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256" r:id="rId2"/>
    <p:sldId id="302" r:id="rId3"/>
    <p:sldId id="266" r:id="rId4"/>
    <p:sldId id="273" r:id="rId5"/>
    <p:sldId id="267" r:id="rId6"/>
    <p:sldId id="271" r:id="rId7"/>
    <p:sldId id="274" r:id="rId8"/>
    <p:sldId id="268" r:id="rId9"/>
    <p:sldId id="275" r:id="rId10"/>
    <p:sldId id="272" r:id="rId11"/>
    <p:sldId id="303" r:id="rId12"/>
    <p:sldId id="293" r:id="rId13"/>
    <p:sldId id="294" r:id="rId14"/>
    <p:sldId id="296" r:id="rId15"/>
    <p:sldId id="297" r:id="rId16"/>
    <p:sldId id="298" r:id="rId17"/>
    <p:sldId id="304" r:id="rId18"/>
    <p:sldId id="301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99CCFF"/>
    <a:srgbClr val="FF9933"/>
    <a:srgbClr val="111111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9316" autoAdjust="0"/>
    <p:restoredTop sz="94660"/>
  </p:normalViewPr>
  <p:slideViewPr>
    <p:cSldViewPr>
      <p:cViewPr varScale="1">
        <p:scale>
          <a:sx n="108" d="100"/>
          <a:sy n="108" d="100"/>
        </p:scale>
        <p:origin x="-1668" y="-78"/>
      </p:cViewPr>
      <p:guideLst>
        <p:guide orient="horz" pos="227"/>
        <p:guide orient="horz" pos="164"/>
        <p:guide orient="horz" pos="4110"/>
        <p:guide orient="horz" pos="709"/>
        <p:guide pos="295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71DCA3D-A85F-4CBE-83BE-4DA08EF3BAB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C53B5B1-5498-4844-981D-46FDCFBC9A78}" type="datetimeFigureOut">
              <a:rPr lang="zh-CN" altLang="en-US"/>
              <a:pPr>
                <a:defRPr/>
              </a:pPr>
              <a:t>2016/11/2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4F0FCDD-4FE0-41A8-9E3D-B46E7A0E96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2419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2419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561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link?url=rwYfGeSjUqdC76f-edc8AMZ1ilF0-Owjn6od_lmz7_2XfPUrDRIpwYAPSSFiavgQrM4y6lq5OfS7Vvgjm6vvUw7-ZiT0YxHUYIkkL7FMqK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71670" y="1857364"/>
            <a:ext cx="5214974" cy="20717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了解行业过去、现在、将来</a:t>
            </a:r>
            <a:endParaRPr lang="en-US" altLang="zh-CN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                                    ----- </a:t>
            </a:r>
            <a:r>
              <a:rPr lang="en-US" altLang="zh-CN" sz="1400" dirty="0" smtClean="0">
                <a:solidFill>
                  <a:schemeClr val="tx1"/>
                </a:solidFill>
              </a:rPr>
              <a:t>2016-11-02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IT</a:t>
            </a:r>
            <a:r>
              <a:rPr lang="zh-CN" altLang="en-US" smtClean="0"/>
              <a:t>行业</a:t>
            </a:r>
            <a:r>
              <a:rPr lang="en-US" altLang="zh-CN" smtClean="0"/>
              <a:t>(</a:t>
            </a:r>
            <a:r>
              <a:rPr lang="zh-CN" altLang="en-US" smtClean="0"/>
              <a:t>软件</a:t>
            </a:r>
            <a:r>
              <a:rPr lang="en-US" altLang="zh-CN" smtClean="0"/>
              <a:t>) </a:t>
            </a:r>
            <a:r>
              <a:rPr lang="zh-CN" altLang="en-US" smtClean="0"/>
              <a:t>：软件开发学习之我见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</p:txBody>
      </p:sp>
      <p:sp>
        <p:nvSpPr>
          <p:cNvPr id="4" name="矩形 3"/>
          <p:cNvSpPr/>
          <p:nvPr/>
        </p:nvSpPr>
        <p:spPr>
          <a:xfrm>
            <a:off x="1928794" y="1785926"/>
            <a:ext cx="5214974" cy="20717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需求驱动方式学习软件开发</a:t>
            </a:r>
          </a:p>
          <a:p>
            <a:pPr algn="ctr"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                                ----- </a:t>
            </a:r>
            <a:r>
              <a:rPr lang="en-US" altLang="zh-CN" sz="1400" dirty="0" smtClean="0">
                <a:solidFill>
                  <a:schemeClr val="tx1"/>
                </a:solidFill>
              </a:rPr>
              <a:t>2016-11-02</a:t>
            </a:r>
            <a:r>
              <a:rPr lang="zh-CN" altLang="en-US" sz="1400" dirty="0" smtClean="0">
                <a:solidFill>
                  <a:schemeClr val="tx1"/>
                </a:solidFill>
              </a:rPr>
              <a:t> 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内容概要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1.   </a:t>
            </a:r>
            <a:r>
              <a:rPr lang="zh-CN" altLang="en-US" dirty="0" smtClean="0">
                <a:latin typeface="+mn-ea"/>
              </a:rPr>
              <a:t>学习软件开发的意义</a:t>
            </a:r>
            <a:r>
              <a:rPr lang="en-US" altLang="zh-CN" dirty="0" smtClean="0">
                <a:latin typeface="+mn-ea"/>
              </a:rPr>
              <a:t>?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+mn-ea"/>
              </a:rPr>
              <a:t>2. </a:t>
            </a:r>
            <a:r>
              <a:rPr lang="zh-CN" altLang="en-US" dirty="0" smtClean="0"/>
              <a:t>软件开发工程师的发展方向？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+mn-ea"/>
              </a:rPr>
              <a:t>3. </a:t>
            </a:r>
            <a:r>
              <a:rPr lang="zh-CN" altLang="en-US" dirty="0" smtClean="0"/>
              <a:t>短期行为的需求驱动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+mn-ea"/>
              </a:rPr>
              <a:t>4. </a:t>
            </a:r>
            <a:r>
              <a:rPr lang="zh-CN" altLang="en-US" dirty="0" smtClean="0"/>
              <a:t>长期行为的需求驱动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/>
              <a:t>5.   </a:t>
            </a:r>
            <a:r>
              <a:rPr lang="zh-CN" altLang="en-US" dirty="0" smtClean="0"/>
              <a:t>需求驱动的实例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学习</a:t>
            </a:r>
            <a:r>
              <a:rPr lang="zh-CN" altLang="en-US" dirty="0" smtClean="0"/>
              <a:t>软件开发的意义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对个人：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1. </a:t>
            </a:r>
            <a:r>
              <a:rPr lang="zh-CN" altLang="en-US" dirty="0" smtClean="0"/>
              <a:t>高新技术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zh-CN" dirty="0" smtClean="0"/>
              <a:t>2. </a:t>
            </a:r>
            <a:r>
              <a:rPr lang="zh-CN" altLang="en-US" dirty="0" smtClean="0"/>
              <a:t>白领</a:t>
            </a:r>
            <a:r>
              <a:rPr lang="zh-CN" altLang="en-US" dirty="0" smtClean="0"/>
              <a:t>生活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zh-CN" dirty="0" smtClean="0"/>
              <a:t>3. </a:t>
            </a:r>
            <a:r>
              <a:rPr lang="zh-CN" altLang="en-US" dirty="0" smtClean="0"/>
              <a:t>有可能</a:t>
            </a:r>
            <a:r>
              <a:rPr lang="zh-CN" altLang="en-US" dirty="0" smtClean="0"/>
              <a:t>高薪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en-US" altLang="zh-CN" dirty="0" smtClean="0"/>
              <a:t>4. </a:t>
            </a:r>
            <a:r>
              <a:rPr lang="zh-CN" altLang="en-US" dirty="0" smtClean="0"/>
              <a:t>有</a:t>
            </a:r>
            <a:r>
              <a:rPr lang="zh-CN" altLang="en-US" dirty="0" smtClean="0"/>
              <a:t>成就感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dirty="0" smtClean="0"/>
              <a:t>。。。。。。</a:t>
            </a: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对社会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1. </a:t>
            </a:r>
            <a:r>
              <a:rPr lang="zh-CN" altLang="en-US" dirty="0" smtClean="0"/>
              <a:t>软件减轻劳动强度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2. </a:t>
            </a:r>
            <a:r>
              <a:rPr lang="zh-CN" altLang="en-US" dirty="0" smtClean="0"/>
              <a:t>软件提高生产效率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3. </a:t>
            </a:r>
            <a:r>
              <a:rPr lang="zh-CN" altLang="en-US" dirty="0" smtClean="0"/>
              <a:t>软件改变生活方式 </a:t>
            </a:r>
            <a:r>
              <a:rPr lang="en-US" altLang="zh-CN" dirty="0" smtClean="0"/>
              <a:t>(email</a:t>
            </a:r>
            <a:r>
              <a:rPr lang="zh-CN" altLang="en-US" dirty="0" smtClean="0"/>
              <a:t>替代了写信，视频将替代电话</a:t>
            </a:r>
            <a:r>
              <a:rPr lang="en-US" altLang="zh-CN" dirty="0" smtClean="0"/>
              <a:t>)</a:t>
            </a:r>
          </a:p>
          <a:p>
            <a:pPr eaLnBrk="1" hangingPunct="1">
              <a:defRPr/>
            </a:pPr>
            <a:r>
              <a:rPr lang="zh-CN" altLang="en-US" dirty="0" smtClean="0"/>
              <a:t>。。。。。。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软件开发</a:t>
            </a:r>
            <a:r>
              <a:rPr lang="zh-CN" altLang="en-US" dirty="0" smtClean="0"/>
              <a:t>工程师的发展方向？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专家级程序员</a:t>
            </a:r>
            <a:endParaRPr lang="en-US" altLang="zh-CN" sz="20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/>
              <a:t>2.</a:t>
            </a:r>
            <a:r>
              <a:rPr lang="zh-CN" altLang="en-US" sz="2000" dirty="0" smtClean="0"/>
              <a:t>资深培训专家</a:t>
            </a:r>
            <a:endParaRPr lang="en-US" altLang="zh-CN" sz="20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/>
              <a:t>3.</a:t>
            </a:r>
            <a:r>
              <a:rPr lang="zh-CN" altLang="en-US" sz="2000" dirty="0" smtClean="0"/>
              <a:t>技术总监</a:t>
            </a:r>
            <a:endParaRPr lang="en-US" altLang="zh-CN" sz="20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/>
              <a:t>4.</a:t>
            </a:r>
            <a:r>
              <a:rPr lang="zh-CN" altLang="en-US" sz="2000" dirty="0" smtClean="0"/>
              <a:t>总架构师、总设计师</a:t>
            </a:r>
            <a:endParaRPr lang="en-US" altLang="zh-CN" sz="20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/>
              <a:t>5.</a:t>
            </a:r>
            <a:r>
              <a:rPr lang="zh-CN" altLang="en-US" sz="2000" dirty="0" smtClean="0"/>
              <a:t>创业</a:t>
            </a:r>
            <a:endParaRPr lang="en-US" altLang="zh-CN" sz="20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/>
              <a:t>6.</a:t>
            </a:r>
            <a:r>
              <a:rPr lang="zh-CN" altLang="en-US" sz="2000" dirty="0" smtClean="0"/>
              <a:t>技术支持路线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精通业务的技术和行业咨询专家</a:t>
            </a:r>
            <a:r>
              <a:rPr lang="en-US" altLang="zh-CN" sz="2000" dirty="0" smtClean="0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/>
              <a:t>7.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IT</a:t>
            </a:r>
            <a:r>
              <a:rPr lang="zh-CN" altLang="en-US" sz="2000" dirty="0" smtClean="0"/>
              <a:t>专栏作家和自由职业者</a:t>
            </a:r>
            <a:endParaRPr lang="en-US" altLang="zh-CN" sz="20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/>
              <a:t>……..</a:t>
            </a:r>
            <a:endParaRPr lang="zh-CN" altLang="en-US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短期</a:t>
            </a:r>
            <a:r>
              <a:rPr lang="zh-CN" altLang="en-US" dirty="0" smtClean="0"/>
              <a:t>行为的需求驱动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/>
              <a:t>如面试、找工作、跳槽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/>
              <a:t>面试题的误区？目的？应对？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int a = 1;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      int b =  2;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      int c = 3; 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	a +++ b ++ c ++ </a:t>
            </a:r>
            <a:r>
              <a:rPr lang="en-US" altLang="zh-CN" dirty="0" smtClean="0"/>
              <a:t>;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/>
              <a:t>面试心理学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/>
              <a:t>如何做？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长期</a:t>
            </a:r>
            <a:r>
              <a:rPr lang="zh-CN" altLang="en-US" dirty="0" smtClean="0"/>
              <a:t>行为的需求驱动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规划三五年，打算潜入软件开发的行列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如何做？</a:t>
            </a: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发现需求 （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个人需求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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群体需求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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普遍需求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满足需求</a:t>
            </a: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整理需求</a:t>
            </a:r>
            <a:endParaRPr lang="en-US" altLang="zh-CN" dirty="0" smtClean="0"/>
          </a:p>
          <a:p>
            <a:pPr eaLnBrk="1" hangingPunct="1">
              <a:buNone/>
              <a:defRPr/>
            </a:pP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需求驱动</a:t>
            </a:r>
            <a:r>
              <a:rPr lang="zh-CN" altLang="en-US" dirty="0" smtClean="0"/>
              <a:t>的实例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以数据访问方式的演变为实例讲述软件开发由浅入深的过程</a:t>
            </a: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buFont typeface="+mj-ea"/>
              <a:buAutoNum type="circleNumDbPlain"/>
              <a:defRPr/>
            </a:pPr>
            <a:r>
              <a:rPr lang="zh-CN" altLang="en-US" dirty="0" smtClean="0"/>
              <a:t>直接访问数据库</a:t>
            </a:r>
            <a:endParaRPr lang="en-US" altLang="zh-CN" dirty="0" smtClean="0"/>
          </a:p>
          <a:p>
            <a:pPr eaLnBrk="1" hangingPunct="1">
              <a:buFont typeface="+mj-ea"/>
              <a:buAutoNum type="circleNumDbPlain"/>
              <a:defRPr/>
            </a:pPr>
            <a:endParaRPr lang="en-US" altLang="zh-CN" dirty="0" smtClean="0"/>
          </a:p>
          <a:p>
            <a:pPr eaLnBrk="1" hangingPunct="1">
              <a:buFont typeface="+mj-ea"/>
              <a:buAutoNum type="circleNumDbPlain"/>
              <a:defRPr/>
            </a:pPr>
            <a:r>
              <a:rPr lang="zh-CN" altLang="en-US" dirty="0" smtClean="0"/>
              <a:t>用连接池访问数据库</a:t>
            </a:r>
            <a:endParaRPr lang="en-US" altLang="zh-CN" dirty="0" smtClean="0"/>
          </a:p>
          <a:p>
            <a:pPr eaLnBrk="1" hangingPunct="1">
              <a:buFont typeface="+mj-ea"/>
              <a:buAutoNum type="circleNumDbPlain"/>
              <a:defRPr/>
            </a:pPr>
            <a:endParaRPr lang="en-US" altLang="zh-CN" dirty="0" smtClean="0"/>
          </a:p>
          <a:p>
            <a:pPr eaLnBrk="1" hangingPunct="1">
              <a:buFont typeface="+mj-ea"/>
              <a:buAutoNum type="circleNumDbPlain"/>
              <a:defRPr/>
            </a:pPr>
            <a:r>
              <a:rPr lang="zh-CN" altLang="en-US" dirty="0" smtClean="0"/>
              <a:t>封装连接池的访问， 支持多数据库，同时将访问不同数据库的差导简化为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差异</a:t>
            </a:r>
            <a:endParaRPr lang="en-US" altLang="zh-CN" dirty="0" smtClean="0"/>
          </a:p>
          <a:p>
            <a:pPr eaLnBrk="1" hangingPunct="1">
              <a:buNone/>
              <a:defRPr/>
            </a:pPr>
            <a:endParaRPr lang="en-US" altLang="zh-CN" dirty="0" smtClean="0"/>
          </a:p>
          <a:p>
            <a:pPr eaLnBrk="1" hangingPunct="1">
              <a:buFontTx/>
              <a:buNone/>
              <a:defRPr/>
            </a:pPr>
            <a:r>
              <a:rPr lang="en-US" altLang="zh-CN" dirty="0" smtClean="0"/>
              <a:t>      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学习时要了解事物的本质， 比如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：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buFontTx/>
              <a:buNone/>
              <a:defRPr/>
            </a:pP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       B / S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结构页面和后台之间传递对象的本质是什么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？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buFontTx/>
              <a:buNone/>
              <a:defRPr/>
            </a:pP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      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不同数据库对于开发人员而言，最本质的差异是什么？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需求驱动的学习路径</a:t>
            </a:r>
            <a:endParaRPr lang="zh-CN" altLang="en-US" dirty="0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357158" y="785794"/>
            <a:ext cx="8286808" cy="4730768"/>
          </a:xfrm>
        </p:spPr>
        <p:txBody>
          <a:bodyPr/>
          <a:lstStyle/>
          <a:p>
            <a:pPr eaLnBrk="1" hangingPunct="1">
              <a:buNone/>
              <a:defRPr/>
            </a:pPr>
            <a:endParaRPr lang="en-US" altLang="zh-CN" dirty="0" smtClean="0"/>
          </a:p>
          <a:p>
            <a:pPr eaLnBrk="1" hangingPunct="1">
              <a:buNone/>
              <a:defRPr/>
            </a:pPr>
            <a:r>
              <a:rPr lang="en-US" altLang="zh-CN" dirty="0" smtClean="0"/>
              <a:t>1. </a:t>
            </a:r>
            <a:r>
              <a:rPr lang="zh-CN" altLang="en-US" dirty="0" smtClean="0"/>
              <a:t>分析痛点（</a:t>
            </a:r>
            <a:r>
              <a:rPr lang="zh-CN" altLang="en-US" dirty="0" smtClean="0">
                <a:solidFill>
                  <a:schemeClr val="bg2"/>
                </a:solidFill>
              </a:rPr>
              <a:t>技术路线复用性差、差异大、维护成本高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hangingPunct="1">
              <a:buFont typeface="+mj-ea"/>
              <a:buAutoNum type="circleNumDbPlain"/>
              <a:defRPr/>
            </a:pPr>
            <a:endParaRPr lang="en-US" altLang="zh-CN" dirty="0" smtClean="0"/>
          </a:p>
          <a:p>
            <a:pPr eaLnBrk="1" hangingPunct="1">
              <a:buNone/>
              <a:defRPr/>
            </a:pPr>
            <a:r>
              <a:rPr lang="en-US" altLang="zh-CN" dirty="0" smtClean="0"/>
              <a:t>2. </a:t>
            </a:r>
            <a:r>
              <a:rPr lang="zh-CN" altLang="en-US" dirty="0" smtClean="0"/>
              <a:t>概览概念（</a:t>
            </a:r>
            <a:r>
              <a:rPr lang="zh-CN" altLang="en-US" dirty="0" smtClean="0">
                <a:solidFill>
                  <a:schemeClr val="bg2"/>
                </a:solidFill>
              </a:rPr>
              <a:t>常用网站、工具、</a:t>
            </a:r>
            <a:r>
              <a:rPr lang="en-US" altLang="zh-CN" dirty="0" smtClean="0">
                <a:solidFill>
                  <a:schemeClr val="bg2"/>
                </a:solidFill>
              </a:rPr>
              <a:t>react</a:t>
            </a:r>
            <a:r>
              <a:rPr lang="zh-CN" altLang="en-US" dirty="0" smtClean="0">
                <a:solidFill>
                  <a:schemeClr val="bg2"/>
                </a:solidFill>
              </a:rPr>
              <a:t>、</a:t>
            </a:r>
            <a:r>
              <a:rPr lang="en-US" u="sng" dirty="0" smtClean="0">
                <a:solidFill>
                  <a:schemeClr val="bg2"/>
                </a:solidFill>
                <a:latin typeface="+mn-lt"/>
                <a:ea typeface="+mn-ea"/>
                <a:cs typeface="+mn-cs"/>
                <a:hlinkClick r:id="rId2"/>
              </a:rPr>
              <a:t> </a:t>
            </a:r>
            <a:r>
              <a:rPr lang="en-US" u="sng" dirty="0" smtClean="0">
                <a:solidFill>
                  <a:schemeClr val="bg2"/>
                </a:solidFill>
              </a:rPr>
              <a:t>AngularJS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hangingPunct="1">
              <a:buNone/>
              <a:defRPr/>
            </a:pPr>
            <a:endParaRPr lang="en-US" altLang="zh-CN" dirty="0" smtClean="0"/>
          </a:p>
          <a:p>
            <a:pPr eaLnBrk="1" hangingPunct="1">
              <a:buNone/>
              <a:defRPr/>
            </a:pPr>
            <a:r>
              <a:rPr lang="en-US" altLang="zh-CN" dirty="0" smtClean="0"/>
              <a:t>3. </a:t>
            </a:r>
            <a:r>
              <a:rPr lang="zh-CN" altLang="en-US" smtClean="0"/>
              <a:t>寻找标杆</a:t>
            </a:r>
            <a:r>
              <a:rPr lang="zh-CN" altLang="en-US" dirty="0" smtClean="0"/>
              <a:t>（</a:t>
            </a:r>
            <a:r>
              <a:rPr lang="en-US" altLang="zh-CN" dirty="0" err="1" smtClean="0">
                <a:solidFill>
                  <a:schemeClr val="bg2"/>
                </a:solidFill>
              </a:rPr>
              <a:t>antd</a:t>
            </a:r>
            <a:r>
              <a:rPr lang="zh-CN" altLang="en-US" dirty="0" smtClean="0">
                <a:solidFill>
                  <a:schemeClr val="bg2"/>
                </a:solidFill>
              </a:rPr>
              <a:t>、</a:t>
            </a:r>
            <a:r>
              <a:rPr lang="en-US" altLang="zh-CN" dirty="0" err="1" smtClean="0">
                <a:solidFill>
                  <a:schemeClr val="bg2"/>
                </a:solidFill>
              </a:rPr>
              <a:t>dva</a:t>
            </a:r>
            <a:r>
              <a:rPr lang="zh-CN" altLang="en-US" dirty="0" smtClean="0">
                <a:solidFill>
                  <a:schemeClr val="bg2"/>
                </a:solidFill>
              </a:rPr>
              <a:t>、平安科技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hangingPunct="1">
              <a:buFont typeface="+mj-ea"/>
              <a:buAutoNum type="circleNumDbPlain"/>
              <a:defRPr/>
            </a:pPr>
            <a:endParaRPr lang="en-US" altLang="zh-CN" dirty="0" smtClean="0"/>
          </a:p>
          <a:p>
            <a:pPr eaLnBrk="1" hangingPunct="1">
              <a:buNone/>
              <a:defRPr/>
            </a:pPr>
            <a:r>
              <a:rPr lang="en-US" altLang="zh-CN" dirty="0" smtClean="0"/>
              <a:t>4. </a:t>
            </a:r>
            <a:r>
              <a:rPr lang="zh-CN" altLang="en-US" dirty="0" smtClean="0"/>
              <a:t>确定需求（</a:t>
            </a:r>
            <a:r>
              <a:rPr lang="zh-CN" altLang="en-US" dirty="0" smtClean="0">
                <a:solidFill>
                  <a:schemeClr val="bg2"/>
                </a:solidFill>
              </a:rPr>
              <a:t>统一技术路线、提高效率、跟随大环境升级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hangingPunct="1">
              <a:buFont typeface="+mj-ea"/>
              <a:buAutoNum type="circleNumDbPlain"/>
              <a:defRPr/>
            </a:pPr>
            <a:endParaRPr lang="en-US" altLang="zh-CN" dirty="0" smtClean="0"/>
          </a:p>
          <a:p>
            <a:pPr eaLnBrk="1" hangingPunct="1">
              <a:buNone/>
              <a:defRPr/>
            </a:pPr>
            <a:r>
              <a:rPr lang="en-US" altLang="zh-CN" dirty="0" smtClean="0"/>
              <a:t>5. </a:t>
            </a:r>
            <a:r>
              <a:rPr lang="zh-CN" altLang="en-US" dirty="0" smtClean="0"/>
              <a:t>实现需求（</a:t>
            </a:r>
            <a:r>
              <a:rPr lang="zh-CN" altLang="en-US" dirty="0" smtClean="0">
                <a:solidFill>
                  <a:schemeClr val="bg2"/>
                </a:solidFill>
              </a:rPr>
              <a:t>在实现的过程中，再根据问题完善知识点，循环往复</a:t>
            </a:r>
            <a:r>
              <a:rPr lang="zh-CN" altLang="en-US" dirty="0" smtClean="0"/>
              <a:t>）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</p:txBody>
      </p:sp>
      <p:sp>
        <p:nvSpPr>
          <p:cNvPr id="4" name="矩形 3"/>
          <p:cNvSpPr/>
          <p:nvPr/>
        </p:nvSpPr>
        <p:spPr>
          <a:xfrm>
            <a:off x="1928794" y="1785926"/>
            <a:ext cx="5214974" cy="20717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谢谢大家！</a:t>
            </a:r>
            <a:r>
              <a:rPr lang="zh-CN" altLang="en-US" sz="1400" dirty="0">
                <a:solidFill>
                  <a:schemeClr val="tx1"/>
                </a:solidFill>
              </a:rPr>
              <a:t>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57940" cy="561975"/>
          </a:xfrm>
        </p:spPr>
        <p:txBody>
          <a:bodyPr/>
          <a:lstStyle/>
          <a:p>
            <a:r>
              <a:rPr lang="zh-CN" altLang="en-US" dirty="0" smtClean="0"/>
              <a:t>内容概要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1.   IT</a:t>
            </a:r>
            <a:r>
              <a:rPr lang="zh-CN" altLang="en-US" dirty="0" smtClean="0"/>
              <a:t>产业</a:t>
            </a:r>
            <a:r>
              <a:rPr lang="en-US" altLang="zh-CN" dirty="0" smtClean="0"/>
              <a:t>(</a:t>
            </a:r>
            <a:r>
              <a:rPr lang="zh-CN" altLang="en-US" dirty="0" smtClean="0"/>
              <a:t>软件</a:t>
            </a:r>
            <a:r>
              <a:rPr lang="en-US" altLang="zh-CN" dirty="0" smtClean="0"/>
              <a:t>)</a:t>
            </a:r>
            <a:r>
              <a:rPr lang="zh-CN" altLang="en-US" dirty="0" smtClean="0"/>
              <a:t>对日常生活的影响和展望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   IT</a:t>
            </a:r>
            <a:r>
              <a:rPr lang="zh-CN" altLang="en-US" dirty="0" smtClean="0"/>
              <a:t>行业</a:t>
            </a:r>
            <a:r>
              <a:rPr lang="en-US" altLang="zh-CN" dirty="0" smtClean="0"/>
              <a:t>(</a:t>
            </a:r>
            <a:r>
              <a:rPr lang="zh-CN" altLang="en-US" dirty="0" smtClean="0"/>
              <a:t>软件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的新技术热点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  </a:t>
            </a:r>
            <a:r>
              <a:rPr lang="zh-CN" altLang="en-US" dirty="0" smtClean="0"/>
              <a:t>怎么去了解</a:t>
            </a:r>
            <a:r>
              <a:rPr lang="en-US" altLang="zh-CN" dirty="0" smtClean="0"/>
              <a:t>IT</a:t>
            </a:r>
            <a:r>
              <a:rPr lang="zh-CN" altLang="en-US" dirty="0" smtClean="0"/>
              <a:t>行业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4.  </a:t>
            </a:r>
            <a:r>
              <a:rPr lang="zh-CN" altLang="en-US" dirty="0" smtClean="0"/>
              <a:t>需求驱动方式学习软件开发</a:t>
            </a:r>
          </a:p>
          <a:p>
            <a:endParaRPr lang="en-US" altLang="zh-CN" dirty="0" smtClean="0"/>
          </a:p>
          <a:p>
            <a:pPr>
              <a:buFontTx/>
              <a:buNone/>
            </a:pPr>
            <a:endParaRPr lang="en-US" altLang="zh-CN" dirty="0" smtClean="0"/>
          </a:p>
          <a:p>
            <a:pPr>
              <a:buFontTx/>
              <a:buNone/>
            </a:pPr>
            <a:endParaRPr lang="en-US" altLang="zh-CN" dirty="0" smtClean="0"/>
          </a:p>
          <a:p>
            <a:pPr>
              <a:buFontTx/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数字改变生活：</a:t>
            </a:r>
            <a:r>
              <a:rPr lang="en-US" altLang="zh-CN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IT</a:t>
            </a:r>
            <a:r>
              <a:rPr lang="zh-CN" alt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产业</a:t>
            </a:r>
            <a:r>
              <a:rPr lang="en-US" altLang="zh-CN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zh-CN" alt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软件</a:t>
            </a:r>
            <a:r>
              <a:rPr lang="en-US" altLang="zh-CN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r>
              <a:rPr lang="zh-CN" alt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对日常生活的影响和展望</a:t>
            </a:r>
            <a:r>
              <a:rPr lang="en-US" altLang="zh-CN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zh-CN" altLang="en-US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一</a:t>
            </a:r>
            <a:r>
              <a:rPr lang="en-US" altLang="zh-CN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endParaRPr lang="zh-CN" altLang="en-US" sz="14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         数字</a:t>
            </a:r>
            <a:r>
              <a:rPr lang="en-US" altLang="zh-CN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化</a:t>
            </a:r>
            <a:r>
              <a:rPr lang="en-US" altLang="zh-CN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改变学习方式？改变工作方式？改变生活方式？</a:t>
            </a:r>
            <a:endParaRPr lang="en-US" altLang="zh-CN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（社会需求驱动 </a:t>
            </a:r>
            <a:r>
              <a:rPr lang="en-US" altLang="zh-CN" dirty="0" smtClean="0">
                <a:solidFill>
                  <a:schemeClr val="accent2">
                    <a:lumMod val="40000"/>
                    <a:lumOff val="60000"/>
                  </a:schemeClr>
                </a:solidFill>
                <a:sym typeface="Wingdings" pitchFamily="2" charset="2"/>
              </a:rPr>
              <a:t> </a:t>
            </a:r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软件产品的演变 </a:t>
            </a:r>
            <a:r>
              <a:rPr lang="en-US" altLang="zh-CN" dirty="0" smtClean="0">
                <a:solidFill>
                  <a:schemeClr val="accent2">
                    <a:lumMod val="40000"/>
                    <a:lumOff val="60000"/>
                  </a:schemeClr>
                </a:solidFill>
                <a:sym typeface="Wingdings" pitchFamily="2" charset="2"/>
              </a:rPr>
              <a:t> </a:t>
            </a:r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sym typeface="Wingdings" pitchFamily="2" charset="2"/>
              </a:rPr>
              <a:t>改变了并正在改变着人们的生活方式和生活</a:t>
            </a:r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altLang="zh-CN" sz="900" dirty="0" smtClean="0"/>
              <a:t>………….………….………….………….………….………….……………………….……………………….……………………….……………………….…………………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dirty="0" smtClean="0"/>
              <a:t>教育：网络学习、在线考试、远程教育 、录取透明化、政治透明化</a:t>
            </a:r>
            <a:endParaRPr lang="en-US" altLang="zh-CN" dirty="0" smtClean="0"/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    去年开始四六级机考   、  网络教育资源复用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dirty="0" smtClean="0">
                <a:sym typeface="Wingdings" pitchFamily="2" charset="2"/>
              </a:rPr>
              <a:t>沟通：书信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电报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电话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互联网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互联网视频</a:t>
            </a:r>
            <a:r>
              <a:rPr lang="en-US" altLang="zh-CN" dirty="0" smtClean="0">
                <a:sym typeface="Wingdings" pitchFamily="2" charset="2"/>
              </a:rPr>
              <a:t>  </a:t>
            </a:r>
            <a:r>
              <a:rPr lang="zh-CN" altLang="en-US" dirty="0" smtClean="0">
                <a:sym typeface="Wingdings" pitchFamily="2" charset="2"/>
              </a:rPr>
              <a:t>手持终端视频</a:t>
            </a:r>
            <a:endParaRPr lang="en-US" altLang="zh-CN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altLang="zh-CN" dirty="0" smtClean="0">
                <a:sym typeface="Wingdings" pitchFamily="2" charset="2"/>
              </a:rPr>
              <a:t>       </a:t>
            </a:r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sym typeface="Wingdings" pitchFamily="2" charset="2"/>
              </a:rPr>
              <a:t>低效，麻烦，信息量少 </a:t>
            </a:r>
            <a:r>
              <a:rPr lang="en-US" altLang="zh-CN" dirty="0" smtClean="0">
                <a:solidFill>
                  <a:schemeClr val="accent2">
                    <a:lumMod val="40000"/>
                    <a:lumOff val="60000"/>
                  </a:schemeClr>
                </a:solidFill>
                <a:sym typeface="Wingdings" pitchFamily="2" charset="2"/>
              </a:rPr>
              <a:t> </a:t>
            </a:r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sym typeface="Wingdings" pitchFamily="2" charset="2"/>
              </a:rPr>
              <a:t>高效，信息量大，昂贵 </a:t>
            </a:r>
            <a:r>
              <a:rPr lang="en-US" altLang="zh-CN" dirty="0" smtClean="0">
                <a:solidFill>
                  <a:schemeClr val="accent2">
                    <a:lumMod val="40000"/>
                    <a:lumOff val="60000"/>
                  </a:schemeClr>
                </a:solidFill>
                <a:sym typeface="Wingdings" pitchFamily="2" charset="2"/>
              </a:rPr>
              <a:t> </a:t>
            </a:r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sym typeface="Wingdings" pitchFamily="2" charset="2"/>
              </a:rPr>
              <a:t>高效，便捷，廉价</a:t>
            </a:r>
            <a:endParaRPr lang="en-US" altLang="zh-CN" dirty="0" smtClean="0">
              <a:solidFill>
                <a:schemeClr val="accent2">
                  <a:lumMod val="40000"/>
                  <a:lumOff val="60000"/>
                </a:schemeClr>
              </a:solidFill>
              <a:sym typeface="Wingdings" pitchFamily="2" charset="2"/>
            </a:endParaRP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sym typeface="Wingdings" pitchFamily="2" charset="2"/>
              </a:rPr>
              <a:t>       【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sym typeface="Wingdings" pitchFamily="2" charset="2"/>
              </a:rPr>
              <a:t>背景：通信需求的爆发导致通信技术和载体的不断升级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sym typeface="Wingdings" pitchFamily="2" charset="2"/>
              </a:rPr>
              <a:t>】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dirty="0" smtClean="0"/>
              <a:t>购物：集市 </a:t>
            </a:r>
            <a:r>
              <a:rPr lang="en-US" altLang="zh-CN" dirty="0" smtClean="0"/>
              <a:t>(</a:t>
            </a:r>
            <a:r>
              <a:rPr lang="zh-CN" altLang="en-US" dirty="0" smtClean="0"/>
              <a:t>赶集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商业中心 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天天赶集</a:t>
            </a:r>
            <a:r>
              <a:rPr lang="en-US" altLang="zh-CN" dirty="0" smtClean="0">
                <a:sym typeface="Wingdings" pitchFamily="2" charset="2"/>
              </a:rPr>
              <a:t>)  </a:t>
            </a:r>
            <a:r>
              <a:rPr lang="zh-CN" altLang="en-US" dirty="0" smtClean="0">
                <a:sym typeface="Wingdings" pitchFamily="2" charset="2"/>
              </a:rPr>
              <a:t>网上购物，订票</a:t>
            </a:r>
            <a:endParaRPr lang="en-US" altLang="zh-CN" dirty="0" smtClean="0"/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dirty="0" smtClean="0"/>
              <a:t>      </a:t>
            </a:r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从物物交换 </a:t>
            </a:r>
            <a:r>
              <a:rPr lang="en-US" altLang="zh-CN" dirty="0" smtClean="0">
                <a:solidFill>
                  <a:schemeClr val="accent2">
                    <a:lumMod val="40000"/>
                    <a:lumOff val="60000"/>
                  </a:schemeClr>
                </a:solidFill>
                <a:sym typeface="Wingdings" pitchFamily="2" charset="2"/>
              </a:rPr>
              <a:t> </a:t>
            </a:r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sym typeface="Wingdings" pitchFamily="2" charset="2"/>
              </a:rPr>
              <a:t>货币交换 </a:t>
            </a:r>
            <a:r>
              <a:rPr lang="en-US" altLang="zh-CN" dirty="0" smtClean="0">
                <a:solidFill>
                  <a:schemeClr val="accent2">
                    <a:lumMod val="40000"/>
                    <a:lumOff val="60000"/>
                  </a:schemeClr>
                </a:solidFill>
                <a:sym typeface="Wingdings" pitchFamily="2" charset="2"/>
              </a:rPr>
              <a:t> </a:t>
            </a:r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sym typeface="Wingdings" pitchFamily="2" charset="2"/>
              </a:rPr>
              <a:t>电子货币</a:t>
            </a:r>
            <a:r>
              <a:rPr lang="en-US" altLang="zh-CN" dirty="0" smtClean="0">
                <a:solidFill>
                  <a:schemeClr val="accent2">
                    <a:lumMod val="40000"/>
                    <a:lumOff val="60000"/>
                  </a:schemeClr>
                </a:solidFill>
                <a:sym typeface="Wingdings" pitchFamily="2" charset="2"/>
              </a:rPr>
              <a:t>(</a:t>
            </a:r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sym typeface="Wingdings" pitchFamily="2" charset="2"/>
              </a:rPr>
              <a:t>信用卡、虚拟币、手机钱包</a:t>
            </a:r>
            <a:r>
              <a:rPr lang="en-US" altLang="zh-CN" dirty="0" smtClean="0">
                <a:solidFill>
                  <a:schemeClr val="accent2">
                    <a:lumMod val="40000"/>
                    <a:lumOff val="60000"/>
                  </a:schemeClr>
                </a:solidFill>
                <a:sym typeface="Wingdings" pitchFamily="2" charset="2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altLang="zh-CN" dirty="0" smtClean="0">
                <a:sym typeface="Wingdings" pitchFamily="2" charset="2"/>
              </a:rPr>
              <a:t>     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sym typeface="Wingdings" pitchFamily="2" charset="2"/>
              </a:rPr>
              <a:t>【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sym typeface="Wingdings" pitchFamily="2" charset="2"/>
              </a:rPr>
              <a:t>背景：支付手段的不断完善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sym typeface="Wingdings" pitchFamily="2" charset="2"/>
              </a:rPr>
              <a:t>】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数字改变生活：</a:t>
            </a:r>
            <a:r>
              <a:rPr lang="en-US" altLang="zh-CN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IT</a:t>
            </a:r>
            <a:r>
              <a:rPr lang="zh-CN" alt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产业</a:t>
            </a:r>
            <a:r>
              <a:rPr lang="en-US" altLang="zh-CN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zh-CN" alt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软件</a:t>
            </a:r>
            <a:r>
              <a:rPr lang="en-US" altLang="zh-CN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r>
              <a:rPr lang="zh-CN" alt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对日常生活的影响和展望</a:t>
            </a:r>
            <a:r>
              <a:rPr lang="en-US" altLang="zh-CN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zh-CN" alt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二</a:t>
            </a:r>
            <a:r>
              <a:rPr lang="en-US" altLang="zh-CN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endParaRPr lang="zh-CN" altLang="en-US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dirty="0" smtClean="0"/>
              <a:t>电视：模拟信号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数字电视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数字家电</a:t>
            </a:r>
            <a:r>
              <a:rPr lang="en-US" altLang="zh-CN" dirty="0" smtClean="0">
                <a:sym typeface="Wingdings" pitchFamily="2" charset="2"/>
              </a:rPr>
              <a:t>(ipv4 ipv6)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altLang="zh-CN" dirty="0" smtClean="0">
                <a:solidFill>
                  <a:schemeClr val="accent2">
                    <a:lumMod val="40000"/>
                    <a:lumOff val="60000"/>
                  </a:schemeClr>
                </a:solidFill>
                <a:sym typeface="Wingdings" pitchFamily="2" charset="2"/>
              </a:rPr>
              <a:t>      </a:t>
            </a:r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sym typeface="Wingdings" pitchFamily="2" charset="2"/>
              </a:rPr>
              <a:t>从被动看电视 </a:t>
            </a:r>
            <a:r>
              <a:rPr lang="en-US" altLang="zh-CN" dirty="0" smtClean="0">
                <a:solidFill>
                  <a:schemeClr val="accent2">
                    <a:lumMod val="40000"/>
                    <a:lumOff val="60000"/>
                  </a:schemeClr>
                </a:solidFill>
                <a:sym typeface="Wingdings" pitchFamily="2" charset="2"/>
              </a:rPr>
              <a:t> </a:t>
            </a:r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sym typeface="Wingdings" pitchFamily="2" charset="2"/>
              </a:rPr>
              <a:t>主动选节目 </a:t>
            </a:r>
            <a:r>
              <a:rPr lang="en-US" altLang="zh-CN" dirty="0" smtClean="0">
                <a:solidFill>
                  <a:schemeClr val="accent2">
                    <a:lumMod val="40000"/>
                    <a:lumOff val="60000"/>
                  </a:schemeClr>
                </a:solidFill>
                <a:sym typeface="Wingdings" pitchFamily="2" charset="2"/>
              </a:rPr>
              <a:t> </a:t>
            </a:r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sym typeface="Wingdings" pitchFamily="2" charset="2"/>
              </a:rPr>
              <a:t>自已创造节目</a:t>
            </a:r>
            <a:endParaRPr lang="en-US" altLang="zh-CN" dirty="0" smtClean="0">
              <a:solidFill>
                <a:schemeClr val="accent2">
                  <a:lumMod val="40000"/>
                  <a:lumOff val="60000"/>
                </a:schemeClr>
              </a:solidFill>
              <a:sym typeface="Wingdings" pitchFamily="2" charset="2"/>
            </a:endParaRP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altLang="zh-CN" dirty="0" smtClean="0">
                <a:solidFill>
                  <a:schemeClr val="accent2">
                    <a:lumMod val="40000"/>
                    <a:lumOff val="60000"/>
                  </a:schemeClr>
                </a:solidFill>
                <a:sym typeface="Wingdings" pitchFamily="2" charset="2"/>
              </a:rPr>
              <a:t>      (web2.0</a:t>
            </a:r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sym typeface="Wingdings" pitchFamily="2" charset="2"/>
              </a:rPr>
              <a:t>，无线互联网，土豆，优酷，杭州模式</a:t>
            </a:r>
            <a:r>
              <a:rPr lang="en-US" altLang="zh-CN" dirty="0" smtClean="0">
                <a:solidFill>
                  <a:schemeClr val="accent2">
                    <a:lumMod val="40000"/>
                    <a:lumOff val="60000"/>
                  </a:schemeClr>
                </a:solidFill>
                <a:sym typeface="Wingdings" pitchFamily="2" charset="2"/>
              </a:rPr>
              <a:t>)</a:t>
            </a:r>
            <a:endParaRPr lang="en-US" altLang="zh-CN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      【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背景：三网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电信网、广播电视网和计算机通信网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融合进程的推进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】</a:t>
            </a:r>
          </a:p>
          <a:p>
            <a:pPr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dirty="0" smtClean="0">
                <a:sym typeface="Wingdings" pitchFamily="2" charset="2"/>
              </a:rPr>
              <a:t>广告：招牌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酒肆</a:t>
            </a:r>
            <a:r>
              <a:rPr lang="en-US" altLang="zh-CN" dirty="0" smtClean="0">
                <a:sym typeface="Wingdings" pitchFamily="2" charset="2"/>
              </a:rPr>
              <a:t>)</a:t>
            </a:r>
            <a:r>
              <a:rPr lang="zh-CN" altLang="en-US" dirty="0" smtClean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电视广告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互联网广告、数字家电广告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zh-CN" altLang="en-US" dirty="0" smtClean="0">
                <a:sym typeface="Wingdings" pitchFamily="2" charset="2"/>
              </a:rPr>
              <a:t>主动选择 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altLang="zh-CN" dirty="0" smtClean="0">
                <a:solidFill>
                  <a:schemeClr val="accent2">
                    <a:lumMod val="40000"/>
                    <a:lumOff val="60000"/>
                  </a:schemeClr>
                </a:solidFill>
                <a:sym typeface="Wingdings" pitchFamily="2" charset="2"/>
              </a:rPr>
              <a:t>      </a:t>
            </a:r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sym typeface="Wingdings" pitchFamily="2" charset="2"/>
              </a:rPr>
              <a:t>广告形式从被动选择 </a:t>
            </a:r>
            <a:r>
              <a:rPr lang="en-US" altLang="zh-CN" dirty="0" smtClean="0">
                <a:solidFill>
                  <a:schemeClr val="accent2">
                    <a:lumMod val="40000"/>
                    <a:lumOff val="60000"/>
                  </a:schemeClr>
                </a:solidFill>
                <a:sym typeface="Wingdings" pitchFamily="2" charset="2"/>
              </a:rPr>
              <a:t> </a:t>
            </a:r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sym typeface="Wingdings" pitchFamily="2" charset="2"/>
              </a:rPr>
              <a:t>主动推介 </a:t>
            </a:r>
            <a:r>
              <a:rPr lang="en-US" altLang="zh-CN" dirty="0" smtClean="0">
                <a:solidFill>
                  <a:schemeClr val="accent2">
                    <a:lumMod val="40000"/>
                    <a:lumOff val="60000"/>
                  </a:schemeClr>
                </a:solidFill>
                <a:sym typeface="Wingdings" pitchFamily="2" charset="2"/>
              </a:rPr>
              <a:t>  </a:t>
            </a:r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sym typeface="Wingdings" pitchFamily="2" charset="2"/>
              </a:rPr>
              <a:t>主动选择</a:t>
            </a:r>
            <a:endParaRPr lang="en-US" altLang="zh-CN" dirty="0" smtClean="0">
              <a:solidFill>
                <a:schemeClr val="accent2">
                  <a:lumMod val="40000"/>
                  <a:lumOff val="60000"/>
                </a:schemeClr>
              </a:solidFill>
              <a:sym typeface="Wingdings" pitchFamily="2" charset="2"/>
            </a:endParaRP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altLang="zh-CN" dirty="0" smtClean="0">
                <a:sym typeface="Wingdings" pitchFamily="2" charset="2"/>
              </a:rPr>
              <a:t>     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sym typeface="Wingdings" pitchFamily="2" charset="2"/>
              </a:rPr>
              <a:t>【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sym typeface="Wingdings" pitchFamily="2" charset="2"/>
              </a:rPr>
              <a:t>背景：广告承载终端的不断演变：平面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sym typeface="Wingdings" pitchFamily="2" charset="2"/>
              </a:rPr>
              <a:t>视频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sym typeface="Wingdings" pitchFamily="2" charset="2"/>
              </a:rPr>
              <a:t>手持终端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sym typeface="Wingdings" pitchFamily="2" charset="2"/>
              </a:rPr>
              <a:t>】</a:t>
            </a:r>
          </a:p>
          <a:p>
            <a:pPr>
              <a:buFontTx/>
              <a:buNone/>
              <a:defRPr/>
            </a:pP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服务创造未来：</a:t>
            </a:r>
            <a:r>
              <a:rPr lang="en-US" altLang="zh-CN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IT</a:t>
            </a:r>
            <a:r>
              <a:rPr lang="zh-CN" alt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行业</a:t>
            </a:r>
            <a:r>
              <a:rPr lang="en-US" altLang="zh-CN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zh-CN" alt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软件</a:t>
            </a:r>
            <a:r>
              <a:rPr lang="en-US" altLang="zh-CN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r>
              <a:rPr lang="zh-CN" alt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的新技术热点</a:t>
            </a:r>
            <a:r>
              <a:rPr lang="en-US" altLang="zh-CN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zh-CN" alt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一</a:t>
            </a:r>
            <a:r>
              <a:rPr lang="en-US" altLang="zh-CN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endParaRPr lang="zh-CN" altLang="en-US" sz="16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/>
              <a:t>SAAS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(Software-as-a-service)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/>
              <a:t>SOA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(service oriented architecture) 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      SOA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是一种思想，主要想达到业务功能与技术实现相分离。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/>
              <a:t>Cloud Computing</a:t>
            </a:r>
            <a:r>
              <a:rPr lang="zh-CN" altLang="en-US" dirty="0" smtClean="0"/>
              <a:t>  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云计算通常目前认为是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Grid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的简化实现。以分布式，虚拟化的方式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向终端用户提供集中化的服务。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/>
              <a:t>RIA 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(Rich Internet Applications) </a:t>
            </a:r>
            <a:r>
              <a:rPr lang="en-US" altLang="zh-CN" dirty="0" smtClean="0"/>
              <a:t>/ AIR 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(Adobe Integrated Runtime)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      Rich Client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（富客户端）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/>
              <a:t>FLEX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和</a:t>
            </a:r>
            <a:r>
              <a:rPr lang="en-US" altLang="zh-CN" dirty="0" smtClean="0"/>
              <a:t>Servlight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/>
              <a:t>BI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(Business Intelligence)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和 </a:t>
            </a:r>
            <a:r>
              <a:rPr lang="zh-CN" altLang="en-US" dirty="0" smtClean="0"/>
              <a:t>数据挖掘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收集客户的相关信息并加以分析，以帮助确定商机和创建可以满足客户需求的战略。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服务创造未来：</a:t>
            </a:r>
            <a:r>
              <a:rPr lang="zh-CN" alt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软件模式的演变历程</a:t>
            </a:r>
          </a:p>
        </p:txBody>
      </p:sp>
      <p:grpSp>
        <p:nvGrpSpPr>
          <p:cNvPr id="9219" name="Group 59"/>
          <p:cNvGrpSpPr>
            <a:grpSpLocks/>
          </p:cNvGrpSpPr>
          <p:nvPr/>
        </p:nvGrpSpPr>
        <p:grpSpPr bwMode="auto">
          <a:xfrm>
            <a:off x="785813" y="928688"/>
            <a:ext cx="7162800" cy="4252912"/>
            <a:chOff x="816" y="816"/>
            <a:chExt cx="4512" cy="2679"/>
          </a:xfrm>
        </p:grpSpPr>
        <p:sp>
          <p:nvSpPr>
            <p:cNvPr id="33" name="Freeform 4"/>
            <p:cNvSpPr>
              <a:spLocks noEditPoints="1"/>
            </p:cNvSpPr>
            <p:nvPr/>
          </p:nvSpPr>
          <p:spPr bwMode="gray">
            <a:xfrm>
              <a:off x="1221" y="951"/>
              <a:ext cx="3744" cy="2544"/>
            </a:xfrm>
            <a:custGeom>
              <a:avLst/>
              <a:gdLst/>
              <a:ahLst/>
              <a:cxnLst>
                <a:cxn ang="0">
                  <a:pos x="1092" y="50"/>
                </a:cxn>
                <a:cxn ang="0">
                  <a:pos x="822" y="168"/>
                </a:cxn>
                <a:cxn ang="0">
                  <a:pos x="594" y="300"/>
                </a:cxn>
                <a:cxn ang="0">
                  <a:pos x="406" y="446"/>
                </a:cxn>
                <a:cxn ang="0">
                  <a:pos x="254" y="604"/>
                </a:cxn>
                <a:cxn ang="0">
                  <a:pos x="140" y="772"/>
                </a:cxn>
                <a:cxn ang="0">
                  <a:pos x="60" y="944"/>
                </a:cxn>
                <a:cxn ang="0">
                  <a:pos x="14" y="1122"/>
                </a:cxn>
                <a:cxn ang="0">
                  <a:pos x="0" y="1300"/>
                </a:cxn>
                <a:cxn ang="0">
                  <a:pos x="18" y="1476"/>
                </a:cxn>
                <a:cxn ang="0">
                  <a:pos x="64" y="1650"/>
                </a:cxn>
                <a:cxn ang="0">
                  <a:pos x="138" y="1818"/>
                </a:cxn>
                <a:cxn ang="0">
                  <a:pos x="238" y="1978"/>
                </a:cxn>
                <a:cxn ang="0">
                  <a:pos x="364" y="2126"/>
                </a:cxn>
                <a:cxn ang="0">
                  <a:pos x="512" y="2262"/>
                </a:cxn>
                <a:cxn ang="0">
                  <a:pos x="684" y="2382"/>
                </a:cxn>
                <a:cxn ang="0">
                  <a:pos x="874" y="2484"/>
                </a:cxn>
                <a:cxn ang="0">
                  <a:pos x="1086" y="2564"/>
                </a:cxn>
                <a:cxn ang="0">
                  <a:pos x="1314" y="2622"/>
                </a:cxn>
                <a:cxn ang="0">
                  <a:pos x="1558" y="2654"/>
                </a:cxn>
                <a:cxn ang="0">
                  <a:pos x="1818" y="2658"/>
                </a:cxn>
                <a:cxn ang="0">
                  <a:pos x="2090" y="2632"/>
                </a:cxn>
                <a:cxn ang="0">
                  <a:pos x="2374" y="2574"/>
                </a:cxn>
                <a:cxn ang="0">
                  <a:pos x="2544" y="2912"/>
                </a:cxn>
                <a:cxn ang="0">
                  <a:pos x="1868" y="1552"/>
                </a:cxn>
                <a:cxn ang="0">
                  <a:pos x="1956" y="1914"/>
                </a:cxn>
                <a:cxn ang="0">
                  <a:pos x="1788" y="1936"/>
                </a:cxn>
                <a:cxn ang="0">
                  <a:pos x="1616" y="1934"/>
                </a:cxn>
                <a:cxn ang="0">
                  <a:pos x="1442" y="1912"/>
                </a:cxn>
                <a:cxn ang="0">
                  <a:pos x="1272" y="1872"/>
                </a:cxn>
                <a:cxn ang="0">
                  <a:pos x="1108" y="1812"/>
                </a:cxn>
                <a:cxn ang="0">
                  <a:pos x="952" y="1736"/>
                </a:cxn>
                <a:cxn ang="0">
                  <a:pos x="810" y="1646"/>
                </a:cxn>
                <a:cxn ang="0">
                  <a:pos x="684" y="1542"/>
                </a:cxn>
                <a:cxn ang="0">
                  <a:pos x="578" y="1428"/>
                </a:cxn>
                <a:cxn ang="0">
                  <a:pos x="494" y="1304"/>
                </a:cxn>
                <a:cxn ang="0">
                  <a:pos x="438" y="1170"/>
                </a:cxn>
                <a:cxn ang="0">
                  <a:pos x="410" y="1032"/>
                </a:cxn>
                <a:cxn ang="0">
                  <a:pos x="416" y="888"/>
                </a:cxn>
                <a:cxn ang="0">
                  <a:pos x="460" y="742"/>
                </a:cxn>
                <a:cxn ang="0">
                  <a:pos x="544" y="592"/>
                </a:cxn>
                <a:cxn ang="0">
                  <a:pos x="670" y="444"/>
                </a:cxn>
                <a:cxn ang="0">
                  <a:pos x="844" y="298"/>
                </a:cxn>
                <a:cxn ang="0">
                  <a:pos x="1070" y="154"/>
                </a:cxn>
                <a:cxn ang="0">
                  <a:pos x="1348" y="16"/>
                </a:cxn>
                <a:cxn ang="0">
                  <a:pos x="1244" y="0"/>
                </a:cxn>
                <a:cxn ang="0">
                  <a:pos x="2820" y="1934"/>
                </a:cxn>
                <a:cxn ang="0">
                  <a:pos x="2820" y="1934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lnTo>
                    <a:pt x="1244" y="0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1" name="Text Box 33"/>
            <p:cNvSpPr txBox="1">
              <a:spLocks noChangeArrowheads="1"/>
            </p:cNvSpPr>
            <p:nvPr/>
          </p:nvSpPr>
          <p:spPr bwMode="auto">
            <a:xfrm>
              <a:off x="3648" y="2064"/>
              <a:ext cx="1680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/>
                <a:t>软件模式的演变</a:t>
              </a:r>
            </a:p>
          </p:txBody>
        </p:sp>
        <p:sp>
          <p:nvSpPr>
            <p:cNvPr id="9222" name="Oval 34"/>
            <p:cNvSpPr>
              <a:spLocks noChangeArrowheads="1"/>
            </p:cNvSpPr>
            <p:nvPr/>
          </p:nvSpPr>
          <p:spPr bwMode="gray">
            <a:xfrm rot="-723406">
              <a:off x="2089" y="2976"/>
              <a:ext cx="906" cy="420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3" name="Oval 35"/>
            <p:cNvSpPr>
              <a:spLocks noChangeArrowheads="1"/>
            </p:cNvSpPr>
            <p:nvPr/>
          </p:nvSpPr>
          <p:spPr bwMode="gray">
            <a:xfrm>
              <a:off x="2046" y="2208"/>
              <a:ext cx="1074" cy="1075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224" name="Oval 36"/>
            <p:cNvSpPr>
              <a:spLocks noChangeArrowheads="1"/>
            </p:cNvSpPr>
            <p:nvPr/>
          </p:nvSpPr>
          <p:spPr bwMode="gray">
            <a:xfrm>
              <a:off x="2059" y="2214"/>
              <a:ext cx="1049" cy="104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225" name="Oval 37"/>
            <p:cNvSpPr>
              <a:spLocks noChangeArrowheads="1"/>
            </p:cNvSpPr>
            <p:nvPr/>
          </p:nvSpPr>
          <p:spPr bwMode="gray">
            <a:xfrm>
              <a:off x="2070" y="2224"/>
              <a:ext cx="998" cy="980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226" name="Oval 38"/>
            <p:cNvSpPr>
              <a:spLocks noChangeArrowheads="1"/>
            </p:cNvSpPr>
            <p:nvPr/>
          </p:nvSpPr>
          <p:spPr bwMode="gray">
            <a:xfrm>
              <a:off x="2128" y="2252"/>
              <a:ext cx="888" cy="79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227" name="Text Box 39"/>
            <p:cNvSpPr txBox="1">
              <a:spLocks noChangeArrowheads="1"/>
            </p:cNvSpPr>
            <p:nvPr/>
          </p:nvSpPr>
          <p:spPr bwMode="gray">
            <a:xfrm>
              <a:off x="2312" y="2590"/>
              <a:ext cx="544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/>
                <a:t>SAAS/</a:t>
              </a:r>
            </a:p>
            <a:p>
              <a:pPr algn="ctr"/>
              <a:r>
                <a:rPr lang="en-US" altLang="zh-CN"/>
                <a:t>Cloud</a:t>
              </a:r>
              <a:endParaRPr lang="zh-CN" altLang="en-US"/>
            </a:p>
          </p:txBody>
        </p:sp>
        <p:sp>
          <p:nvSpPr>
            <p:cNvPr id="9228" name="Oval 40"/>
            <p:cNvSpPr>
              <a:spLocks noChangeArrowheads="1"/>
            </p:cNvSpPr>
            <p:nvPr/>
          </p:nvSpPr>
          <p:spPr bwMode="gray">
            <a:xfrm rot="-772996">
              <a:off x="928" y="2592"/>
              <a:ext cx="714" cy="384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29" name="Group 41"/>
            <p:cNvGrpSpPr>
              <a:grpSpLocks/>
            </p:cNvGrpSpPr>
            <p:nvPr/>
          </p:nvGrpSpPr>
          <p:grpSpPr bwMode="auto">
            <a:xfrm>
              <a:off x="880" y="1968"/>
              <a:ext cx="864" cy="908"/>
              <a:chOff x="732" y="2112"/>
              <a:chExt cx="842" cy="860"/>
            </a:xfrm>
          </p:grpSpPr>
          <p:sp>
            <p:nvSpPr>
              <p:cNvPr id="9242" name="Oval 42"/>
              <p:cNvSpPr>
                <a:spLocks noChangeArrowheads="1"/>
              </p:cNvSpPr>
              <p:nvPr/>
            </p:nvSpPr>
            <p:spPr bwMode="gray">
              <a:xfrm>
                <a:off x="732" y="2112"/>
                <a:ext cx="842" cy="86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243" name="Oval 43"/>
              <p:cNvSpPr>
                <a:spLocks noChangeArrowheads="1"/>
              </p:cNvSpPr>
              <p:nvPr/>
            </p:nvSpPr>
            <p:spPr bwMode="gray">
              <a:xfrm>
                <a:off x="743" y="2117"/>
                <a:ext cx="821" cy="83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244" name="Oval 44"/>
              <p:cNvSpPr>
                <a:spLocks noChangeArrowheads="1"/>
              </p:cNvSpPr>
              <p:nvPr/>
            </p:nvSpPr>
            <p:spPr bwMode="gray">
              <a:xfrm>
                <a:off x="751" y="2125"/>
                <a:ext cx="781" cy="784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245" name="Oval 45"/>
              <p:cNvSpPr>
                <a:spLocks noChangeArrowheads="1"/>
              </p:cNvSpPr>
              <p:nvPr/>
            </p:nvSpPr>
            <p:spPr bwMode="gray">
              <a:xfrm>
                <a:off x="795" y="2147"/>
                <a:ext cx="695" cy="6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246" name="Text Box 46"/>
              <p:cNvSpPr txBox="1">
                <a:spLocks noChangeArrowheads="1"/>
              </p:cNvSpPr>
              <p:nvPr/>
            </p:nvSpPr>
            <p:spPr bwMode="gray">
              <a:xfrm>
                <a:off x="927" y="2403"/>
                <a:ext cx="428" cy="2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>
                    <a:solidFill>
                      <a:srgbClr val="000000"/>
                    </a:solidFill>
                  </a:rPr>
                  <a:t>RIA</a:t>
                </a:r>
                <a:endParaRPr lang="zh-CN" altLang="en-US"/>
              </a:p>
            </p:txBody>
          </p:sp>
        </p:grpSp>
        <p:sp>
          <p:nvSpPr>
            <p:cNvPr id="9230" name="Oval 47"/>
            <p:cNvSpPr>
              <a:spLocks noChangeArrowheads="1"/>
            </p:cNvSpPr>
            <p:nvPr/>
          </p:nvSpPr>
          <p:spPr bwMode="gray">
            <a:xfrm>
              <a:off x="816" y="1486"/>
              <a:ext cx="576" cy="336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1" name="Oval 48"/>
            <p:cNvSpPr>
              <a:spLocks noChangeArrowheads="1"/>
            </p:cNvSpPr>
            <p:nvPr/>
          </p:nvSpPr>
          <p:spPr bwMode="gray">
            <a:xfrm>
              <a:off x="864" y="1104"/>
              <a:ext cx="645" cy="645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232" name="Oval 49"/>
            <p:cNvSpPr>
              <a:spLocks noChangeArrowheads="1"/>
            </p:cNvSpPr>
            <p:nvPr/>
          </p:nvSpPr>
          <p:spPr bwMode="gray">
            <a:xfrm>
              <a:off x="872" y="1107"/>
              <a:ext cx="630" cy="63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233" name="Oval 50"/>
            <p:cNvSpPr>
              <a:spLocks noChangeArrowheads="1"/>
            </p:cNvSpPr>
            <p:nvPr/>
          </p:nvSpPr>
          <p:spPr bwMode="gray">
            <a:xfrm>
              <a:off x="879" y="1114"/>
              <a:ext cx="599" cy="588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234" name="Oval 51"/>
            <p:cNvSpPr>
              <a:spLocks noChangeArrowheads="1"/>
            </p:cNvSpPr>
            <p:nvPr/>
          </p:nvSpPr>
          <p:spPr bwMode="gray">
            <a:xfrm>
              <a:off x="913" y="1130"/>
              <a:ext cx="534" cy="47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235" name="Text Box 52"/>
            <p:cNvSpPr txBox="1">
              <a:spLocks noChangeArrowheads="1"/>
            </p:cNvSpPr>
            <p:nvPr/>
          </p:nvSpPr>
          <p:spPr bwMode="gray">
            <a:xfrm>
              <a:off x="1014" y="1315"/>
              <a:ext cx="359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000000"/>
                  </a:solidFill>
                </a:rPr>
                <a:t>B/S</a:t>
              </a:r>
              <a:endParaRPr lang="zh-CN" altLang="en-US"/>
            </a:p>
          </p:txBody>
        </p:sp>
        <p:sp>
          <p:nvSpPr>
            <p:cNvPr id="9236" name="Oval 53"/>
            <p:cNvSpPr>
              <a:spLocks noChangeArrowheads="1"/>
            </p:cNvSpPr>
            <p:nvPr/>
          </p:nvSpPr>
          <p:spPr bwMode="gray">
            <a:xfrm>
              <a:off x="1614" y="1152"/>
              <a:ext cx="432" cy="144"/>
            </a:xfrm>
            <a:prstGeom prst="ellipse">
              <a:avLst/>
            </a:prstGeom>
            <a:solidFill>
              <a:srgbClr val="0F2145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7" name="Oval 54"/>
            <p:cNvSpPr>
              <a:spLocks noChangeArrowheads="1"/>
            </p:cNvSpPr>
            <p:nvPr/>
          </p:nvSpPr>
          <p:spPr bwMode="gray">
            <a:xfrm>
              <a:off x="1691" y="816"/>
              <a:ext cx="430" cy="430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238" name="Oval 55"/>
            <p:cNvSpPr>
              <a:spLocks noChangeArrowheads="1"/>
            </p:cNvSpPr>
            <p:nvPr/>
          </p:nvSpPr>
          <p:spPr bwMode="gray">
            <a:xfrm>
              <a:off x="1697" y="818"/>
              <a:ext cx="419" cy="42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239" name="Oval 56"/>
            <p:cNvSpPr>
              <a:spLocks noChangeArrowheads="1"/>
            </p:cNvSpPr>
            <p:nvPr/>
          </p:nvSpPr>
          <p:spPr bwMode="gray">
            <a:xfrm>
              <a:off x="1701" y="822"/>
              <a:ext cx="399" cy="392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240" name="Oval 57"/>
            <p:cNvSpPr>
              <a:spLocks noChangeArrowheads="1"/>
            </p:cNvSpPr>
            <p:nvPr/>
          </p:nvSpPr>
          <p:spPr bwMode="gray">
            <a:xfrm>
              <a:off x="1724" y="834"/>
              <a:ext cx="355" cy="31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241" name="Text Box 58"/>
            <p:cNvSpPr txBox="1">
              <a:spLocks noChangeArrowheads="1"/>
            </p:cNvSpPr>
            <p:nvPr/>
          </p:nvSpPr>
          <p:spPr bwMode="gray">
            <a:xfrm>
              <a:off x="1754" y="950"/>
              <a:ext cx="305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>
                  <a:solidFill>
                    <a:srgbClr val="000000"/>
                  </a:solidFill>
                </a:rPr>
                <a:t>C/S</a:t>
              </a:r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服务创造未来：</a:t>
            </a:r>
            <a:r>
              <a:rPr lang="en-US" altLang="zh-CN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IT</a:t>
            </a:r>
            <a:r>
              <a:rPr lang="zh-CN" alt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行业</a:t>
            </a:r>
            <a:r>
              <a:rPr lang="en-US" altLang="zh-CN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zh-CN" alt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软件</a:t>
            </a:r>
            <a:r>
              <a:rPr lang="en-US" altLang="zh-CN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r>
              <a:rPr lang="zh-CN" alt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的新技术热点</a:t>
            </a:r>
            <a:r>
              <a:rPr lang="en-US" altLang="zh-CN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zh-CN" alt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二</a:t>
            </a:r>
            <a:r>
              <a:rPr lang="en-US" altLang="zh-CN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endParaRPr lang="zh-CN" altLang="en-US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智能交通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和</a:t>
            </a:r>
            <a:r>
              <a:rPr lang="zh-CN" altLang="en-US" dirty="0" smtClean="0"/>
              <a:t>物联网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(The Internet of things) 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>
              <a:buFontTx/>
              <a:buNone/>
              <a:defRPr/>
            </a:pPr>
            <a:r>
              <a:rPr lang="zh-CN" altLang="en-US" dirty="0" smtClean="0"/>
              <a:t>       </a:t>
            </a:r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物联网：通过射频识别（</a:t>
            </a:r>
            <a:r>
              <a:rPr lang="en-US" altLang="zh-CN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RFID</a:t>
            </a:r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）、红外感应器、全球定位系统、激光扫描器等信息传感设备，按约定的协议，把任何物品与互联网连接起来，进行信息交换和通讯，以实现智能化识别、定位、跟踪、监控和管理的一种网络。</a:t>
            </a:r>
            <a:endParaRPr lang="en-US" altLang="zh-CN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buFontTx/>
              <a:buNone/>
              <a:defRPr/>
            </a:pPr>
            <a:r>
              <a:rPr lang="en-US" altLang="zh-CN" dirty="0" smtClean="0"/>
              <a:t>     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汽车拍照、红绿灯检修、报警自动定位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>
              <a:buFontTx/>
              <a:buNone/>
              <a:defRPr/>
            </a:pPr>
            <a:endParaRPr lang="zh-CN" alt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altLang="zh-CN" dirty="0" smtClean="0"/>
              <a:t>Grid 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网格是分布式计算环境。网格是利用互联网把地理上广泛分布的各种资源（包括计算资源、存储资源、带宽资源、软件资源、数据资源、信息资源、知识资源等）连成一个逻辑整体，就像一台超级计算机一样，为用户提供一体化信息和应用服务（计算、存储、访问等），虚拟组织最终实现在这个虚拟环境下进行资源共享和协同工作，彻底消除资源“孤岛”，最充分的实现信息共享。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defRPr/>
            </a:pP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altLang="zh-CN" dirty="0" smtClean="0"/>
              <a:t>IT</a:t>
            </a:r>
            <a:r>
              <a:rPr lang="zh-CN" altLang="en-US" dirty="0" smtClean="0"/>
              <a:t>  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Information Technology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怎么去了解</a:t>
            </a:r>
            <a:r>
              <a:rPr lang="en-US" altLang="zh-CN" dirty="0" smtClean="0"/>
              <a:t>IT</a:t>
            </a:r>
            <a:r>
              <a:rPr lang="zh-CN" altLang="en-US" dirty="0" smtClean="0"/>
              <a:t>行业：</a:t>
            </a:r>
            <a:r>
              <a:rPr lang="zh-CN" alt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让自己对</a:t>
            </a:r>
            <a:r>
              <a:rPr lang="en-US" altLang="zh-CN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IT</a:t>
            </a:r>
            <a:r>
              <a:rPr lang="zh-CN" alt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行业充满兴趣之我见</a:t>
            </a:r>
            <a:endParaRPr lang="zh-CN" altLang="en-US" sz="1600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dirty="0" smtClean="0"/>
              <a:t>了解业界一流的</a:t>
            </a:r>
            <a:r>
              <a:rPr lang="en-US" altLang="zh-CN" dirty="0" smtClean="0"/>
              <a:t>IT</a:t>
            </a:r>
            <a:r>
              <a:rPr lang="zh-CN" altLang="en-US" dirty="0" smtClean="0"/>
              <a:t>公司的历史、老总、现状和未来</a:t>
            </a:r>
            <a:endParaRPr lang="en-US" altLang="zh-CN" dirty="0" smtClean="0"/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不定期仰望一下天空，定期的脚踏实地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dirty="0" smtClean="0"/>
              <a:t>列一份书单</a:t>
            </a: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IT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风云人物传记、各个方面的经典书籍（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Thinking  in  java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、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MFC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 ）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dirty="0" smtClean="0"/>
              <a:t>经常访问一些专业的网站</a:t>
            </a: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 www.csdn.net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www.51.job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www.cnsw.org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dirty="0" smtClean="0"/>
              <a:t>经常搜一些关键字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      IT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历史 ：影响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IT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历史的十大人物 </a:t>
            </a:r>
            <a:r>
              <a:rPr lang="en-US" altLang="zh-CN" dirty="0" smtClean="0"/>
              <a:t> 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改变世界的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25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个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IT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历史时刻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   IT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历史上鲜为人知的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25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个事实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u"/>
              <a:defRPr/>
            </a:pPr>
            <a:r>
              <a:rPr lang="zh-CN" altLang="en-US" dirty="0" smtClean="0"/>
              <a:t>保持好奇心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时刻保持对新技术、新概念、新名词、新事物的好奇心：偷菜、百万首页、翻墙软件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就是一款可以匿名上网的软件，可以防止被网警什么的给拦截，比如在国内经常上不了的维基百科、以及国外的一些媒体网站，用了它就可以畅通无阻了，什么功之类的网站也能看了。俗称翻墙功能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</a:rPr>
              <a:t>                  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endParaRPr lang="zh-CN" altLang="en-US" b="1" dirty="0" smtClean="0"/>
          </a:p>
          <a:p>
            <a:pPr>
              <a:lnSpc>
                <a:spcPct val="150000"/>
              </a:lnSpc>
              <a:buFontTx/>
              <a:buNone/>
              <a:defRPr/>
            </a:pP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每一位</a:t>
            </a:r>
            <a:r>
              <a:rPr lang="en-US" altLang="zh-CN" smtClean="0"/>
              <a:t>IT</a:t>
            </a:r>
            <a:r>
              <a:rPr lang="zh-CN" altLang="en-US" smtClean="0"/>
              <a:t>界的大佬都是一部</a:t>
            </a:r>
            <a:r>
              <a:rPr lang="en-US" altLang="zh-CN" smtClean="0"/>
              <a:t>IT</a:t>
            </a:r>
            <a:r>
              <a:rPr lang="zh-CN" altLang="en-US" smtClean="0"/>
              <a:t>的历史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zh-CN" altLang="en-US" b="1" dirty="0" smtClean="0">
                <a:solidFill>
                  <a:srgbClr val="00B050"/>
                </a:solidFill>
              </a:rPr>
              <a:t>谭智</a:t>
            </a:r>
            <a:r>
              <a:rPr lang="zh-CN" altLang="en-US" b="1" dirty="0" smtClean="0"/>
              <a:t>     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马云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模式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马化腾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技术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       </a:t>
            </a:r>
            <a:r>
              <a:rPr lang="zh-CN" altLang="en-US" b="1" dirty="0" smtClean="0">
                <a:solidFill>
                  <a:srgbClr val="FF9933"/>
                </a:solidFill>
              </a:rPr>
              <a:t>张朝阳</a:t>
            </a:r>
            <a:r>
              <a:rPr lang="zh-CN" altLang="en-US" b="1" dirty="0" smtClean="0"/>
              <a:t>       </a:t>
            </a:r>
            <a:r>
              <a:rPr lang="zh-CN" altLang="en-US" sz="2000" b="1" dirty="0" smtClean="0">
                <a:solidFill>
                  <a:srgbClr val="99CCFF"/>
                </a:solidFill>
              </a:rPr>
              <a:t>丁磊</a:t>
            </a:r>
            <a:r>
              <a:rPr lang="zh-CN" altLang="en-US" b="1" dirty="0" smtClean="0"/>
              <a:t>       鲍岳桥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联众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)      </a:t>
            </a:r>
            <a:r>
              <a:rPr lang="zh-CN" altLang="en-US" b="1" dirty="0" smtClean="0"/>
              <a:t>吴鹰</a:t>
            </a:r>
            <a:endParaRPr lang="en-US" altLang="zh-CN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Tx/>
              <a:buNone/>
              <a:defRPr/>
            </a:pPr>
            <a:endParaRPr lang="en-US" altLang="zh-CN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Tx/>
              <a:buNone/>
              <a:defRPr/>
            </a:pPr>
            <a:r>
              <a:rPr lang="zh-CN" altLang="en-US" b="1" dirty="0" smtClean="0"/>
              <a:t>茅道临      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江南春</a:t>
            </a:r>
            <a:r>
              <a:rPr lang="zh-CN" altLang="en-US" b="1" dirty="0" smtClean="0"/>
              <a:t>    </a:t>
            </a:r>
            <a:r>
              <a:rPr lang="en-US" altLang="zh-CN" b="1" dirty="0" smtClean="0"/>
              <a:t>王雷雷 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( Tom</a:t>
            </a:r>
            <a:r>
              <a:rPr lang="zh-CN" altLang="en-US" sz="1400" dirty="0" smtClean="0">
                <a:latin typeface="+mj-lt"/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)</a:t>
            </a:r>
            <a:r>
              <a:rPr lang="zh-CN" altLang="en-US" sz="1400" dirty="0" smtClean="0">
                <a:latin typeface="+mj-lt"/>
              </a:rPr>
              <a:t>                        </a:t>
            </a:r>
            <a:r>
              <a:rPr lang="zh-CN" altLang="en-US" b="1" dirty="0" smtClean="0">
                <a:solidFill>
                  <a:srgbClr val="003366"/>
                </a:solidFill>
                <a:latin typeface="+mn-ea"/>
              </a:rPr>
              <a:t>李开复   </a:t>
            </a:r>
            <a:r>
              <a:rPr lang="zh-CN" altLang="en-US" sz="2000" dirty="0" smtClean="0"/>
              <a:t>汪延</a:t>
            </a:r>
            <a:r>
              <a:rPr lang="zh-CN" altLang="en-US" dirty="0" smtClean="0"/>
              <a:t>     </a:t>
            </a:r>
            <a:r>
              <a:rPr lang="zh-CN" altLang="en-US" sz="2000" dirty="0" smtClean="0"/>
              <a:t>求伯君   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王江民</a:t>
            </a:r>
            <a:endParaRPr lang="en-US" altLang="zh-CN" sz="2400" b="1" dirty="0" smtClean="0">
              <a:solidFill>
                <a:srgbClr val="003366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 smtClean="0">
              <a:solidFill>
                <a:srgbClr val="003366"/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Tx/>
              <a:buNone/>
              <a:defRPr/>
            </a:pPr>
            <a:r>
              <a:rPr lang="zh-CN" altLang="en-US" sz="2400" b="1" dirty="0" smtClean="0">
                <a:solidFill>
                  <a:srgbClr val="003366"/>
                </a:solidFill>
                <a:latin typeface="幼圆" pitchFamily="49" charset="-122"/>
                <a:ea typeface="幼圆" pitchFamily="49" charset="-122"/>
              </a:rPr>
              <a:t>唐骏    </a:t>
            </a:r>
            <a:r>
              <a:rPr lang="zh-CN" altLang="en-US" sz="3200" b="1" dirty="0" smtClean="0">
                <a:solidFill>
                  <a:srgbClr val="7030A0"/>
                </a:solidFill>
                <a:latin typeface="华文新魏" pitchFamily="2" charset="-122"/>
                <a:ea typeface="华文新魏" pitchFamily="2" charset="-122"/>
              </a:rPr>
              <a:t>史玉柱                        </a:t>
            </a:r>
            <a:r>
              <a:rPr lang="zh-CN" altLang="en-US" sz="2800" b="1" dirty="0" smtClean="0"/>
              <a:t>任正非    </a:t>
            </a:r>
            <a:r>
              <a:rPr lang="zh-CN" altLang="en-US" sz="2400" dirty="0" smtClean="0"/>
              <a:t>周奕</a:t>
            </a:r>
            <a:r>
              <a:rPr lang="en-US" altLang="zh-CN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共享软件</a:t>
            </a:r>
            <a:r>
              <a:rPr lang="en-US" altLang="zh-CN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endParaRPr lang="en-US" altLang="zh-CN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buFontTx/>
              <a:buNone/>
              <a:defRPr/>
            </a:pPr>
            <a:endParaRPr lang="en-US" altLang="zh-CN" b="1" dirty="0" smtClean="0"/>
          </a:p>
          <a:p>
            <a:pPr>
              <a:buFontTx/>
              <a:buNone/>
              <a:defRPr/>
            </a:pPr>
            <a:r>
              <a:rPr lang="zh-CN" altLang="en-US" b="1" dirty="0" smtClean="0"/>
              <a:t>陈天桥 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邵亦波     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戴志康                        </a:t>
            </a:r>
            <a:r>
              <a:rPr lang="zh-CN" altLang="en-US" sz="2400" dirty="0" smtClean="0"/>
              <a:t>王文京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用友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zh-CN" altLang="en-US" sz="2400" dirty="0" smtClean="0"/>
              <a:t>　 徐少春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金蝶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buFontTx/>
              <a:buNone/>
              <a:defRPr/>
            </a:pPr>
            <a:endParaRPr lang="en-US" altLang="zh-CN" b="1" dirty="0" smtClean="0"/>
          </a:p>
          <a:p>
            <a:pPr>
              <a:buFontTx/>
              <a:buNone/>
              <a:defRPr/>
            </a:pPr>
            <a:r>
              <a:rPr lang="zh-CN" altLang="en-US" b="1" dirty="0" smtClean="0"/>
              <a:t>李彦宏    </a:t>
            </a:r>
            <a:r>
              <a:rPr lang="zh-CN" altLang="en-US" sz="2000" b="1" dirty="0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周鸿祎  </a:t>
            </a:r>
            <a:r>
              <a:rPr lang="zh-CN" altLang="en-US" sz="2000" dirty="0" smtClean="0"/>
              <a:t>雷军     </a:t>
            </a:r>
            <a:r>
              <a:rPr lang="zh-CN" altLang="en-US" sz="2000" b="1" dirty="0" smtClean="0"/>
              <a:t>王选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方正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)      </a:t>
            </a:r>
            <a:r>
              <a:rPr lang="zh-CN" altLang="en-US" sz="2000" dirty="0" smtClean="0">
                <a:solidFill>
                  <a:srgbClr val="FF0000"/>
                </a:solidFill>
              </a:rPr>
              <a:t>倪光南    </a:t>
            </a:r>
            <a:r>
              <a:rPr lang="zh-CN" altLang="en-US" sz="2000" dirty="0" smtClean="0"/>
              <a:t>王志东    </a:t>
            </a:r>
            <a:r>
              <a:rPr lang="zh-CN" altLang="en-US" sz="2000" b="1" dirty="0" smtClean="0"/>
              <a:t>王峻涛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(8848)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Tx/>
              <a:buNone/>
              <a:defRPr/>
            </a:pPr>
            <a:endParaRPr lang="en-US" altLang="zh-CN" b="1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Tx/>
              <a:buNone/>
              <a:defRPr/>
            </a:pPr>
            <a:r>
              <a:rPr lang="zh-CN" altLang="en-US" sz="2000" dirty="0" smtClean="0"/>
              <a:t>刘积仁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东软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zh-CN" altLang="en-US" sz="2400" dirty="0" smtClean="0"/>
              <a:t>    </a:t>
            </a:r>
            <a:r>
              <a:rPr lang="zh-CN" altLang="en-US" sz="2000" dirty="0" smtClean="0"/>
              <a:t>张树新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瀛海威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)     </a:t>
            </a:r>
            <a:r>
              <a:rPr lang="zh-CN" altLang="en-US" sz="2000" dirty="0" smtClean="0">
                <a:solidFill>
                  <a:srgbClr val="00B050"/>
                </a:solidFill>
                <a:latin typeface="华文琥珀" pitchFamily="2" charset="-122"/>
                <a:ea typeface="华文琥珀" pitchFamily="2" charset="-122"/>
              </a:rPr>
              <a:t>王永民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王码五笔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)  </a:t>
            </a:r>
            <a:r>
              <a:rPr lang="zh-CN" altLang="en-US" b="1" dirty="0" smtClean="0"/>
              <a:t>王树彤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敦煌网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)   </a:t>
            </a:r>
            <a:r>
              <a:rPr lang="zh-CN" altLang="en-US" sz="2800" dirty="0" smtClean="0"/>
              <a:t>柳传志</a:t>
            </a:r>
            <a:endParaRPr lang="en-US" altLang="zh-CN" sz="2800" dirty="0" smtClean="0">
              <a:solidFill>
                <a:schemeClr val="bg1">
                  <a:lumMod val="75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>
              <a:buFontTx/>
              <a:buNone/>
              <a:defRPr/>
            </a:pPr>
            <a:endParaRPr lang="en-US" altLang="zh-CN" sz="2800" b="1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Tx/>
              <a:buNone/>
              <a:defRPr/>
            </a:pPr>
            <a:endParaRPr lang="en-US" altLang="zh-CN" sz="2800" b="1" dirty="0" smtClean="0">
              <a:solidFill>
                <a:srgbClr val="FF0000"/>
              </a:solidFill>
              <a:latin typeface="幼圆" pitchFamily="49" charset="-122"/>
              <a:ea typeface="幼圆" pitchFamily="49" charset="-122"/>
            </a:endParaRPr>
          </a:p>
          <a:p>
            <a:pPr>
              <a:buFontTx/>
              <a:buNone/>
              <a:defRPr/>
            </a:pPr>
            <a:endParaRPr lang="en-US" altLang="zh-CN" sz="2800" b="1" dirty="0" smtClean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571875" y="2286000"/>
            <a:ext cx="1285875" cy="1428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7200" dirty="0">
                <a:latin typeface="华文琥珀" pitchFamily="2" charset="-122"/>
                <a:ea typeface="华文琥珀" pitchFamily="2" charset="-122"/>
              </a:rPr>
              <a:t>  ？</a:t>
            </a:r>
            <a:endParaRPr lang="en-US" altLang="zh-CN" sz="7200" dirty="0">
              <a:latin typeface="华文琥珀" pitchFamily="2" charset="-122"/>
              <a:ea typeface="华文琥珀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上海Nordri专业商务幻灯演示设计">
  <a:themeElements>
    <a:clrScheme name="上海Nordri专业商务幻灯演示设计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上海Nordri专业商务幻灯演示设计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上海Nordri专业商务幻灯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1415</TotalTime>
  <Words>1383</Words>
  <Application>Microsoft Office PowerPoint</Application>
  <PresentationFormat>全屏显示(4:3)</PresentationFormat>
  <Paragraphs>164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黑体</vt:lpstr>
      <vt:lpstr>Calibri</vt:lpstr>
      <vt:lpstr>华文细黑</vt:lpstr>
      <vt:lpstr>Wingdings</vt:lpstr>
      <vt:lpstr>华文新魏</vt:lpstr>
      <vt:lpstr>幼圆</vt:lpstr>
      <vt:lpstr>华文琥珀</vt:lpstr>
      <vt:lpstr>上海Nordri专业商务幻灯演示设计</vt:lpstr>
      <vt:lpstr>幻灯片 1</vt:lpstr>
      <vt:lpstr>内容概要</vt:lpstr>
      <vt:lpstr>数字改变生活：IT产业(软件)对日常生活的影响和展望(一)</vt:lpstr>
      <vt:lpstr>数字改变生活：IT产业(软件)对日常生活的影响和展望(二)</vt:lpstr>
      <vt:lpstr>服务创造未来：IT行业(软件)的新技术热点(一)</vt:lpstr>
      <vt:lpstr>服务创造未来：软件模式的演变历程</vt:lpstr>
      <vt:lpstr>服务创造未来：IT行业(软件)的新技术热点(二)</vt:lpstr>
      <vt:lpstr>怎么去了解IT行业：让自己对IT行业充满兴趣之我见</vt:lpstr>
      <vt:lpstr>每一位IT界的大佬都是一部IT的历史</vt:lpstr>
      <vt:lpstr>IT行业(软件) ：软件开发学习之我见</vt:lpstr>
      <vt:lpstr>内容概要</vt:lpstr>
      <vt:lpstr>学习软件开发的意义</vt:lpstr>
      <vt:lpstr>软件开发工程师的发展方向？</vt:lpstr>
      <vt:lpstr>短期行为的需求驱动</vt:lpstr>
      <vt:lpstr>长期行为的需求驱动</vt:lpstr>
      <vt:lpstr>需求驱动的实例</vt:lpstr>
      <vt:lpstr>需求驱动的学习路径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NordriDesign</dc:creator>
  <cp:keywords>ppt幻灯设计/ppt模板设计</cp:keywords>
  <dc:description>nordridesign.com</dc:description>
  <cp:lastModifiedBy>Sky123.Org</cp:lastModifiedBy>
  <cp:revision>319</cp:revision>
  <dcterms:created xsi:type="dcterms:W3CDTF">2007-10-21T01:27:31Z</dcterms:created>
  <dcterms:modified xsi:type="dcterms:W3CDTF">2016-11-02T03:14:33Z</dcterms:modified>
</cp:coreProperties>
</file>