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520" r:id="rId3"/>
    <p:sldId id="541" r:id="rId4"/>
    <p:sldId id="544" r:id="rId5"/>
    <p:sldId id="545" r:id="rId6"/>
    <p:sldId id="583" r:id="rId7"/>
    <p:sldId id="548" r:id="rId8"/>
    <p:sldId id="546" r:id="rId9"/>
    <p:sldId id="586" r:id="rId10"/>
    <p:sldId id="585" r:id="rId11"/>
    <p:sldId id="587" r:id="rId12"/>
    <p:sldId id="572" r:id="rId13"/>
    <p:sldId id="573" r:id="rId14"/>
    <p:sldId id="570" r:id="rId15"/>
    <p:sldId id="571" r:id="rId16"/>
    <p:sldId id="574" r:id="rId17"/>
    <p:sldId id="575" r:id="rId18"/>
    <p:sldId id="559" r:id="rId19"/>
    <p:sldId id="576" r:id="rId20"/>
    <p:sldId id="577" r:id="rId21"/>
    <p:sldId id="578" r:id="rId22"/>
    <p:sldId id="581" r:id="rId23"/>
    <p:sldId id="580" r:id="rId24"/>
    <p:sldId id="579" r:id="rId25"/>
    <p:sldId id="569" r:id="rId26"/>
    <p:sldId id="543"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CCFF"/>
    <a:srgbClr val="92D050"/>
    <a:srgbClr val="FF8400"/>
    <a:srgbClr val="33A8FF"/>
    <a:srgbClr val="AF3C33"/>
    <a:srgbClr val="26267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333" autoAdjust="0"/>
    <p:restoredTop sz="82180" autoAdjust="0"/>
  </p:normalViewPr>
  <p:slideViewPr>
    <p:cSldViewPr snapToObjects="1">
      <p:cViewPr>
        <p:scale>
          <a:sx n="66" d="100"/>
          <a:sy n="66" d="100"/>
        </p:scale>
        <p:origin x="-2982" y="-11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33B6808E-BC7B-4482-9902-0856725DA3D1}" type="datetimeFigureOut">
              <a:rPr lang="zh-CN" altLang="en-US" smtClean="0"/>
              <a:pPr/>
              <a:t>2016/10/27</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FD140B6F-3FEA-4ABD-AEEC-54E41C3D422B}" type="slidenum">
              <a:rPr lang="zh-CN" altLang="en-US" smtClean="0"/>
              <a:pPr/>
              <a:t>‹#›</a:t>
            </a:fld>
            <a:endParaRPr lang="zh-CN" altLang="en-US" dirty="0"/>
          </a:p>
        </p:txBody>
      </p:sp>
    </p:spTree>
    <p:extLst>
      <p:ext uri="{BB962C8B-B14F-4D97-AF65-F5344CB8AC3E}">
        <p14:creationId xmlns:p14="http://schemas.microsoft.com/office/powerpoint/2010/main" xmlns="" val="422899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a:t>
            </a:fld>
            <a:endParaRPr lang="zh-CN" altLang="en-US"/>
          </a:p>
        </p:txBody>
      </p:sp>
    </p:spTree>
    <p:extLst>
      <p:ext uri="{BB962C8B-B14F-4D97-AF65-F5344CB8AC3E}">
        <p14:creationId xmlns:p14="http://schemas.microsoft.com/office/powerpoint/2010/main" xmlns="" val="231867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5</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7</a:t>
            </a:fld>
            <a:endParaRPr lang="zh-CN" altLang="en-US" dirty="0"/>
          </a:p>
        </p:txBody>
      </p:sp>
    </p:spTree>
    <p:extLst>
      <p:ext uri="{BB962C8B-B14F-4D97-AF65-F5344CB8AC3E}">
        <p14:creationId xmlns:p14="http://schemas.microsoft.com/office/powerpoint/2010/main" xmlns="" val="323543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030514"/>
            <a:ext cx="4038600" cy="5095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30514"/>
            <a:ext cx="4038600" cy="5095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3581"/>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83657"/>
            <a:ext cx="4040188" cy="44425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983581"/>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83657"/>
            <a:ext cx="4041775" cy="44425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71600" y="27856"/>
            <a:ext cx="8172400" cy="66484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986971"/>
            <a:ext cx="8229600" cy="532234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530820CF-B880-4189-942D-D702A7CBA730}" type="datetimeFigureOut">
              <a:rPr lang="zh-CN" altLang="en-US" smtClean="0"/>
              <a:pPr/>
              <a:t>2016/10/27</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5157192"/>
            <a:ext cx="9144000" cy="151216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pPr algn="ct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 y="2708920"/>
            <a:ext cx="9143999" cy="707886"/>
          </a:xfrm>
          <a:prstGeom prst="rect">
            <a:avLst/>
          </a:prstGeom>
        </p:spPr>
        <p:txBody>
          <a:bodyPr wrap="square">
            <a:spAutoFit/>
          </a:bodyPr>
          <a:lstStyle/>
          <a:p>
            <a:pPr algn="ctr"/>
            <a:r>
              <a:rPr lang="en-US" altLang="zh-CN" sz="4000" dirty="0" smtClean="0"/>
              <a:t>Dubbo</a:t>
            </a:r>
            <a:r>
              <a:rPr lang="zh-CN" altLang="en-US" sz="4000" dirty="0" smtClean="0"/>
              <a:t>分布式框架介绍</a:t>
            </a:r>
            <a:endParaRPr lang="zh-CN" altLang="en-US" sz="4000" dirty="0"/>
          </a:p>
        </p:txBody>
      </p:sp>
    </p:spTree>
    <p:extLst>
      <p:ext uri="{BB962C8B-B14F-4D97-AF65-F5344CB8AC3E}">
        <p14:creationId xmlns:p14="http://schemas.microsoft.com/office/powerpoint/2010/main" xmlns="" val="2632223672"/>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2910" y="1000108"/>
            <a:ext cx="8501090" cy="923330"/>
          </a:xfrm>
          <a:prstGeom prst="rect">
            <a:avLst/>
          </a:prstGeom>
        </p:spPr>
        <p:txBody>
          <a:bodyPr wrap="square">
            <a:spAutoFit/>
          </a:bodyPr>
          <a:lstStyle/>
          <a:p>
            <a:pPr marL="342900" indent="-342900">
              <a:buFont typeface="Wingdings" pitchFamily="2" charset="2"/>
              <a:buChar char="n"/>
            </a:pPr>
            <a:endParaRPr lang="en-US" altLang="zh-CN" dirty="0" smtClean="0">
              <a:latin typeface="微软雅黑" pitchFamily="34" charset="-122"/>
              <a:ea typeface="微软雅黑" pitchFamily="34" charset="-122"/>
            </a:endParaRPr>
          </a:p>
          <a:p>
            <a:pPr marL="342900" indent="-342900">
              <a:buFont typeface="Wingdings" pitchFamily="2" charset="2"/>
              <a:buChar char="n"/>
            </a:pPr>
            <a:r>
              <a:rPr lang="zh-CN" altLang="en-US" dirty="0" smtClean="0">
                <a:latin typeface="微软雅黑" pitchFamily="34" charset="-122"/>
                <a:ea typeface="微软雅黑" pitchFamily="34" charset="-122"/>
              </a:rPr>
              <a:t>软负载均衡及容错机制，可在内网替代</a:t>
            </a:r>
            <a:r>
              <a:rPr lang="en-US" altLang="zh-CN" dirty="0" smtClean="0">
                <a:latin typeface="微软雅黑" pitchFamily="34" charset="-122"/>
                <a:ea typeface="微软雅黑" pitchFamily="34" charset="-122"/>
              </a:rPr>
              <a:t>F5</a:t>
            </a:r>
            <a:r>
              <a:rPr lang="zh-CN" altLang="en-US" dirty="0" smtClean="0">
                <a:latin typeface="微软雅黑" pitchFamily="34" charset="-122"/>
                <a:ea typeface="微软雅黑" pitchFamily="34" charset="-122"/>
              </a:rPr>
              <a:t>等硬件负载均衡器，降低成本，减少单点。</a:t>
            </a:r>
            <a:endParaRPr lang="en-US" altLang="zh-CN" dirty="0" smtClean="0">
              <a:latin typeface="微软雅黑" pitchFamily="34" charset="-122"/>
              <a:ea typeface="微软雅黑" pitchFamily="34" charset="-122"/>
            </a:endParaRPr>
          </a:p>
        </p:txBody>
      </p:sp>
      <p:pic>
        <p:nvPicPr>
          <p:cNvPr id="9" name="内容占位符 8" descr="负载均衡.jpg"/>
          <p:cNvPicPr>
            <a:picLocks noGrp="1" noChangeAspect="1"/>
          </p:cNvPicPr>
          <p:nvPr>
            <p:ph idx="1"/>
          </p:nvPr>
        </p:nvPicPr>
        <p:blipFill>
          <a:blip r:embed="rId2"/>
          <a:stretch>
            <a:fillRect/>
          </a:stretch>
        </p:blipFill>
        <p:spPr>
          <a:xfrm>
            <a:off x="1500166" y="2357430"/>
            <a:ext cx="6743700" cy="353377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4282" y="928670"/>
            <a:ext cx="8715436" cy="646331"/>
          </a:xfrm>
          <a:prstGeom prst="rect">
            <a:avLst/>
          </a:prstGeom>
        </p:spPr>
        <p:txBody>
          <a:bodyPr wrap="square">
            <a:spAutoFit/>
          </a:bodyPr>
          <a:lstStyle/>
          <a:p>
            <a:pPr marL="342900" indent="-342900">
              <a:buFont typeface="Wingdings" pitchFamily="2" charset="2"/>
              <a:buChar char="n"/>
            </a:pPr>
            <a:r>
              <a:rPr lang="zh-CN" altLang="en-US" dirty="0" smtClean="0">
                <a:latin typeface="微软雅黑" pitchFamily="34" charset="-122"/>
                <a:ea typeface="微软雅黑" pitchFamily="34" charset="-122"/>
              </a:rPr>
              <a:t>服务自动注册与发现</a:t>
            </a:r>
            <a:r>
              <a:rPr lang="zh-CN" altLang="en-US" dirty="0" smtClean="0">
                <a:latin typeface="微软雅黑" pitchFamily="34" charset="-122"/>
                <a:ea typeface="微软雅黑" pitchFamily="34" charset="-122"/>
              </a:rPr>
              <a:t>，不再</a:t>
            </a:r>
            <a:r>
              <a:rPr lang="zh-CN" altLang="en-US" dirty="0" smtClean="0">
                <a:latin typeface="微软雅黑" pitchFamily="34" charset="-122"/>
                <a:ea typeface="微软雅黑" pitchFamily="34" charset="-122"/>
              </a:rPr>
              <a:t>需要写死服务提供方地址，注册中心基于接口名查询服务提供者的</a:t>
            </a:r>
            <a:r>
              <a:rPr lang="en-US" altLang="zh-CN" dirty="0" smtClean="0">
                <a:latin typeface="微软雅黑" pitchFamily="34" charset="-122"/>
                <a:ea typeface="微软雅黑" pitchFamily="34" charset="-122"/>
              </a:rPr>
              <a:t>IP</a:t>
            </a:r>
            <a:r>
              <a:rPr lang="zh-CN" altLang="en-US" dirty="0" smtClean="0">
                <a:latin typeface="微软雅黑" pitchFamily="34" charset="-122"/>
                <a:ea typeface="微软雅黑" pitchFamily="34" charset="-122"/>
              </a:rPr>
              <a:t>地址，并且能够平滑添加或删除服务提供者。</a:t>
            </a:r>
            <a:endParaRPr lang="en-US" altLang="zh-CN" dirty="0" smtClean="0">
              <a:latin typeface="微软雅黑" pitchFamily="34" charset="-122"/>
              <a:ea typeface="微软雅黑"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latin typeface="微软雅黑" pitchFamily="34" charset="-122"/>
                <a:ea typeface="微软雅黑" pitchFamily="34" charset="-122"/>
              </a:rPr>
              <a:t>3</a:t>
            </a:r>
            <a:r>
              <a:rPr lang="zh-CN" altLang="en-US" sz="4000" dirty="0" smtClean="0">
                <a:latin typeface="微软雅黑" pitchFamily="34" charset="-122"/>
                <a:ea typeface="微软雅黑" pitchFamily="34" charset="-122"/>
              </a:rPr>
              <a:t>、</a:t>
            </a:r>
            <a:r>
              <a:rPr lang="en-US" altLang="zh-CN" sz="4000" dirty="0" smtClean="0">
                <a:latin typeface="微软雅黑" pitchFamily="34" charset="-122"/>
                <a:ea typeface="微软雅黑" pitchFamily="34" charset="-122"/>
              </a:rPr>
              <a:t>Dubbo</a:t>
            </a:r>
            <a:r>
              <a:rPr lang="zh-CN" altLang="en-US" sz="4000" dirty="0" smtClean="0">
                <a:latin typeface="微软雅黑" pitchFamily="34" charset="-122"/>
                <a:ea typeface="微软雅黑" pitchFamily="34" charset="-122"/>
              </a:rPr>
              <a:t>的背景及需求</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3787285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071546"/>
            <a:ext cx="8572560" cy="5632311"/>
          </a:xfrm>
          <a:prstGeom prst="rect">
            <a:avLst/>
          </a:prstGeom>
          <a:noFill/>
        </p:spPr>
        <p:txBody>
          <a:bodyPr wrap="square" rtlCol="0">
            <a:spAutoFit/>
          </a:bodyPr>
          <a:lstStyle/>
          <a:p>
            <a:r>
              <a:rPr lang="zh-CN" altLang="en-US" sz="2400" dirty="0" smtClean="0">
                <a:latin typeface="+mj-ea"/>
                <a:ea typeface="+mj-ea"/>
              </a:rPr>
              <a:t>当网站变大后，不可避免的需要拆分应用进行服务化，以提高开发效率，调优性能，节省关键竞争资源等。 </a:t>
            </a:r>
            <a:br>
              <a:rPr lang="zh-CN" altLang="en-US" sz="2400" dirty="0" smtClean="0">
                <a:latin typeface="+mj-ea"/>
                <a:ea typeface="+mj-ea"/>
              </a:rPr>
            </a:br>
            <a:r>
              <a:rPr lang="zh-CN" altLang="en-US" sz="2400" dirty="0" smtClean="0">
                <a:latin typeface="+mj-ea"/>
                <a:ea typeface="+mj-ea"/>
              </a:rPr>
              <a:t/>
            </a:r>
            <a:br>
              <a:rPr lang="zh-CN" altLang="en-US" sz="2400" dirty="0" smtClean="0">
                <a:latin typeface="+mj-ea"/>
                <a:ea typeface="+mj-ea"/>
              </a:rPr>
            </a:br>
            <a:r>
              <a:rPr lang="zh-CN" altLang="en-US" sz="2400" dirty="0" smtClean="0">
                <a:latin typeface="+mj-ea"/>
                <a:ea typeface="+mj-ea"/>
              </a:rPr>
              <a:t>当服务越来越多时，服务的</a:t>
            </a:r>
            <a:r>
              <a:rPr lang="en-US" altLang="zh-CN" sz="2400" dirty="0" smtClean="0">
                <a:latin typeface="+mj-ea"/>
                <a:ea typeface="+mj-ea"/>
              </a:rPr>
              <a:t>URL</a:t>
            </a:r>
            <a:r>
              <a:rPr lang="zh-CN" altLang="en-US" sz="2400" dirty="0" smtClean="0">
                <a:latin typeface="+mj-ea"/>
                <a:ea typeface="+mj-ea"/>
              </a:rPr>
              <a:t>地址信息就会爆炸式增长，配置管理变得非常困难，</a:t>
            </a:r>
            <a:r>
              <a:rPr lang="en-US" altLang="zh-CN" sz="2400" dirty="0" smtClean="0">
                <a:latin typeface="+mj-ea"/>
                <a:ea typeface="+mj-ea"/>
              </a:rPr>
              <a:t>F5</a:t>
            </a:r>
            <a:r>
              <a:rPr lang="zh-CN" altLang="en-US" sz="2400" dirty="0" smtClean="0">
                <a:latin typeface="+mj-ea"/>
                <a:ea typeface="+mj-ea"/>
              </a:rPr>
              <a:t>硬件负载均衡器的单点压力也越来越大。 </a:t>
            </a:r>
            <a:br>
              <a:rPr lang="zh-CN" altLang="en-US" sz="2400" dirty="0" smtClean="0">
                <a:latin typeface="+mj-ea"/>
                <a:ea typeface="+mj-ea"/>
              </a:rPr>
            </a:br>
            <a:r>
              <a:rPr lang="zh-CN" altLang="en-US" sz="2400" dirty="0" smtClean="0">
                <a:latin typeface="+mj-ea"/>
                <a:ea typeface="+mj-ea"/>
              </a:rPr>
              <a:t/>
            </a:r>
            <a:br>
              <a:rPr lang="zh-CN" altLang="en-US" sz="2400" dirty="0" smtClean="0">
                <a:latin typeface="+mj-ea"/>
                <a:ea typeface="+mj-ea"/>
              </a:rPr>
            </a:br>
            <a:r>
              <a:rPr lang="zh-CN" altLang="en-US" sz="2400" dirty="0" smtClean="0">
                <a:latin typeface="+mj-ea"/>
                <a:ea typeface="+mj-ea"/>
              </a:rPr>
              <a:t>当进一步发展，服务间依赖关系变得错踪复杂，甚至分不清哪个应用要在哪个应用之前启动，架构师都不能完整的描述应用的架构关系。 </a:t>
            </a:r>
            <a:br>
              <a:rPr lang="zh-CN" altLang="en-US" sz="2400" dirty="0" smtClean="0">
                <a:latin typeface="+mj-ea"/>
                <a:ea typeface="+mj-ea"/>
              </a:rPr>
            </a:br>
            <a:r>
              <a:rPr lang="zh-CN" altLang="en-US" sz="2400" dirty="0" smtClean="0">
                <a:latin typeface="+mj-ea"/>
                <a:ea typeface="+mj-ea"/>
              </a:rPr>
              <a:t/>
            </a:r>
            <a:br>
              <a:rPr lang="zh-CN" altLang="en-US" sz="2400" dirty="0" smtClean="0">
                <a:latin typeface="+mj-ea"/>
                <a:ea typeface="+mj-ea"/>
              </a:rPr>
            </a:br>
            <a:r>
              <a:rPr lang="zh-CN" altLang="en-US" sz="2400" dirty="0" smtClean="0">
                <a:latin typeface="+mj-ea"/>
                <a:ea typeface="+mj-ea"/>
              </a:rPr>
              <a:t>接着，服务的调用量越来越大，服务的容量问题就暴露出来，这个服务需要多少机器支撑？什么时候该加机器？等等</a:t>
            </a:r>
            <a:r>
              <a:rPr lang="en-US" altLang="zh-CN" sz="2400" dirty="0" smtClean="0">
                <a:latin typeface="+mj-ea"/>
                <a:ea typeface="+mj-ea"/>
              </a:rPr>
              <a:t>…… </a:t>
            </a:r>
            <a:r>
              <a:rPr lang="zh-CN" altLang="en-US" sz="2400" dirty="0" smtClean="0">
                <a:latin typeface="+mj-ea"/>
                <a:ea typeface="+mj-ea"/>
              </a:rPr>
              <a:t/>
            </a:r>
            <a:br>
              <a:rPr lang="zh-CN" altLang="en-US" sz="2400" dirty="0" smtClean="0">
                <a:latin typeface="+mj-ea"/>
                <a:ea typeface="+mj-ea"/>
              </a:rPr>
            </a:br>
            <a:r>
              <a:rPr lang="zh-CN" altLang="en-US" sz="2400" dirty="0" smtClean="0">
                <a:latin typeface="+mj-ea"/>
                <a:ea typeface="+mj-ea"/>
              </a:rPr>
              <a:t/>
            </a:r>
            <a:br>
              <a:rPr lang="zh-CN" altLang="en-US" sz="2400" dirty="0" smtClean="0">
                <a:latin typeface="+mj-ea"/>
                <a:ea typeface="+mj-ea"/>
              </a:rPr>
            </a:br>
            <a:r>
              <a:rPr lang="zh-CN" altLang="en-US" sz="2400" dirty="0" smtClean="0">
                <a:latin typeface="+mj-ea"/>
                <a:ea typeface="+mj-ea"/>
              </a:rPr>
              <a:t>在遇到这些问题时，都可以用</a:t>
            </a:r>
            <a:r>
              <a:rPr lang="en-US" altLang="zh-CN" sz="2400" dirty="0" smtClean="0">
                <a:latin typeface="+mj-ea"/>
                <a:ea typeface="+mj-ea"/>
              </a:rPr>
              <a:t>Dubbo</a:t>
            </a:r>
            <a:r>
              <a:rPr lang="zh-CN" altLang="en-US" sz="2400" dirty="0" smtClean="0">
                <a:latin typeface="+mj-ea"/>
                <a:ea typeface="+mj-ea"/>
              </a:rPr>
              <a:t>来解决。 </a:t>
            </a:r>
            <a:endParaRPr lang="en-US" altLang="zh-CN" sz="2400" dirty="0" smtClean="0">
              <a:latin typeface="+mj-ea"/>
              <a:ea typeface="+mj-ea"/>
            </a:endParaRPr>
          </a:p>
        </p:txBody>
      </p:sp>
    </p:spTree>
    <p:extLst>
      <p:ext uri="{BB962C8B-B14F-4D97-AF65-F5344CB8AC3E}">
        <p14:creationId xmlns:p14="http://schemas.microsoft.com/office/powerpoint/2010/main" xmlns="" val="3787285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400" y="27856"/>
            <a:ext cx="8172400" cy="664840"/>
          </a:xfrm>
        </p:spPr>
        <p:txBody>
          <a:bodyPr/>
          <a:lstStyle/>
          <a:p>
            <a:pPr algn="ctr"/>
            <a:r>
              <a:rPr lang="zh-CN" altLang="en-US" dirty="0" smtClean="0"/>
              <a:t>背景</a:t>
            </a:r>
            <a:endParaRPr lang="zh-CN" altLang="en-US" dirty="0"/>
          </a:p>
        </p:txBody>
      </p:sp>
      <p:sp>
        <p:nvSpPr>
          <p:cNvPr id="3" name="内容占位符 2"/>
          <p:cNvSpPr>
            <a:spLocks noGrp="1"/>
          </p:cNvSpPr>
          <p:nvPr>
            <p:ph idx="1"/>
          </p:nvPr>
        </p:nvSpPr>
        <p:spPr>
          <a:xfrm>
            <a:off x="514400" y="1714488"/>
            <a:ext cx="8229600" cy="4071965"/>
          </a:xfrm>
        </p:spPr>
        <p:txBody>
          <a:bodyPr>
            <a:normAutofit/>
          </a:bodyPr>
          <a:lstStyle/>
          <a:p>
            <a:pPr marL="514350" indent="-514350">
              <a:lnSpc>
                <a:spcPct val="150000"/>
              </a:lnSpc>
            </a:pPr>
            <a:r>
              <a:rPr lang="zh-CN" altLang="en-US" dirty="0" smtClean="0"/>
              <a:t>随着互联网的发展，网站应用的规模不断扩大，常规的垂直应用架构已无法应对，分布式服务架构以及流动计算架构势在必行，亟需一个治理系统确保架构有条不紊的演进。</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7856"/>
            <a:ext cx="8172400" cy="664840"/>
          </a:xfrm>
        </p:spPr>
        <p:txBody>
          <a:bodyPr/>
          <a:lstStyle/>
          <a:p>
            <a:pPr algn="ctr"/>
            <a:r>
              <a:rPr lang="zh-CN" altLang="en-US" dirty="0" smtClean="0"/>
              <a:t>背景</a:t>
            </a:r>
            <a:endParaRPr lang="zh-CN" altLang="en-US" dirty="0"/>
          </a:p>
        </p:txBody>
      </p:sp>
      <p:pic>
        <p:nvPicPr>
          <p:cNvPr id="7" name="内容占位符 6" descr="dubbo-architecture-roadmap.jpg"/>
          <p:cNvPicPr>
            <a:picLocks noGrp="1" noChangeAspect="1"/>
          </p:cNvPicPr>
          <p:nvPr>
            <p:ph idx="1"/>
          </p:nvPr>
        </p:nvPicPr>
        <p:blipFill>
          <a:blip r:embed="rId2"/>
          <a:stretch>
            <a:fillRect/>
          </a:stretch>
        </p:blipFill>
        <p:spPr>
          <a:xfrm>
            <a:off x="571472" y="857232"/>
            <a:ext cx="8072494" cy="2214578"/>
          </a:xfrm>
        </p:spPr>
      </p:pic>
      <p:sp>
        <p:nvSpPr>
          <p:cNvPr id="8" name="矩形 7"/>
          <p:cNvSpPr/>
          <p:nvPr/>
        </p:nvSpPr>
        <p:spPr>
          <a:xfrm>
            <a:off x="285720" y="3071810"/>
            <a:ext cx="8643998" cy="3785652"/>
          </a:xfrm>
          <a:prstGeom prst="rect">
            <a:avLst/>
          </a:prstGeom>
        </p:spPr>
        <p:txBody>
          <a:bodyPr wrap="square">
            <a:spAutoFit/>
          </a:bodyPr>
          <a:lstStyle/>
          <a:p>
            <a:r>
              <a:rPr lang="zh-CN" altLang="en-US" sz="1600" b="1" dirty="0" smtClean="0">
                <a:latin typeface="+mj-ea"/>
                <a:ea typeface="+mj-ea"/>
              </a:rPr>
              <a:t>单一应用架构</a:t>
            </a:r>
            <a:endParaRPr lang="zh-CN" altLang="en-US" sz="1600" dirty="0" smtClean="0">
              <a:latin typeface="+mj-ea"/>
              <a:ea typeface="+mj-ea"/>
            </a:endParaRPr>
          </a:p>
          <a:p>
            <a:pPr lvl="1"/>
            <a:r>
              <a:rPr lang="zh-CN" altLang="en-US" sz="1600" dirty="0" smtClean="0">
                <a:latin typeface="+mj-ea"/>
                <a:ea typeface="+mj-ea"/>
              </a:rPr>
              <a:t>当网站流量很小时，只需一个应用，将所有功能都部署在一起，以减少部署节点和成本。</a:t>
            </a:r>
          </a:p>
          <a:p>
            <a:pPr lvl="1"/>
            <a:r>
              <a:rPr lang="zh-CN" altLang="en-US" sz="1600" dirty="0" smtClean="0">
                <a:latin typeface="+mj-ea"/>
                <a:ea typeface="+mj-ea"/>
              </a:rPr>
              <a:t>此时，用于简化增删改查工作量的 </a:t>
            </a:r>
            <a:r>
              <a:rPr lang="zh-CN" altLang="en-US" sz="1600" b="1" dirty="0" smtClean="0">
                <a:latin typeface="+mj-ea"/>
                <a:ea typeface="+mj-ea"/>
              </a:rPr>
              <a:t>数据访问框架</a:t>
            </a:r>
            <a:r>
              <a:rPr lang="en-US" altLang="zh-CN" sz="1600" b="1" dirty="0" smtClean="0">
                <a:latin typeface="+mj-ea"/>
                <a:ea typeface="+mj-ea"/>
              </a:rPr>
              <a:t>(ORM)</a:t>
            </a:r>
            <a:r>
              <a:rPr lang="zh-CN" altLang="en-US" sz="1600" dirty="0" smtClean="0">
                <a:latin typeface="+mj-ea"/>
                <a:ea typeface="+mj-ea"/>
              </a:rPr>
              <a:t> 是关键。</a:t>
            </a:r>
          </a:p>
          <a:p>
            <a:r>
              <a:rPr lang="zh-CN" altLang="en-US" sz="1600" b="1" dirty="0" smtClean="0">
                <a:latin typeface="+mj-ea"/>
                <a:ea typeface="+mj-ea"/>
              </a:rPr>
              <a:t>垂直应用架构</a:t>
            </a:r>
            <a:endParaRPr lang="zh-CN" altLang="en-US" sz="1600" dirty="0" smtClean="0">
              <a:latin typeface="+mj-ea"/>
              <a:ea typeface="+mj-ea"/>
            </a:endParaRPr>
          </a:p>
          <a:p>
            <a:pPr lvl="1"/>
            <a:r>
              <a:rPr lang="zh-CN" altLang="en-US" sz="1600" dirty="0" smtClean="0">
                <a:latin typeface="+mj-ea"/>
                <a:ea typeface="+mj-ea"/>
              </a:rPr>
              <a:t>当访问量逐渐增大，单一应用增加机器带来的加速度越来越小，将应用拆成互不相干的几个应用，以提升效率。</a:t>
            </a:r>
          </a:p>
          <a:p>
            <a:pPr lvl="1"/>
            <a:r>
              <a:rPr lang="zh-CN" altLang="en-US" sz="1600" dirty="0" smtClean="0">
                <a:latin typeface="+mj-ea"/>
                <a:ea typeface="+mj-ea"/>
              </a:rPr>
              <a:t>此时，用于加速前端页面开发的 </a:t>
            </a:r>
            <a:r>
              <a:rPr lang="en-US" altLang="zh-CN" sz="1600" b="1" dirty="0" smtClean="0">
                <a:latin typeface="+mj-ea"/>
                <a:ea typeface="+mj-ea"/>
              </a:rPr>
              <a:t>Web</a:t>
            </a:r>
            <a:r>
              <a:rPr lang="zh-CN" altLang="en-US" sz="1600" b="1" dirty="0" smtClean="0">
                <a:latin typeface="+mj-ea"/>
                <a:ea typeface="+mj-ea"/>
              </a:rPr>
              <a:t>框架</a:t>
            </a:r>
            <a:r>
              <a:rPr lang="en-US" altLang="zh-CN" sz="1600" b="1" dirty="0" smtClean="0">
                <a:latin typeface="+mj-ea"/>
                <a:ea typeface="+mj-ea"/>
              </a:rPr>
              <a:t>(MVC)</a:t>
            </a:r>
            <a:r>
              <a:rPr lang="zh-CN" altLang="en-US" sz="1600" dirty="0" smtClean="0">
                <a:latin typeface="+mj-ea"/>
                <a:ea typeface="+mj-ea"/>
              </a:rPr>
              <a:t> 是关键。</a:t>
            </a:r>
          </a:p>
          <a:p>
            <a:r>
              <a:rPr lang="zh-CN" altLang="en-US" sz="1600" b="1" dirty="0" smtClean="0">
                <a:latin typeface="+mj-ea"/>
                <a:ea typeface="+mj-ea"/>
              </a:rPr>
              <a:t>分布式服务架构</a:t>
            </a:r>
            <a:endParaRPr lang="zh-CN" altLang="en-US" sz="1600" dirty="0" smtClean="0">
              <a:latin typeface="+mj-ea"/>
              <a:ea typeface="+mj-ea"/>
            </a:endParaRPr>
          </a:p>
          <a:p>
            <a:pPr lvl="1"/>
            <a:r>
              <a:rPr lang="zh-CN" altLang="en-US" sz="1600" dirty="0" smtClean="0">
                <a:latin typeface="+mj-ea"/>
                <a:ea typeface="+mj-ea"/>
              </a:rPr>
              <a:t>当垂直应用越来越多，应用之间交互不可避免，将核心业务抽取出来，作为独立的服务，逐渐形成稳定的服务中心，使前端应用能更快速的响应多变的市场需求。</a:t>
            </a:r>
          </a:p>
          <a:p>
            <a:pPr lvl="1"/>
            <a:r>
              <a:rPr lang="zh-CN" altLang="en-US" sz="1600" dirty="0" smtClean="0">
                <a:latin typeface="+mj-ea"/>
                <a:ea typeface="+mj-ea"/>
              </a:rPr>
              <a:t>此时，用于提高业务复用及整合的 </a:t>
            </a:r>
            <a:r>
              <a:rPr lang="zh-CN" altLang="en-US" sz="1600" b="1" dirty="0" smtClean="0">
                <a:latin typeface="+mj-ea"/>
                <a:ea typeface="+mj-ea"/>
              </a:rPr>
              <a:t>分布式服务框架</a:t>
            </a:r>
            <a:r>
              <a:rPr lang="en-US" altLang="zh-CN" sz="1600" b="1" dirty="0" smtClean="0">
                <a:latin typeface="+mj-ea"/>
                <a:ea typeface="+mj-ea"/>
              </a:rPr>
              <a:t>(RPC)</a:t>
            </a:r>
            <a:r>
              <a:rPr lang="zh-CN" altLang="en-US" sz="1600" dirty="0" smtClean="0">
                <a:latin typeface="+mj-ea"/>
                <a:ea typeface="+mj-ea"/>
              </a:rPr>
              <a:t> 是关键。</a:t>
            </a:r>
          </a:p>
          <a:p>
            <a:r>
              <a:rPr lang="zh-CN" altLang="en-US" sz="1600" b="1" dirty="0" smtClean="0">
                <a:latin typeface="+mj-ea"/>
                <a:ea typeface="+mj-ea"/>
              </a:rPr>
              <a:t>流动计算架构</a:t>
            </a:r>
            <a:endParaRPr lang="zh-CN" altLang="en-US" sz="1600" dirty="0" smtClean="0">
              <a:latin typeface="+mj-ea"/>
              <a:ea typeface="+mj-ea"/>
            </a:endParaRPr>
          </a:p>
          <a:p>
            <a:pPr lvl="1"/>
            <a:r>
              <a:rPr lang="zh-CN" altLang="en-US" sz="1600" dirty="0" smtClean="0">
                <a:latin typeface="+mj-ea"/>
                <a:ea typeface="+mj-ea"/>
              </a:rPr>
              <a:t>当服务越来越多，容量的评估，小服务资源的浪费等问题逐渐显现，此时需增加一个调度中心基于访问压力实时管理集群容量，提高集群利用率。</a:t>
            </a:r>
          </a:p>
          <a:p>
            <a:pPr lvl="1"/>
            <a:r>
              <a:rPr lang="zh-CN" altLang="en-US" sz="1600" dirty="0" smtClean="0">
                <a:latin typeface="+mj-ea"/>
                <a:ea typeface="+mj-ea"/>
              </a:rPr>
              <a:t>此时，用于提高机器利用率的 </a:t>
            </a:r>
            <a:r>
              <a:rPr lang="zh-CN" altLang="en-US" sz="1600" b="1" dirty="0" smtClean="0">
                <a:latin typeface="+mj-ea"/>
                <a:ea typeface="+mj-ea"/>
              </a:rPr>
              <a:t>资源调度和治理中心</a:t>
            </a:r>
            <a:r>
              <a:rPr lang="en-US" altLang="zh-CN" sz="1600" b="1" dirty="0" smtClean="0">
                <a:latin typeface="+mj-ea"/>
                <a:ea typeface="+mj-ea"/>
              </a:rPr>
              <a:t>(SOA)</a:t>
            </a:r>
            <a:r>
              <a:rPr lang="zh-CN" altLang="en-US" sz="1600" dirty="0" smtClean="0">
                <a:latin typeface="+mj-ea"/>
                <a:ea typeface="+mj-ea"/>
              </a:rPr>
              <a:t> 是关键。</a:t>
            </a:r>
            <a:endParaRPr lang="zh-CN" altLang="en-US" sz="1600" dirty="0">
              <a:latin typeface="+mj-ea"/>
              <a:ea typeface="+mj-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7856"/>
            <a:ext cx="8172400" cy="664840"/>
          </a:xfrm>
        </p:spPr>
        <p:txBody>
          <a:bodyPr/>
          <a:lstStyle/>
          <a:p>
            <a:pPr algn="ctr"/>
            <a:r>
              <a:rPr lang="zh-CN" altLang="en-US" dirty="0" smtClean="0"/>
              <a:t>需求</a:t>
            </a:r>
            <a:endParaRPr lang="zh-CN" altLang="en-US" dirty="0"/>
          </a:p>
        </p:txBody>
      </p:sp>
      <p:pic>
        <p:nvPicPr>
          <p:cNvPr id="4" name="内容占位符 3" descr="dubbo-service-governance.jpg"/>
          <p:cNvPicPr>
            <a:picLocks noGrp="1" noChangeAspect="1"/>
          </p:cNvPicPr>
          <p:nvPr>
            <p:ph idx="1"/>
          </p:nvPr>
        </p:nvPicPr>
        <p:blipFill>
          <a:blip r:embed="rId2"/>
          <a:stretch>
            <a:fillRect/>
          </a:stretch>
        </p:blipFill>
        <p:spPr>
          <a:xfrm>
            <a:off x="285720" y="1142984"/>
            <a:ext cx="8643998" cy="3643338"/>
          </a:xfrm>
        </p:spPr>
      </p:pic>
      <p:sp>
        <p:nvSpPr>
          <p:cNvPr id="5" name="矩形 4"/>
          <p:cNvSpPr/>
          <p:nvPr/>
        </p:nvSpPr>
        <p:spPr>
          <a:xfrm>
            <a:off x="285720" y="5000636"/>
            <a:ext cx="8386714" cy="1200329"/>
          </a:xfrm>
          <a:prstGeom prst="rect">
            <a:avLst/>
          </a:prstGeom>
        </p:spPr>
        <p:txBody>
          <a:bodyPr wrap="square">
            <a:spAutoFit/>
          </a:bodyPr>
          <a:lstStyle/>
          <a:p>
            <a:pPr>
              <a:lnSpc>
                <a:spcPct val="120000"/>
              </a:lnSpc>
              <a:buNone/>
            </a:pPr>
            <a:r>
              <a:rPr lang="zh-CN" altLang="en-US" sz="2000" dirty="0" smtClean="0">
                <a:latin typeface="微软雅黑" pitchFamily="34" charset="-122"/>
                <a:ea typeface="微软雅黑" pitchFamily="34" charset="-122"/>
              </a:rPr>
              <a:t>      在大规模服务化之前，应用可能只是通过</a:t>
            </a:r>
            <a:r>
              <a:rPr lang="en-US" altLang="zh-CN" sz="2000" dirty="0" smtClean="0">
                <a:latin typeface="微软雅黑" pitchFamily="34" charset="-122"/>
                <a:ea typeface="微软雅黑" pitchFamily="34" charset="-122"/>
              </a:rPr>
              <a:t>RMI</a:t>
            </a:r>
            <a:r>
              <a:rPr lang="zh-CN" altLang="en-US" sz="2000" dirty="0" smtClean="0">
                <a:latin typeface="微软雅黑" pitchFamily="34" charset="-122"/>
                <a:ea typeface="微软雅黑" pitchFamily="34" charset="-122"/>
              </a:rPr>
              <a:t>或</a:t>
            </a:r>
            <a:r>
              <a:rPr lang="en-US" altLang="zh-CN" sz="2000" dirty="0" smtClean="0">
                <a:latin typeface="微软雅黑" pitchFamily="34" charset="-122"/>
                <a:ea typeface="微软雅黑" pitchFamily="34" charset="-122"/>
              </a:rPr>
              <a:t>Hessian</a:t>
            </a:r>
            <a:r>
              <a:rPr lang="zh-CN" altLang="en-US" sz="2000" dirty="0" smtClean="0">
                <a:latin typeface="微软雅黑" pitchFamily="34" charset="-122"/>
                <a:ea typeface="微软雅黑" pitchFamily="34" charset="-122"/>
              </a:rPr>
              <a:t>等工具，简单的暴露和引用远程服务，通过配置服务的</a:t>
            </a:r>
            <a:r>
              <a:rPr lang="en-US" altLang="zh-CN" sz="2000" dirty="0" smtClean="0">
                <a:latin typeface="微软雅黑" pitchFamily="34" charset="-122"/>
                <a:ea typeface="微软雅黑" pitchFamily="34" charset="-122"/>
              </a:rPr>
              <a:t>URL</a:t>
            </a:r>
            <a:r>
              <a:rPr lang="zh-CN" altLang="en-US" sz="2000" dirty="0" smtClean="0">
                <a:latin typeface="微软雅黑" pitchFamily="34" charset="-122"/>
                <a:ea typeface="微软雅黑" pitchFamily="34" charset="-122"/>
              </a:rPr>
              <a:t>地址进行调用，通过</a:t>
            </a:r>
            <a:r>
              <a:rPr lang="en-US" altLang="zh-CN" sz="2000" dirty="0" smtClean="0">
                <a:latin typeface="微软雅黑" pitchFamily="34" charset="-122"/>
                <a:ea typeface="微软雅黑" pitchFamily="34" charset="-122"/>
              </a:rPr>
              <a:t>F5</a:t>
            </a:r>
            <a:r>
              <a:rPr lang="zh-CN" altLang="en-US" sz="2000" dirty="0" smtClean="0">
                <a:latin typeface="微软雅黑" pitchFamily="34" charset="-122"/>
                <a:ea typeface="微软雅黑" pitchFamily="34" charset="-122"/>
              </a:rPr>
              <a:t>等硬件进行负载均衡。</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400" y="27856"/>
            <a:ext cx="8172400" cy="664840"/>
          </a:xfrm>
        </p:spPr>
        <p:txBody>
          <a:bodyPr/>
          <a:lstStyle/>
          <a:p>
            <a:pPr algn="ctr"/>
            <a:r>
              <a:rPr lang="zh-CN" altLang="en-US" dirty="0" smtClean="0"/>
              <a:t>需求</a:t>
            </a:r>
            <a:endParaRPr lang="zh-CN" altLang="en-US" dirty="0"/>
          </a:p>
        </p:txBody>
      </p:sp>
      <p:sp>
        <p:nvSpPr>
          <p:cNvPr id="3" name="内容占位符 2"/>
          <p:cNvSpPr>
            <a:spLocks noGrp="1"/>
          </p:cNvSpPr>
          <p:nvPr>
            <p:ph idx="1"/>
          </p:nvPr>
        </p:nvSpPr>
        <p:spPr>
          <a:xfrm>
            <a:off x="457200" y="986971"/>
            <a:ext cx="8229600" cy="5656739"/>
          </a:xfrm>
        </p:spPr>
        <p:txBody>
          <a:bodyPr>
            <a:normAutofit fontScale="25000" lnSpcReduction="20000"/>
          </a:bodyPr>
          <a:lstStyle/>
          <a:p>
            <a:pPr>
              <a:lnSpc>
                <a:spcPct val="120000"/>
              </a:lnSpc>
              <a:buNone/>
            </a:pPr>
            <a:r>
              <a:rPr lang="en-US" altLang="zh-CN" sz="8000" b="1" dirty="0" smtClean="0">
                <a:latin typeface="微软雅黑" pitchFamily="34" charset="-122"/>
              </a:rPr>
              <a:t>(1) </a:t>
            </a:r>
            <a:r>
              <a:rPr lang="zh-CN" altLang="en-US" sz="8000" b="1" dirty="0" smtClean="0">
                <a:latin typeface="微软雅黑" pitchFamily="34" charset="-122"/>
              </a:rPr>
              <a:t>当服务越来越多时，服务</a:t>
            </a:r>
            <a:r>
              <a:rPr lang="en-US" altLang="zh-CN" sz="8000" b="1" dirty="0" smtClean="0">
                <a:latin typeface="微软雅黑" pitchFamily="34" charset="-122"/>
              </a:rPr>
              <a:t>URL</a:t>
            </a:r>
            <a:r>
              <a:rPr lang="zh-CN" altLang="en-US" sz="8000" b="1" dirty="0" smtClean="0">
                <a:latin typeface="微软雅黑" pitchFamily="34" charset="-122"/>
              </a:rPr>
              <a:t>配置管理变得非常困难，</a:t>
            </a:r>
            <a:r>
              <a:rPr lang="en-US" altLang="zh-CN" sz="8000" b="1" dirty="0" smtClean="0">
                <a:latin typeface="微软雅黑" pitchFamily="34" charset="-122"/>
              </a:rPr>
              <a:t>F5</a:t>
            </a:r>
            <a:r>
              <a:rPr lang="zh-CN" altLang="en-US" sz="8000" b="1" dirty="0" smtClean="0">
                <a:latin typeface="微软雅黑" pitchFamily="34" charset="-122"/>
              </a:rPr>
              <a:t>硬件负载均衡器的单点压力也越来越大。</a:t>
            </a:r>
            <a:endParaRPr lang="zh-CN" altLang="en-US" sz="8000" dirty="0" smtClean="0">
              <a:latin typeface="微软雅黑" pitchFamily="34" charset="-122"/>
            </a:endParaRPr>
          </a:p>
          <a:p>
            <a:pPr>
              <a:lnSpc>
                <a:spcPct val="120000"/>
              </a:lnSpc>
              <a:buNone/>
            </a:pPr>
            <a:r>
              <a:rPr lang="zh-CN" altLang="en-US" sz="7200" dirty="0" smtClean="0">
                <a:latin typeface="微软雅黑" pitchFamily="34" charset="-122"/>
              </a:rPr>
              <a:t>此时需要一个服务注册中心，动态的注册和发现服务，使服务的位置透明。并通</a:t>
            </a:r>
            <a:endParaRPr lang="en-US" altLang="zh-CN" sz="7200" dirty="0" smtClean="0">
              <a:latin typeface="微软雅黑" pitchFamily="34" charset="-122"/>
            </a:endParaRPr>
          </a:p>
          <a:p>
            <a:pPr>
              <a:lnSpc>
                <a:spcPct val="120000"/>
              </a:lnSpc>
              <a:buNone/>
            </a:pPr>
            <a:r>
              <a:rPr lang="zh-CN" altLang="en-US" sz="7200" dirty="0" smtClean="0">
                <a:latin typeface="微软雅黑" pitchFamily="34" charset="-122"/>
              </a:rPr>
              <a:t>过在消费方获取服务提供方地址列表，实现软负载均衡和</a:t>
            </a:r>
            <a:r>
              <a:rPr lang="en-US" altLang="zh-CN" sz="7200" dirty="0" smtClean="0">
                <a:latin typeface="微软雅黑" pitchFamily="34" charset="-122"/>
              </a:rPr>
              <a:t>Failover</a:t>
            </a:r>
            <a:r>
              <a:rPr lang="zh-CN" altLang="en-US" sz="7200" dirty="0" smtClean="0">
                <a:latin typeface="微软雅黑" pitchFamily="34" charset="-122"/>
              </a:rPr>
              <a:t>，降低对</a:t>
            </a:r>
            <a:r>
              <a:rPr lang="en-US" altLang="zh-CN" sz="7200" dirty="0" smtClean="0">
                <a:latin typeface="微软雅黑" pitchFamily="34" charset="-122"/>
              </a:rPr>
              <a:t>F5</a:t>
            </a:r>
            <a:r>
              <a:rPr lang="zh-CN" altLang="en-US" sz="7200" dirty="0" smtClean="0">
                <a:latin typeface="微软雅黑" pitchFamily="34" charset="-122"/>
              </a:rPr>
              <a:t>硬</a:t>
            </a:r>
            <a:endParaRPr lang="en-US" altLang="zh-CN" sz="7200" dirty="0" smtClean="0">
              <a:latin typeface="微软雅黑" pitchFamily="34" charset="-122"/>
            </a:endParaRPr>
          </a:p>
          <a:p>
            <a:pPr>
              <a:lnSpc>
                <a:spcPct val="120000"/>
              </a:lnSpc>
              <a:buNone/>
            </a:pPr>
            <a:r>
              <a:rPr lang="zh-CN" altLang="en-US" sz="7200" dirty="0" smtClean="0">
                <a:latin typeface="微软雅黑" pitchFamily="34" charset="-122"/>
              </a:rPr>
              <a:t>件负载均衡器的依赖，也能减少部分成本。</a:t>
            </a:r>
            <a:endParaRPr lang="en-US" altLang="zh-CN" sz="7200" dirty="0" smtClean="0">
              <a:latin typeface="微软雅黑" pitchFamily="34" charset="-122"/>
            </a:endParaRPr>
          </a:p>
          <a:p>
            <a:pPr>
              <a:lnSpc>
                <a:spcPct val="120000"/>
              </a:lnSpc>
              <a:buNone/>
            </a:pPr>
            <a:endParaRPr lang="zh-CN" altLang="en-US" sz="7200" dirty="0" smtClean="0">
              <a:latin typeface="微软雅黑" pitchFamily="34" charset="-122"/>
            </a:endParaRPr>
          </a:p>
          <a:p>
            <a:pPr>
              <a:lnSpc>
                <a:spcPct val="120000"/>
              </a:lnSpc>
              <a:buNone/>
            </a:pPr>
            <a:r>
              <a:rPr lang="en-US" altLang="zh-CN" sz="7200" b="1" dirty="0" smtClean="0">
                <a:latin typeface="微软雅黑" pitchFamily="34" charset="-122"/>
              </a:rPr>
              <a:t>(2) </a:t>
            </a:r>
            <a:r>
              <a:rPr lang="zh-CN" altLang="en-US" sz="7200" b="1" dirty="0" smtClean="0">
                <a:latin typeface="微软雅黑" pitchFamily="34" charset="-122"/>
              </a:rPr>
              <a:t>当进一步发展，服务间依赖关系变得错踪复杂，甚至分不清哪个应用要在哪个应用之前启动，架构师都不能完整的描述应用的架构关系。</a:t>
            </a:r>
            <a:endParaRPr lang="zh-CN" altLang="en-US" sz="7200" dirty="0" smtClean="0">
              <a:latin typeface="微软雅黑" pitchFamily="34" charset="-122"/>
            </a:endParaRPr>
          </a:p>
          <a:p>
            <a:pPr>
              <a:lnSpc>
                <a:spcPct val="120000"/>
              </a:lnSpc>
              <a:buNone/>
            </a:pPr>
            <a:r>
              <a:rPr lang="zh-CN" altLang="en-US" sz="7200" dirty="0" smtClean="0">
                <a:latin typeface="微软雅黑" pitchFamily="34" charset="-122"/>
              </a:rPr>
              <a:t>这时，需要自动画出应用间的依赖关系图，以帮助架构师理清理关系。</a:t>
            </a:r>
            <a:endParaRPr lang="en-US" altLang="zh-CN" sz="7200" dirty="0" smtClean="0">
              <a:latin typeface="微软雅黑" pitchFamily="34" charset="-122"/>
            </a:endParaRPr>
          </a:p>
          <a:p>
            <a:pPr>
              <a:lnSpc>
                <a:spcPct val="120000"/>
              </a:lnSpc>
              <a:buNone/>
            </a:pPr>
            <a:endParaRPr lang="zh-CN" altLang="en-US" sz="7200" dirty="0" smtClean="0">
              <a:latin typeface="微软雅黑" pitchFamily="34" charset="-122"/>
            </a:endParaRPr>
          </a:p>
          <a:p>
            <a:pPr>
              <a:lnSpc>
                <a:spcPct val="120000"/>
              </a:lnSpc>
              <a:buNone/>
            </a:pPr>
            <a:r>
              <a:rPr lang="en-US" altLang="zh-CN" sz="7200" b="1" dirty="0" smtClean="0">
                <a:latin typeface="微软雅黑" pitchFamily="34" charset="-122"/>
              </a:rPr>
              <a:t>(3) </a:t>
            </a:r>
            <a:r>
              <a:rPr lang="zh-CN" altLang="en-US" sz="7200" b="1" dirty="0" smtClean="0">
                <a:latin typeface="微软雅黑" pitchFamily="34" charset="-122"/>
              </a:rPr>
              <a:t>接着，服务的调用量越来越大，服务的容量问题就暴露出来，这个服务需要多少机器支撑？什么时候该加机器？</a:t>
            </a:r>
            <a:endParaRPr lang="zh-CN" altLang="en-US" sz="7200" dirty="0" smtClean="0">
              <a:latin typeface="微软雅黑" pitchFamily="34" charset="-122"/>
            </a:endParaRPr>
          </a:p>
          <a:p>
            <a:pPr>
              <a:lnSpc>
                <a:spcPct val="120000"/>
              </a:lnSpc>
              <a:buNone/>
            </a:pPr>
            <a:r>
              <a:rPr lang="zh-CN" altLang="en-US" sz="7200" dirty="0" smtClean="0">
                <a:latin typeface="微软雅黑" pitchFamily="34" charset="-122"/>
              </a:rPr>
              <a:t>为了解决这些问题，第一步，要将服务现在每天的调用量，响应时间，都统计出</a:t>
            </a:r>
            <a:endParaRPr lang="en-US" altLang="zh-CN" sz="7200" dirty="0" smtClean="0">
              <a:latin typeface="微软雅黑" pitchFamily="34" charset="-122"/>
            </a:endParaRPr>
          </a:p>
          <a:p>
            <a:pPr>
              <a:lnSpc>
                <a:spcPct val="120000"/>
              </a:lnSpc>
              <a:buNone/>
            </a:pPr>
            <a:r>
              <a:rPr lang="zh-CN" altLang="en-US" sz="7200" dirty="0" smtClean="0">
                <a:latin typeface="微软雅黑" pitchFamily="34" charset="-122"/>
              </a:rPr>
              <a:t>来，作为容量规划的参考指标。</a:t>
            </a:r>
          </a:p>
          <a:p>
            <a:pPr>
              <a:lnSpc>
                <a:spcPct val="120000"/>
              </a:lnSpc>
              <a:buNone/>
            </a:pPr>
            <a:r>
              <a:rPr lang="zh-CN" altLang="en-US" sz="7200" dirty="0" smtClean="0">
                <a:latin typeface="微软雅黑" pitchFamily="34" charset="-122"/>
              </a:rPr>
              <a:t>其次，要可以动态调整权重，在线上，将某台机器的权重一直加大，并在加大的</a:t>
            </a:r>
            <a:endParaRPr lang="en-US" altLang="zh-CN" sz="7200" dirty="0" smtClean="0">
              <a:latin typeface="微软雅黑" pitchFamily="34" charset="-122"/>
            </a:endParaRPr>
          </a:p>
          <a:p>
            <a:pPr>
              <a:lnSpc>
                <a:spcPct val="120000"/>
              </a:lnSpc>
              <a:buNone/>
            </a:pPr>
            <a:r>
              <a:rPr lang="zh-CN" altLang="en-US" sz="7200" dirty="0" smtClean="0">
                <a:latin typeface="微软雅黑" pitchFamily="34" charset="-122"/>
              </a:rPr>
              <a:t>过程中记录响应时间的变化，直到响应时间到达阀值，记录此时的访问量，再以</a:t>
            </a:r>
            <a:endParaRPr lang="en-US" altLang="zh-CN" sz="7200" dirty="0" smtClean="0">
              <a:latin typeface="微软雅黑" pitchFamily="34" charset="-122"/>
            </a:endParaRPr>
          </a:p>
          <a:p>
            <a:pPr>
              <a:lnSpc>
                <a:spcPct val="120000"/>
              </a:lnSpc>
              <a:buNone/>
            </a:pPr>
            <a:r>
              <a:rPr lang="zh-CN" altLang="en-US" sz="7200" dirty="0" smtClean="0">
                <a:latin typeface="微软雅黑" pitchFamily="34" charset="-122"/>
              </a:rPr>
              <a:t>此访问量乘以机器数反推总容量。</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marL="514350" indent="-514350" algn="ctr"/>
            <a:r>
              <a:rPr lang="en-US" altLang="zh-CN" sz="4000" dirty="0" smtClean="0"/>
              <a:t>4</a:t>
            </a:r>
            <a:r>
              <a:rPr lang="zh-CN" altLang="en-US" sz="4000" dirty="0" smtClean="0"/>
              <a:t>、</a:t>
            </a:r>
            <a:r>
              <a:rPr lang="en-US" altLang="zh-CN" sz="4000" dirty="0" smtClean="0">
                <a:latin typeface="微软雅黑" pitchFamily="34" charset="-122"/>
                <a:ea typeface="微软雅黑" pitchFamily="34" charset="-122"/>
              </a:rPr>
              <a:t>Dubbo</a:t>
            </a:r>
            <a:r>
              <a:rPr lang="zh-CN" altLang="en-US" sz="4000" dirty="0" smtClean="0">
                <a:latin typeface="微软雅黑" pitchFamily="34" charset="-122"/>
                <a:ea typeface="微软雅黑" pitchFamily="34" charset="-122"/>
              </a:rPr>
              <a:t>的架构和特性</a:t>
            </a:r>
            <a:endParaRPr lang="en-US" altLang="zh-CN" sz="40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593346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128" y="27856"/>
            <a:ext cx="8172400" cy="664840"/>
          </a:xfrm>
        </p:spPr>
        <p:txBody>
          <a:bodyPr/>
          <a:lstStyle/>
          <a:p>
            <a:pPr algn="ctr"/>
            <a:r>
              <a:rPr lang="zh-CN" altLang="en-US" dirty="0" smtClean="0"/>
              <a:t>原理</a:t>
            </a:r>
            <a:endParaRPr lang="zh-CN" altLang="en-US" dirty="0"/>
          </a:p>
        </p:txBody>
      </p:sp>
      <p:pic>
        <p:nvPicPr>
          <p:cNvPr id="4" name="内容占位符 3" descr="dubbo-architecture.jpg"/>
          <p:cNvPicPr>
            <a:picLocks noGrp="1" noChangeAspect="1"/>
          </p:cNvPicPr>
          <p:nvPr>
            <p:ph idx="1"/>
          </p:nvPr>
        </p:nvPicPr>
        <p:blipFill>
          <a:blip r:embed="rId2"/>
          <a:stretch>
            <a:fillRect/>
          </a:stretch>
        </p:blipFill>
        <p:spPr>
          <a:xfrm>
            <a:off x="642910" y="1000109"/>
            <a:ext cx="7929618" cy="4143404"/>
          </a:xfrm>
        </p:spPr>
      </p:pic>
      <p:sp>
        <p:nvSpPr>
          <p:cNvPr id="5" name="矩形 4"/>
          <p:cNvSpPr/>
          <p:nvPr/>
        </p:nvSpPr>
        <p:spPr>
          <a:xfrm>
            <a:off x="285720" y="4986329"/>
            <a:ext cx="8286808" cy="1754326"/>
          </a:xfrm>
          <a:prstGeom prst="rect">
            <a:avLst/>
          </a:prstGeom>
        </p:spPr>
        <p:txBody>
          <a:bodyPr wrap="square">
            <a:spAutoFit/>
          </a:bodyPr>
          <a:lstStyle/>
          <a:p>
            <a:r>
              <a:rPr lang="zh-CN" altLang="en-US" b="1" dirty="0" smtClean="0">
                <a:latin typeface="微软雅黑" pitchFamily="34" charset="-122"/>
                <a:ea typeface="微软雅黑" pitchFamily="34" charset="-122"/>
              </a:rPr>
              <a:t>节点角色说明：</a:t>
            </a:r>
            <a:endParaRPr lang="zh-CN" altLang="en-US" dirty="0" smtClean="0">
              <a:latin typeface="微软雅黑" pitchFamily="34" charset="-122"/>
              <a:ea typeface="微软雅黑" pitchFamily="34" charset="-122"/>
            </a:endParaRPr>
          </a:p>
          <a:p>
            <a:pPr lvl="1"/>
            <a:r>
              <a:rPr lang="en-US" altLang="zh-CN" b="1" dirty="0" smtClean="0">
                <a:latin typeface="微软雅黑" pitchFamily="34" charset="-122"/>
                <a:ea typeface="微软雅黑" pitchFamily="34" charset="-122"/>
              </a:rPr>
              <a:t>Provider:</a:t>
            </a:r>
            <a:r>
              <a:rPr lang="zh-CN" altLang="en-US" dirty="0" smtClean="0">
                <a:latin typeface="微软雅黑" pitchFamily="34" charset="-122"/>
                <a:ea typeface="微软雅黑" pitchFamily="34" charset="-122"/>
              </a:rPr>
              <a:t> 暴露服务的服务提供方。</a:t>
            </a:r>
          </a:p>
          <a:p>
            <a:pPr lvl="1"/>
            <a:r>
              <a:rPr lang="en-US" altLang="zh-CN" b="1" dirty="0" smtClean="0">
                <a:latin typeface="微软雅黑" pitchFamily="34" charset="-122"/>
                <a:ea typeface="微软雅黑" pitchFamily="34" charset="-122"/>
              </a:rPr>
              <a:t>Consumer:</a:t>
            </a:r>
            <a:r>
              <a:rPr lang="zh-CN" altLang="en-US" dirty="0" smtClean="0">
                <a:latin typeface="微软雅黑" pitchFamily="34" charset="-122"/>
                <a:ea typeface="微软雅黑" pitchFamily="34" charset="-122"/>
              </a:rPr>
              <a:t> 调用远程服务的服务消费方。</a:t>
            </a:r>
          </a:p>
          <a:p>
            <a:pPr lvl="1"/>
            <a:r>
              <a:rPr lang="en-US" altLang="zh-CN" b="1" dirty="0" smtClean="0">
                <a:latin typeface="微软雅黑" pitchFamily="34" charset="-122"/>
                <a:ea typeface="微软雅黑" pitchFamily="34" charset="-122"/>
              </a:rPr>
              <a:t>Registry:</a:t>
            </a:r>
            <a:r>
              <a:rPr lang="zh-CN" altLang="en-US" dirty="0" smtClean="0">
                <a:latin typeface="微软雅黑" pitchFamily="34" charset="-122"/>
                <a:ea typeface="微软雅黑" pitchFamily="34" charset="-122"/>
              </a:rPr>
              <a:t> 服务注册与发现的注册中心。</a:t>
            </a:r>
          </a:p>
          <a:p>
            <a:pPr lvl="1"/>
            <a:r>
              <a:rPr lang="en-US" altLang="zh-CN" b="1" dirty="0" smtClean="0">
                <a:latin typeface="微软雅黑" pitchFamily="34" charset="-122"/>
                <a:ea typeface="微软雅黑" pitchFamily="34" charset="-122"/>
              </a:rPr>
              <a:t>Monitor:</a:t>
            </a:r>
            <a:r>
              <a:rPr lang="zh-CN" altLang="en-US" dirty="0" smtClean="0">
                <a:latin typeface="微软雅黑" pitchFamily="34" charset="-122"/>
                <a:ea typeface="微软雅黑" pitchFamily="34" charset="-122"/>
              </a:rPr>
              <a:t> 统计服务的调用次调和调用时间的监控中心。</a:t>
            </a:r>
          </a:p>
          <a:p>
            <a:pPr lvl="1"/>
            <a:r>
              <a:rPr lang="en-US" altLang="zh-CN" b="1" dirty="0" smtClean="0">
                <a:latin typeface="微软雅黑" pitchFamily="34" charset="-122"/>
                <a:ea typeface="微软雅黑" pitchFamily="34" charset="-122"/>
              </a:rPr>
              <a:t>Container:</a:t>
            </a:r>
            <a:r>
              <a:rPr lang="zh-CN" altLang="en-US" dirty="0" smtClean="0">
                <a:latin typeface="微软雅黑" pitchFamily="34" charset="-122"/>
                <a:ea typeface="微软雅黑" pitchFamily="34" charset="-122"/>
              </a:rPr>
              <a:t> 服务运行容器。</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18" y="27856"/>
            <a:ext cx="9123182" cy="664840"/>
          </a:xfrm>
        </p:spPr>
        <p:txBody>
          <a:bodyPr/>
          <a:lstStyle/>
          <a:p>
            <a:pPr algn="ctr"/>
            <a:r>
              <a:rPr lang="zh-CN" altLang="en-US" dirty="0" smtClean="0"/>
              <a:t>课程内容</a:t>
            </a:r>
            <a:endParaRPr lang="zh-CN" altLang="en-US" dirty="0"/>
          </a:p>
        </p:txBody>
      </p:sp>
      <p:sp>
        <p:nvSpPr>
          <p:cNvPr id="3" name="TextBox 2"/>
          <p:cNvSpPr txBox="1"/>
          <p:nvPr/>
        </p:nvSpPr>
        <p:spPr>
          <a:xfrm>
            <a:off x="1714480" y="1785926"/>
            <a:ext cx="5468164" cy="2554545"/>
          </a:xfrm>
          <a:prstGeom prst="rect">
            <a:avLst/>
          </a:prstGeom>
          <a:noFill/>
        </p:spPr>
        <p:txBody>
          <a:bodyPr wrap="none" rtlCol="0">
            <a:spAutoFit/>
          </a:bodyPr>
          <a:lstStyle/>
          <a:p>
            <a:pPr marL="514350" indent="-514350">
              <a:buFont typeface="+mj-lt"/>
              <a:buAutoNum type="arabicPeriod"/>
            </a:pPr>
            <a:r>
              <a:rPr lang="en-US" altLang="zh-CN" sz="4000" dirty="0">
                <a:latin typeface="微软雅黑" pitchFamily="34" charset="-122"/>
                <a:ea typeface="微软雅黑" pitchFamily="34" charset="-122"/>
              </a:rPr>
              <a:t>Dubbo</a:t>
            </a:r>
            <a:r>
              <a:rPr lang="zh-CN" altLang="en-US" sz="4000" dirty="0">
                <a:latin typeface="微软雅黑" pitchFamily="34" charset="-122"/>
                <a:ea typeface="微软雅黑" pitchFamily="34" charset="-122"/>
              </a:rPr>
              <a:t>是</a:t>
            </a:r>
            <a:r>
              <a:rPr lang="zh-CN" altLang="en-US" sz="4000" dirty="0" smtClean="0">
                <a:latin typeface="微软雅黑" pitchFamily="34" charset="-122"/>
                <a:ea typeface="微软雅黑" pitchFamily="34" charset="-122"/>
              </a:rPr>
              <a:t>什么？</a:t>
            </a:r>
            <a:endParaRPr lang="en-US" altLang="zh-CN" sz="4000" dirty="0" smtClean="0">
              <a:latin typeface="微软雅黑" pitchFamily="34" charset="-122"/>
              <a:ea typeface="微软雅黑" pitchFamily="34" charset="-122"/>
            </a:endParaRPr>
          </a:p>
          <a:p>
            <a:pPr marL="514350" indent="-514350">
              <a:buFont typeface="+mj-lt"/>
              <a:buAutoNum type="arabicPeriod"/>
            </a:pPr>
            <a:r>
              <a:rPr lang="en-US" altLang="zh-CN" sz="4000" dirty="0" err="1" smtClean="0">
                <a:latin typeface="微软雅黑" pitchFamily="34" charset="-122"/>
                <a:ea typeface="微软雅黑" pitchFamily="34" charset="-122"/>
              </a:rPr>
              <a:t>Dubbo</a:t>
            </a:r>
            <a:r>
              <a:rPr lang="zh-CN" altLang="en-US" sz="4000" dirty="0">
                <a:latin typeface="微软雅黑" pitchFamily="34" charset="-122"/>
                <a:ea typeface="微软雅黑" pitchFamily="34" charset="-122"/>
              </a:rPr>
              <a:t>能做什么</a:t>
            </a:r>
            <a:r>
              <a:rPr lang="zh-CN" altLang="en-US" sz="4000" dirty="0" smtClean="0">
                <a:latin typeface="微软雅黑" pitchFamily="34" charset="-122"/>
                <a:ea typeface="微软雅黑" pitchFamily="34" charset="-122"/>
              </a:rPr>
              <a:t>？</a:t>
            </a:r>
            <a:endParaRPr lang="en-US" altLang="zh-CN" sz="4000" dirty="0" smtClean="0">
              <a:latin typeface="微软雅黑" pitchFamily="34" charset="-122"/>
              <a:ea typeface="微软雅黑" pitchFamily="34" charset="-122"/>
            </a:endParaRPr>
          </a:p>
          <a:p>
            <a:pPr marL="514350" indent="-514350">
              <a:buFont typeface="+mj-lt"/>
              <a:buAutoNum type="arabicPeriod"/>
            </a:pPr>
            <a:r>
              <a:rPr lang="en-US" altLang="zh-CN" sz="4000" dirty="0" smtClean="0">
                <a:latin typeface="微软雅黑" pitchFamily="34" charset="-122"/>
                <a:ea typeface="微软雅黑" pitchFamily="34" charset="-122"/>
              </a:rPr>
              <a:t>Dubbo</a:t>
            </a:r>
            <a:r>
              <a:rPr lang="zh-CN" altLang="en-US" sz="4000" dirty="0" smtClean="0">
                <a:latin typeface="微软雅黑" pitchFamily="34" charset="-122"/>
                <a:ea typeface="微软雅黑" pitchFamily="34" charset="-122"/>
              </a:rPr>
              <a:t>的背景及需求</a:t>
            </a:r>
            <a:endParaRPr lang="en-US" altLang="zh-CN" sz="4000" dirty="0" smtClean="0">
              <a:latin typeface="微软雅黑" pitchFamily="34" charset="-122"/>
              <a:ea typeface="微软雅黑" pitchFamily="34" charset="-122"/>
            </a:endParaRPr>
          </a:p>
          <a:p>
            <a:pPr marL="514350" indent="-514350">
              <a:buFont typeface="+mj-lt"/>
              <a:buAutoNum type="arabicPeriod"/>
            </a:pPr>
            <a:r>
              <a:rPr lang="en-US" altLang="zh-CN" sz="4000" dirty="0" smtClean="0">
                <a:latin typeface="微软雅黑" pitchFamily="34" charset="-122"/>
                <a:ea typeface="微软雅黑" pitchFamily="34" charset="-122"/>
              </a:rPr>
              <a:t>Dubbo</a:t>
            </a:r>
            <a:r>
              <a:rPr lang="zh-CN" altLang="en-US" sz="4000" dirty="0" smtClean="0">
                <a:latin typeface="微软雅黑" pitchFamily="34" charset="-122"/>
                <a:ea typeface="微软雅黑" pitchFamily="34" charset="-122"/>
              </a:rPr>
              <a:t>的架构和特性</a:t>
            </a:r>
            <a:endParaRPr lang="en-US" altLang="zh-CN" sz="40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371584491"/>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400" y="27856"/>
            <a:ext cx="8172400" cy="664840"/>
          </a:xfrm>
        </p:spPr>
        <p:txBody>
          <a:bodyPr/>
          <a:lstStyle/>
          <a:p>
            <a:pPr algn="ctr"/>
            <a:r>
              <a:rPr lang="zh-CN" altLang="en-US" dirty="0" smtClean="0"/>
              <a:t>调用关系</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buNone/>
            </a:pPr>
            <a:r>
              <a:rPr lang="zh-CN" altLang="en-US" sz="3600" b="1" dirty="0" smtClean="0">
                <a:latin typeface="微软雅黑" pitchFamily="34" charset="-122"/>
              </a:rPr>
              <a:t>调用关系说明：</a:t>
            </a:r>
            <a:endParaRPr lang="zh-CN" altLang="en-US" sz="3600" dirty="0" smtClean="0">
              <a:latin typeface="微软雅黑" pitchFamily="34" charset="-122"/>
            </a:endParaRPr>
          </a:p>
          <a:p>
            <a:pPr>
              <a:lnSpc>
                <a:spcPct val="170000"/>
              </a:lnSpc>
            </a:pPr>
            <a:r>
              <a:rPr lang="en-US" altLang="zh-CN" sz="3600" dirty="0" smtClean="0">
                <a:latin typeface="微软雅黑" pitchFamily="34" charset="-122"/>
              </a:rPr>
              <a:t>0. </a:t>
            </a:r>
            <a:r>
              <a:rPr lang="zh-CN" altLang="en-US" sz="3600" dirty="0" smtClean="0">
                <a:latin typeface="微软雅黑" pitchFamily="34" charset="-122"/>
              </a:rPr>
              <a:t>服务容器负责启动，加载，运行服务提供者。</a:t>
            </a:r>
          </a:p>
          <a:p>
            <a:pPr>
              <a:lnSpc>
                <a:spcPct val="170000"/>
              </a:lnSpc>
            </a:pPr>
            <a:r>
              <a:rPr lang="en-US" altLang="zh-CN" sz="3600" dirty="0" smtClean="0">
                <a:latin typeface="微软雅黑" pitchFamily="34" charset="-122"/>
              </a:rPr>
              <a:t>1. </a:t>
            </a:r>
            <a:r>
              <a:rPr lang="zh-CN" altLang="en-US" sz="3600" dirty="0" smtClean="0">
                <a:latin typeface="微软雅黑" pitchFamily="34" charset="-122"/>
              </a:rPr>
              <a:t>服务提供者在启动时，向注册中心注册自己提供的服务。</a:t>
            </a:r>
          </a:p>
          <a:p>
            <a:pPr>
              <a:lnSpc>
                <a:spcPct val="170000"/>
              </a:lnSpc>
            </a:pPr>
            <a:r>
              <a:rPr lang="en-US" altLang="zh-CN" sz="3600" dirty="0" smtClean="0">
                <a:latin typeface="微软雅黑" pitchFamily="34" charset="-122"/>
              </a:rPr>
              <a:t>2. </a:t>
            </a:r>
            <a:r>
              <a:rPr lang="zh-CN" altLang="en-US" sz="3600" dirty="0" smtClean="0">
                <a:latin typeface="微软雅黑" pitchFamily="34" charset="-122"/>
              </a:rPr>
              <a:t>服务消费者在启动时，向注册中心订阅自己所需的服务。</a:t>
            </a:r>
          </a:p>
          <a:p>
            <a:pPr>
              <a:lnSpc>
                <a:spcPct val="170000"/>
              </a:lnSpc>
            </a:pPr>
            <a:r>
              <a:rPr lang="en-US" altLang="zh-CN" sz="3600" dirty="0" smtClean="0">
                <a:latin typeface="微软雅黑" pitchFamily="34" charset="-122"/>
              </a:rPr>
              <a:t>3. </a:t>
            </a:r>
            <a:r>
              <a:rPr lang="zh-CN" altLang="en-US" sz="3600" dirty="0" smtClean="0">
                <a:latin typeface="微软雅黑" pitchFamily="34" charset="-122"/>
              </a:rPr>
              <a:t>注册中心返回服务提供者地址列表给消费者，如果有变更，注册中心将基于长连接推送变更数据给消费者。</a:t>
            </a:r>
          </a:p>
          <a:p>
            <a:pPr>
              <a:lnSpc>
                <a:spcPct val="170000"/>
              </a:lnSpc>
            </a:pPr>
            <a:r>
              <a:rPr lang="en-US" altLang="zh-CN" sz="3600" dirty="0" smtClean="0">
                <a:latin typeface="微软雅黑" pitchFamily="34" charset="-122"/>
              </a:rPr>
              <a:t>4. </a:t>
            </a:r>
            <a:r>
              <a:rPr lang="zh-CN" altLang="en-US" sz="3600" dirty="0" smtClean="0">
                <a:latin typeface="微软雅黑" pitchFamily="34" charset="-122"/>
              </a:rPr>
              <a:t>服务消费者，从提供者地址列表中，基于软负载均衡算法，选一台提供者进行调用，如果调用失败，再选另一台调用。</a:t>
            </a:r>
          </a:p>
          <a:p>
            <a:pPr>
              <a:lnSpc>
                <a:spcPct val="170000"/>
              </a:lnSpc>
            </a:pPr>
            <a:r>
              <a:rPr lang="en-US" altLang="zh-CN" sz="3600" dirty="0" smtClean="0">
                <a:latin typeface="微软雅黑" pitchFamily="34" charset="-122"/>
              </a:rPr>
              <a:t>5. </a:t>
            </a:r>
            <a:r>
              <a:rPr lang="zh-CN" altLang="en-US" sz="3600" dirty="0" smtClean="0">
                <a:latin typeface="微软雅黑" pitchFamily="34" charset="-122"/>
              </a:rPr>
              <a:t>服务消费者和提供者，在内存中累计调用次数和调用时间，定时每分钟发送一次统计数据到监控中心。</a:t>
            </a:r>
          </a:p>
          <a:p>
            <a:pPr>
              <a:buNone/>
            </a:pP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400" y="27856"/>
            <a:ext cx="8172400" cy="664840"/>
          </a:xfrm>
        </p:spPr>
        <p:txBody>
          <a:bodyPr/>
          <a:lstStyle/>
          <a:p>
            <a:pPr algn="ctr"/>
            <a:r>
              <a:rPr lang="en-US" altLang="zh-CN" dirty="0" smtClean="0"/>
              <a:t>Dubbo</a:t>
            </a:r>
            <a:r>
              <a:rPr lang="zh-CN" altLang="en-US" dirty="0" smtClean="0"/>
              <a:t>的特性 </a:t>
            </a:r>
            <a:r>
              <a:rPr lang="en-US" altLang="zh-CN" dirty="0" smtClean="0"/>
              <a:t>- </a:t>
            </a:r>
            <a:r>
              <a:rPr lang="zh-CN" altLang="en-US" dirty="0" smtClean="0"/>
              <a:t>连通性</a:t>
            </a:r>
            <a:endParaRPr lang="zh-CN" altLang="en-US" dirty="0"/>
          </a:p>
        </p:txBody>
      </p:sp>
      <p:sp>
        <p:nvSpPr>
          <p:cNvPr id="3" name="内容占位符 2"/>
          <p:cNvSpPr>
            <a:spLocks noGrp="1"/>
          </p:cNvSpPr>
          <p:nvPr>
            <p:ph idx="1"/>
          </p:nvPr>
        </p:nvSpPr>
        <p:spPr>
          <a:xfrm>
            <a:off x="457200" y="986971"/>
            <a:ext cx="8229600" cy="5656739"/>
          </a:xfrm>
        </p:spPr>
        <p:txBody>
          <a:bodyPr>
            <a:noAutofit/>
          </a:bodyPr>
          <a:lstStyle/>
          <a:p>
            <a:pPr>
              <a:buNone/>
            </a:pPr>
            <a:r>
              <a:rPr lang="zh-CN" altLang="en-US" sz="2800" b="1" dirty="0" smtClean="0">
                <a:latin typeface="微软雅黑" pitchFamily="34" charset="-122"/>
              </a:rPr>
              <a:t>连通性：</a:t>
            </a:r>
            <a:endParaRPr lang="zh-CN" altLang="en-US" sz="2800" dirty="0" smtClean="0">
              <a:latin typeface="微软雅黑" pitchFamily="34" charset="-122"/>
            </a:endParaRPr>
          </a:p>
          <a:p>
            <a:pPr>
              <a:lnSpc>
                <a:spcPct val="120000"/>
              </a:lnSpc>
              <a:buFont typeface="Wingdings" pitchFamily="2" charset="2"/>
              <a:buChar char="l"/>
            </a:pPr>
            <a:r>
              <a:rPr lang="zh-CN" altLang="en-US" sz="1800" dirty="0" smtClean="0">
                <a:latin typeface="微软雅黑" pitchFamily="34" charset="-122"/>
              </a:rPr>
              <a:t>注册中心负责服务地址的注册与查找，相当于目录服务，服务提供者和消费者只在启动时与注册中心交互，注册中心不转发请求，压力较小</a:t>
            </a:r>
          </a:p>
          <a:p>
            <a:pPr>
              <a:lnSpc>
                <a:spcPct val="120000"/>
              </a:lnSpc>
              <a:buFont typeface="Wingdings" pitchFamily="2" charset="2"/>
              <a:buChar char="l"/>
            </a:pPr>
            <a:r>
              <a:rPr lang="zh-CN" altLang="en-US" sz="1800" dirty="0" smtClean="0">
                <a:latin typeface="微软雅黑" pitchFamily="34" charset="-122"/>
              </a:rPr>
              <a:t>监控中心负责统计各服务调用次数，调用时间等，统计先在内存汇总后每分钟一次发送到监控中心服务器，并以报表展示</a:t>
            </a:r>
          </a:p>
          <a:p>
            <a:pPr>
              <a:lnSpc>
                <a:spcPct val="120000"/>
              </a:lnSpc>
              <a:buFont typeface="Wingdings" pitchFamily="2" charset="2"/>
              <a:buChar char="l"/>
            </a:pPr>
            <a:r>
              <a:rPr lang="zh-CN" altLang="en-US" sz="1800" dirty="0" smtClean="0">
                <a:latin typeface="微软雅黑" pitchFamily="34" charset="-122"/>
              </a:rPr>
              <a:t>服务提供者向注册中心注册其提供的服务，并汇报调用时间到监控中心，此时间不包含网络开销</a:t>
            </a:r>
          </a:p>
          <a:p>
            <a:pPr>
              <a:lnSpc>
                <a:spcPct val="120000"/>
              </a:lnSpc>
              <a:buFont typeface="Wingdings" pitchFamily="2" charset="2"/>
              <a:buChar char="l"/>
            </a:pPr>
            <a:r>
              <a:rPr lang="zh-CN" altLang="en-US" sz="1800" dirty="0" smtClean="0">
                <a:latin typeface="微软雅黑" pitchFamily="34" charset="-122"/>
              </a:rPr>
              <a:t>服务消费者向注册中心获取服务提供者地址列表，并根据负载算法直接调用提供者，同时汇报调用时间到监控中心，此时间包含网络开销</a:t>
            </a:r>
          </a:p>
          <a:p>
            <a:pPr>
              <a:lnSpc>
                <a:spcPct val="120000"/>
              </a:lnSpc>
              <a:buFont typeface="Wingdings" pitchFamily="2" charset="2"/>
              <a:buChar char="l"/>
            </a:pPr>
            <a:r>
              <a:rPr lang="zh-CN" altLang="en-US" sz="1800" dirty="0" smtClean="0">
                <a:latin typeface="微软雅黑" pitchFamily="34" charset="-122"/>
              </a:rPr>
              <a:t>注册中心，服务提供者，服务消费者三者之间均为长连接，监控中心除外</a:t>
            </a:r>
          </a:p>
          <a:p>
            <a:pPr>
              <a:lnSpc>
                <a:spcPct val="120000"/>
              </a:lnSpc>
              <a:buFont typeface="Wingdings" pitchFamily="2" charset="2"/>
              <a:buChar char="l"/>
            </a:pPr>
            <a:r>
              <a:rPr lang="zh-CN" altLang="en-US" sz="1800" dirty="0" smtClean="0">
                <a:latin typeface="微软雅黑" pitchFamily="34" charset="-122"/>
              </a:rPr>
              <a:t>注册中心通过长连接感知服务提供者的存在，服务提供者宕机，注册中心将立即推送事件通知消费者</a:t>
            </a:r>
          </a:p>
          <a:p>
            <a:pPr>
              <a:lnSpc>
                <a:spcPct val="120000"/>
              </a:lnSpc>
              <a:buFont typeface="Wingdings" pitchFamily="2" charset="2"/>
              <a:buChar char="l"/>
            </a:pPr>
            <a:r>
              <a:rPr lang="zh-CN" altLang="en-US" sz="1800" dirty="0" smtClean="0">
                <a:latin typeface="微软雅黑" pitchFamily="34" charset="-122"/>
              </a:rPr>
              <a:t>注册中心和监控中心全部宕机，不影响已运行的提供者和消费者，消费者在本地缓存了提供者列表</a:t>
            </a:r>
          </a:p>
          <a:p>
            <a:pPr>
              <a:lnSpc>
                <a:spcPct val="120000"/>
              </a:lnSpc>
              <a:buFont typeface="Wingdings" pitchFamily="2" charset="2"/>
              <a:buChar char="l"/>
            </a:pPr>
            <a:r>
              <a:rPr lang="zh-CN" altLang="en-US" sz="1800" dirty="0" smtClean="0">
                <a:latin typeface="微软雅黑" pitchFamily="34" charset="-122"/>
              </a:rPr>
              <a:t>注册中心和监控中心都是可选的，服务消费者可以直连服务提供者</a:t>
            </a:r>
          </a:p>
          <a:p>
            <a:endParaRPr lang="zh-CN" altLang="en-US" sz="1800" dirty="0">
              <a:latin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400" y="0"/>
            <a:ext cx="8172400" cy="664840"/>
          </a:xfrm>
        </p:spPr>
        <p:txBody>
          <a:bodyPr/>
          <a:lstStyle/>
          <a:p>
            <a:pPr algn="ctr"/>
            <a:r>
              <a:rPr lang="en-US" altLang="zh-CN" dirty="0" smtClean="0"/>
              <a:t>Dubbo</a:t>
            </a:r>
            <a:r>
              <a:rPr lang="zh-CN" altLang="en-US" dirty="0" smtClean="0"/>
              <a:t>的特性 </a:t>
            </a:r>
            <a:r>
              <a:rPr lang="en-US" altLang="zh-CN" dirty="0" smtClean="0"/>
              <a:t>– </a:t>
            </a:r>
            <a:r>
              <a:rPr lang="zh-CN" altLang="en-US" dirty="0" smtClean="0"/>
              <a:t>健壮性</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10000"/>
              </a:lnSpc>
              <a:buNone/>
            </a:pPr>
            <a:r>
              <a:rPr lang="zh-CN" altLang="en-US" sz="3800" b="1" dirty="0" smtClean="0">
                <a:latin typeface="微软雅黑" pitchFamily="34" charset="-122"/>
              </a:rPr>
              <a:t>健状性：</a:t>
            </a:r>
            <a:endParaRPr lang="zh-CN" altLang="en-US" sz="3800" dirty="0" smtClean="0">
              <a:latin typeface="微软雅黑" pitchFamily="34" charset="-122"/>
            </a:endParaRPr>
          </a:p>
          <a:p>
            <a:pPr>
              <a:lnSpc>
                <a:spcPct val="110000"/>
              </a:lnSpc>
              <a:buFont typeface="Wingdings" pitchFamily="2" charset="2"/>
              <a:buChar char="l"/>
            </a:pPr>
            <a:r>
              <a:rPr lang="zh-CN" altLang="en-US" dirty="0" smtClean="0">
                <a:latin typeface="微软雅黑" pitchFamily="34" charset="-122"/>
              </a:rPr>
              <a:t>监控中心宕掉不影响使用，只是丢失部分采样数据</a:t>
            </a:r>
          </a:p>
          <a:p>
            <a:pPr>
              <a:lnSpc>
                <a:spcPct val="110000"/>
              </a:lnSpc>
              <a:buFont typeface="Wingdings" pitchFamily="2" charset="2"/>
              <a:buChar char="l"/>
            </a:pPr>
            <a:r>
              <a:rPr lang="zh-CN" altLang="en-US" dirty="0" smtClean="0">
                <a:latin typeface="微软雅黑" pitchFamily="34" charset="-122"/>
              </a:rPr>
              <a:t>数据库宕掉后，注册中心仍能通过缓存提供服务列表查询，但不能注册新服务</a:t>
            </a:r>
          </a:p>
          <a:p>
            <a:pPr>
              <a:lnSpc>
                <a:spcPct val="110000"/>
              </a:lnSpc>
              <a:buFont typeface="Wingdings" pitchFamily="2" charset="2"/>
              <a:buChar char="l"/>
            </a:pPr>
            <a:r>
              <a:rPr lang="zh-CN" altLang="en-US" dirty="0" smtClean="0">
                <a:latin typeface="微软雅黑" pitchFamily="34" charset="-122"/>
              </a:rPr>
              <a:t>注册中心对等集群，任意一台宕掉后，将自动切换到另一台</a:t>
            </a:r>
          </a:p>
          <a:p>
            <a:pPr>
              <a:lnSpc>
                <a:spcPct val="110000"/>
              </a:lnSpc>
              <a:buFont typeface="Wingdings" pitchFamily="2" charset="2"/>
              <a:buChar char="l"/>
            </a:pPr>
            <a:r>
              <a:rPr lang="zh-CN" altLang="en-US" dirty="0" smtClean="0">
                <a:latin typeface="微软雅黑" pitchFamily="34" charset="-122"/>
              </a:rPr>
              <a:t>注册中心全部宕掉后，服务提供者和服务消费者仍能通过本地缓存通讯</a:t>
            </a:r>
          </a:p>
          <a:p>
            <a:pPr>
              <a:lnSpc>
                <a:spcPct val="110000"/>
              </a:lnSpc>
              <a:buFont typeface="Wingdings" pitchFamily="2" charset="2"/>
              <a:buChar char="l"/>
            </a:pPr>
            <a:r>
              <a:rPr lang="zh-CN" altLang="en-US" dirty="0" smtClean="0">
                <a:latin typeface="微软雅黑" pitchFamily="34" charset="-122"/>
              </a:rPr>
              <a:t>服务提供者无状态，任意一台宕掉后，不影响使用</a:t>
            </a:r>
          </a:p>
          <a:p>
            <a:pPr>
              <a:lnSpc>
                <a:spcPct val="110000"/>
              </a:lnSpc>
              <a:buFont typeface="Wingdings" pitchFamily="2" charset="2"/>
              <a:buChar char="l"/>
            </a:pPr>
            <a:r>
              <a:rPr lang="zh-CN" altLang="en-US" dirty="0" smtClean="0">
                <a:latin typeface="微软雅黑" pitchFamily="34" charset="-122"/>
              </a:rPr>
              <a:t>服务提供者全部宕掉后，服务消费者应用将无法使用，并无限次重连等待服务提供者恢复</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56"/>
            <a:ext cx="8172400" cy="664840"/>
          </a:xfrm>
        </p:spPr>
        <p:txBody>
          <a:bodyPr/>
          <a:lstStyle/>
          <a:p>
            <a:pPr algn="ctr"/>
            <a:r>
              <a:rPr lang="en-US" altLang="zh-CN" dirty="0" smtClean="0"/>
              <a:t>Dubbo</a:t>
            </a:r>
            <a:r>
              <a:rPr lang="zh-CN" altLang="en-US" dirty="0" smtClean="0"/>
              <a:t>的特性 </a:t>
            </a:r>
            <a:r>
              <a:rPr lang="en-US" altLang="zh-CN" dirty="0" smtClean="0"/>
              <a:t>– </a:t>
            </a:r>
            <a:r>
              <a:rPr lang="zh-CN" altLang="en-US" dirty="0" smtClean="0"/>
              <a:t>伸缩性</a:t>
            </a:r>
            <a:endParaRPr lang="zh-CN" altLang="en-US" dirty="0"/>
          </a:p>
        </p:txBody>
      </p:sp>
      <p:sp>
        <p:nvSpPr>
          <p:cNvPr id="3" name="内容占位符 2"/>
          <p:cNvSpPr>
            <a:spLocks noGrp="1"/>
          </p:cNvSpPr>
          <p:nvPr>
            <p:ph idx="1"/>
          </p:nvPr>
        </p:nvSpPr>
        <p:spPr/>
        <p:txBody>
          <a:bodyPr/>
          <a:lstStyle/>
          <a:p>
            <a:pPr>
              <a:buNone/>
            </a:pPr>
            <a:r>
              <a:rPr lang="zh-CN" altLang="en-US" b="1" dirty="0" smtClean="0"/>
              <a:t>伸缩性：</a:t>
            </a:r>
            <a:endParaRPr lang="en-US" altLang="zh-CN" b="1" dirty="0" smtClean="0"/>
          </a:p>
          <a:p>
            <a:pPr>
              <a:buNone/>
            </a:pPr>
            <a:endParaRPr lang="zh-CN" altLang="en-US" dirty="0" smtClean="0"/>
          </a:p>
          <a:p>
            <a:pPr>
              <a:buFont typeface="Wingdings" pitchFamily="2" charset="2"/>
              <a:buChar char="l"/>
            </a:pPr>
            <a:r>
              <a:rPr lang="zh-CN" altLang="en-US" sz="2800" dirty="0" smtClean="0"/>
              <a:t>注册中心为对等集群，可动态增加机器部署实例，所有客户端将自动发现新的注册中心</a:t>
            </a:r>
            <a:endParaRPr lang="en-US" altLang="zh-CN" sz="2800" dirty="0" smtClean="0"/>
          </a:p>
          <a:p>
            <a:pPr>
              <a:buNone/>
            </a:pPr>
            <a:endParaRPr lang="zh-CN" altLang="en-US" sz="2800" dirty="0" smtClean="0"/>
          </a:p>
          <a:p>
            <a:pPr>
              <a:buFont typeface="Wingdings" pitchFamily="2" charset="2"/>
              <a:buChar char="l"/>
            </a:pPr>
            <a:r>
              <a:rPr lang="zh-CN" altLang="en-US" sz="2800" dirty="0" smtClean="0"/>
              <a:t>服务提供者无状态，可动态增加机器部署实例，注册中心将推送新的服务提供者信息给消费者</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56"/>
            <a:ext cx="8172400" cy="664840"/>
          </a:xfrm>
        </p:spPr>
        <p:txBody>
          <a:bodyPr/>
          <a:lstStyle/>
          <a:p>
            <a:pPr algn="ctr"/>
            <a:r>
              <a:rPr lang="en-US" altLang="zh-CN" dirty="0" smtClean="0"/>
              <a:t>Dubbo</a:t>
            </a:r>
            <a:r>
              <a:rPr lang="zh-CN" altLang="en-US" dirty="0" smtClean="0"/>
              <a:t>的特性 </a:t>
            </a:r>
            <a:r>
              <a:rPr lang="en-US" altLang="zh-CN" dirty="0" smtClean="0"/>
              <a:t>– </a:t>
            </a:r>
            <a:r>
              <a:rPr lang="zh-CN" altLang="en-US" dirty="0" smtClean="0"/>
              <a:t>升级性</a:t>
            </a:r>
            <a:endParaRPr lang="zh-CN" altLang="en-US" dirty="0"/>
          </a:p>
        </p:txBody>
      </p:sp>
      <p:pic>
        <p:nvPicPr>
          <p:cNvPr id="5" name="内容占位符 4" descr="dubbo-architecture-future.jpg"/>
          <p:cNvPicPr>
            <a:picLocks noGrp="1" noChangeAspect="1"/>
          </p:cNvPicPr>
          <p:nvPr>
            <p:ph idx="1"/>
          </p:nvPr>
        </p:nvPicPr>
        <p:blipFill>
          <a:blip r:embed="rId2"/>
          <a:stretch>
            <a:fillRect/>
          </a:stretch>
        </p:blipFill>
        <p:spPr>
          <a:xfrm>
            <a:off x="214282" y="2071678"/>
            <a:ext cx="8929718" cy="4572032"/>
          </a:xfrm>
        </p:spPr>
      </p:pic>
      <p:sp>
        <p:nvSpPr>
          <p:cNvPr id="4" name="矩形 3"/>
          <p:cNvSpPr/>
          <p:nvPr/>
        </p:nvSpPr>
        <p:spPr>
          <a:xfrm>
            <a:off x="214282" y="928670"/>
            <a:ext cx="8715436" cy="923330"/>
          </a:xfrm>
          <a:prstGeom prst="rect">
            <a:avLst/>
          </a:prstGeom>
        </p:spPr>
        <p:txBody>
          <a:bodyPr wrap="square">
            <a:spAutoFit/>
          </a:bodyPr>
          <a:lstStyle/>
          <a:p>
            <a:pPr>
              <a:buNone/>
            </a:pPr>
            <a:r>
              <a:rPr lang="zh-CN" altLang="en-US" b="1" dirty="0" smtClean="0"/>
              <a:t>升级性：</a:t>
            </a:r>
            <a:endParaRPr lang="zh-CN" altLang="en-US" dirty="0" smtClean="0"/>
          </a:p>
          <a:p>
            <a:pPr>
              <a:buFont typeface="Wingdings" pitchFamily="2" charset="2"/>
              <a:buChar char="l"/>
            </a:pPr>
            <a:r>
              <a:rPr lang="zh-CN" altLang="en-US" dirty="0" smtClean="0">
                <a:latin typeface="微软雅黑" pitchFamily="34" charset="-122"/>
              </a:rPr>
              <a:t>当服务集群规模进一步扩大，带动</a:t>
            </a:r>
            <a:r>
              <a:rPr lang="en-US" altLang="zh-CN" dirty="0" smtClean="0">
                <a:latin typeface="微软雅黑" pitchFamily="34" charset="-122"/>
              </a:rPr>
              <a:t>IT</a:t>
            </a:r>
            <a:r>
              <a:rPr lang="zh-CN" altLang="en-US" dirty="0" smtClean="0">
                <a:latin typeface="微软雅黑" pitchFamily="34" charset="-122"/>
              </a:rPr>
              <a:t>治理结构进一步升级，需要实现动态部署，进行流动计算，现有分布式服务架构不会带来阻力：</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5356"/>
            <a:ext cx="9144000" cy="664840"/>
          </a:xfrm>
        </p:spPr>
        <p:txBody>
          <a:bodyPr/>
          <a:lstStyle/>
          <a:p>
            <a:r>
              <a:rPr lang="en-US" altLang="zh-CN" dirty="0" smtClean="0"/>
              <a:t>Dubbo</a:t>
            </a:r>
            <a:r>
              <a:rPr lang="zh-CN" altLang="en-US" dirty="0" smtClean="0"/>
              <a:t>基本原理</a:t>
            </a:r>
            <a:r>
              <a:rPr lang="en-US" altLang="zh-CN" dirty="0" smtClean="0"/>
              <a:t>-</a:t>
            </a:r>
            <a:r>
              <a:rPr lang="zh-CN" altLang="en-US" dirty="0" smtClean="0"/>
              <a:t>分布式服务框架</a:t>
            </a:r>
            <a:endParaRPr lang="zh-CN" altLang="en-US" dirty="0"/>
          </a:p>
        </p:txBody>
      </p:sp>
      <p:sp>
        <p:nvSpPr>
          <p:cNvPr id="5" name="Rectangle 5"/>
          <p:cNvSpPr>
            <a:spLocks noChangeArrowheads="1"/>
          </p:cNvSpPr>
          <p:nvPr/>
        </p:nvSpPr>
        <p:spPr bwMode="auto">
          <a:xfrm>
            <a:off x="1565920" y="4135016"/>
            <a:ext cx="1066800" cy="457200"/>
          </a:xfrm>
          <a:prstGeom prst="rect">
            <a:avLst/>
          </a:prstGeom>
          <a:solidFill>
            <a:srgbClr val="008080"/>
          </a:solidFill>
          <a:ln w="9525" algn="ctr">
            <a:solidFill>
              <a:srgbClr val="085886"/>
            </a:solidFill>
            <a:miter lim="800000"/>
            <a:headEnd/>
            <a:tailEnd/>
          </a:ln>
        </p:spPr>
        <p:txBody>
          <a:bodyPr anchor="ctr"/>
          <a:lstStyle/>
          <a:p>
            <a:pPr algn="ctr"/>
            <a:r>
              <a:rPr lang="en-US" altLang="zh-CN" sz="1200" b="1" dirty="0">
                <a:solidFill>
                  <a:srgbClr val="FFFFFF"/>
                </a:solidFill>
                <a:latin typeface="Trebuchet MS" pitchFamily="34" charset="0"/>
              </a:rPr>
              <a:t>Service</a:t>
            </a:r>
          </a:p>
          <a:p>
            <a:pPr algn="ctr"/>
            <a:r>
              <a:rPr lang="en-US" altLang="zh-CN" sz="1200" b="1" dirty="0">
                <a:solidFill>
                  <a:srgbClr val="FFFFFF"/>
                </a:solidFill>
                <a:latin typeface="Trebuchet MS" pitchFamily="34" charset="0"/>
              </a:rPr>
              <a:t>Consumer</a:t>
            </a:r>
          </a:p>
        </p:txBody>
      </p:sp>
      <p:sp>
        <p:nvSpPr>
          <p:cNvPr id="6" name="Rectangle 6"/>
          <p:cNvSpPr/>
          <p:nvPr/>
        </p:nvSpPr>
        <p:spPr>
          <a:xfrm>
            <a:off x="3779912" y="1916832"/>
            <a:ext cx="1224136" cy="5334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Dubbo</a:t>
            </a:r>
          </a:p>
          <a:p>
            <a:pPr algn="ctr">
              <a:defRPr/>
            </a:pPr>
            <a:r>
              <a:rPr lang="en-US" sz="1400" dirty="0"/>
              <a:t>Registry</a:t>
            </a:r>
            <a:endParaRPr lang="en-US" altLang="zh-CN" sz="1400" dirty="0"/>
          </a:p>
        </p:txBody>
      </p:sp>
      <p:sp>
        <p:nvSpPr>
          <p:cNvPr id="7" name="Rectangle 7"/>
          <p:cNvSpPr>
            <a:spLocks noChangeArrowheads="1"/>
          </p:cNvSpPr>
          <p:nvPr/>
        </p:nvSpPr>
        <p:spPr bwMode="auto">
          <a:xfrm>
            <a:off x="6457528" y="4135016"/>
            <a:ext cx="1066800" cy="457200"/>
          </a:xfrm>
          <a:prstGeom prst="rect">
            <a:avLst/>
          </a:prstGeom>
          <a:solidFill>
            <a:srgbClr val="008080"/>
          </a:solidFill>
          <a:ln w="9525" algn="ctr">
            <a:solidFill>
              <a:srgbClr val="085886"/>
            </a:solidFill>
            <a:miter lim="800000"/>
            <a:headEnd/>
            <a:tailEnd/>
          </a:ln>
        </p:spPr>
        <p:txBody>
          <a:bodyPr anchor="ctr"/>
          <a:lstStyle/>
          <a:p>
            <a:pPr algn="ctr"/>
            <a:r>
              <a:rPr lang="en-US" altLang="zh-CN" sz="1200" b="1" dirty="0">
                <a:solidFill>
                  <a:srgbClr val="FFFFFF"/>
                </a:solidFill>
                <a:latin typeface="Trebuchet MS" pitchFamily="34" charset="0"/>
              </a:rPr>
              <a:t>Service</a:t>
            </a:r>
          </a:p>
          <a:p>
            <a:pPr algn="ctr"/>
            <a:r>
              <a:rPr lang="en-US" altLang="zh-CN" sz="1200" b="1" dirty="0">
                <a:solidFill>
                  <a:srgbClr val="FFFFFF"/>
                </a:solidFill>
                <a:latin typeface="Trebuchet MS" pitchFamily="34" charset="0"/>
              </a:rPr>
              <a:t>Provider</a:t>
            </a:r>
          </a:p>
        </p:txBody>
      </p:sp>
      <p:cxnSp>
        <p:nvCxnSpPr>
          <p:cNvPr id="8" name="Straight Arrow Connector 9"/>
          <p:cNvCxnSpPr>
            <a:cxnSpLocks noChangeShapeType="1"/>
            <a:stCxn id="11" idx="0"/>
            <a:endCxn id="6" idx="2"/>
          </p:cNvCxnSpPr>
          <p:nvPr/>
        </p:nvCxnSpPr>
        <p:spPr bwMode="auto">
          <a:xfrm rot="16200000" flipV="1">
            <a:off x="5077662" y="1764550"/>
            <a:ext cx="1227584" cy="2598948"/>
          </a:xfrm>
          <a:prstGeom prst="straightConnector1">
            <a:avLst/>
          </a:prstGeom>
          <a:noFill/>
          <a:ln w="31750" algn="ctr">
            <a:solidFill>
              <a:srgbClr val="003366"/>
            </a:solidFill>
            <a:round/>
            <a:headEnd/>
            <a:tailEnd type="arrow" w="med" len="med"/>
          </a:ln>
        </p:spPr>
      </p:cxnSp>
      <p:cxnSp>
        <p:nvCxnSpPr>
          <p:cNvPr id="9" name="Straight Arrow Connector 12"/>
          <p:cNvCxnSpPr>
            <a:cxnSpLocks noChangeShapeType="1"/>
            <a:stCxn id="10" idx="0"/>
            <a:endCxn id="6" idx="2"/>
          </p:cNvCxnSpPr>
          <p:nvPr/>
        </p:nvCxnSpPr>
        <p:spPr bwMode="auto">
          <a:xfrm rot="5400000" flipH="1" flipV="1">
            <a:off x="2631858" y="1917694"/>
            <a:ext cx="1227584" cy="2292660"/>
          </a:xfrm>
          <a:prstGeom prst="straightConnector1">
            <a:avLst/>
          </a:prstGeom>
          <a:noFill/>
          <a:ln w="31750" algn="ctr">
            <a:solidFill>
              <a:srgbClr val="003366"/>
            </a:solidFill>
            <a:round/>
            <a:headEnd type="arrow" w="med" len="med"/>
            <a:tailEnd type="arrow" w="med" len="med"/>
          </a:ln>
        </p:spPr>
      </p:cxnSp>
      <p:sp>
        <p:nvSpPr>
          <p:cNvPr id="10" name="Rectangle 17"/>
          <p:cNvSpPr/>
          <p:nvPr/>
        </p:nvSpPr>
        <p:spPr>
          <a:xfrm>
            <a:off x="1565920"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itchFamily="34" charset="0"/>
              </a:rPr>
              <a:t>Dubbo Invoker</a:t>
            </a:r>
          </a:p>
        </p:txBody>
      </p:sp>
      <p:sp>
        <p:nvSpPr>
          <p:cNvPr id="11" name="Rectangle 19"/>
          <p:cNvSpPr/>
          <p:nvPr/>
        </p:nvSpPr>
        <p:spPr>
          <a:xfrm>
            <a:off x="6457528"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itchFamily="34" charset="0"/>
              </a:rPr>
              <a:t>Dubbo Exporter</a:t>
            </a:r>
          </a:p>
        </p:txBody>
      </p:sp>
      <p:sp>
        <p:nvSpPr>
          <p:cNvPr id="12" name="TextBox 29"/>
          <p:cNvSpPr txBox="1">
            <a:spLocks noChangeArrowheads="1"/>
          </p:cNvSpPr>
          <p:nvPr/>
        </p:nvSpPr>
        <p:spPr bwMode="auto">
          <a:xfrm>
            <a:off x="2411760" y="2708920"/>
            <a:ext cx="2016224" cy="307777"/>
          </a:xfrm>
          <a:prstGeom prst="rect">
            <a:avLst/>
          </a:prstGeom>
          <a:noFill/>
          <a:ln w="9525">
            <a:noFill/>
            <a:miter lim="800000"/>
            <a:headEnd/>
            <a:tailEnd/>
          </a:ln>
        </p:spPr>
        <p:txBody>
          <a:bodyPr wrap="square">
            <a:spAutoFit/>
          </a:bodyPr>
          <a:lstStyle/>
          <a:p>
            <a:r>
              <a:rPr lang="en-US" altLang="zh-CN" sz="1400" dirty="0">
                <a:latin typeface="+mj-ea"/>
                <a:ea typeface="+mj-ea"/>
                <a:cs typeface="Apple LiGothic Medium"/>
              </a:rPr>
              <a:t>2</a:t>
            </a:r>
            <a:r>
              <a:rPr lang="en-US" altLang="zh-CN" sz="1400" dirty="0" smtClean="0">
                <a:latin typeface="+mj-ea"/>
                <a:ea typeface="+mj-ea"/>
                <a:cs typeface="Apple LiGothic Medium"/>
              </a:rPr>
              <a:t>.</a:t>
            </a:r>
            <a:r>
              <a:rPr lang="zh-CN" altLang="en-US" sz="1400" dirty="0" smtClean="0">
                <a:latin typeface="+mj-ea"/>
                <a:ea typeface="+mj-ea"/>
                <a:cs typeface="Apple LiGothic Medium"/>
              </a:rPr>
              <a:t>启动时</a:t>
            </a:r>
            <a:r>
              <a:rPr lang="en-US" sz="1400" dirty="0" err="1" smtClean="0">
                <a:latin typeface="+mj-ea"/>
                <a:ea typeface="+mj-ea"/>
                <a:cs typeface="Apple LiGothic Medium"/>
              </a:rPr>
              <a:t>订阅服务</a:t>
            </a:r>
            <a:r>
              <a:rPr lang="zh-CN" altLang="en-US" sz="1400" dirty="0" smtClean="0">
                <a:latin typeface="+mj-ea"/>
                <a:ea typeface="+mj-ea"/>
                <a:cs typeface="Apple LiGothic Medium"/>
              </a:rPr>
              <a:t>地址</a:t>
            </a:r>
            <a:endParaRPr lang="en-US" sz="1400" dirty="0">
              <a:latin typeface="+mj-ea"/>
              <a:ea typeface="+mj-ea"/>
              <a:cs typeface="Apple LiGothic Medium"/>
            </a:endParaRPr>
          </a:p>
        </p:txBody>
      </p:sp>
      <p:sp>
        <p:nvSpPr>
          <p:cNvPr id="13" name="TextBox 30"/>
          <p:cNvSpPr txBox="1">
            <a:spLocks noChangeArrowheads="1"/>
          </p:cNvSpPr>
          <p:nvPr/>
        </p:nvSpPr>
        <p:spPr bwMode="auto">
          <a:xfrm>
            <a:off x="5076056" y="2924944"/>
            <a:ext cx="1980029"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1</a:t>
            </a:r>
            <a:r>
              <a:rPr lang="en-US" altLang="zh-CN" sz="1400" dirty="0" smtClean="0">
                <a:latin typeface="+mj-ea"/>
                <a:ea typeface="+mj-ea"/>
                <a:cs typeface="Apple LiGothic Medium"/>
              </a:rPr>
              <a:t>.</a:t>
            </a:r>
            <a:r>
              <a:rPr lang="zh-CN" altLang="en-US" sz="1400" dirty="0" smtClean="0">
                <a:latin typeface="+mj-ea"/>
                <a:ea typeface="+mj-ea"/>
                <a:cs typeface="Apple LiGothic Medium"/>
              </a:rPr>
              <a:t>启动时</a:t>
            </a:r>
            <a:r>
              <a:rPr lang="en-US" sz="1400" dirty="0" err="1" smtClean="0">
                <a:latin typeface="+mj-ea"/>
                <a:ea typeface="+mj-ea"/>
                <a:cs typeface="Apple LiGothic Medium"/>
              </a:rPr>
              <a:t>注册服务</a:t>
            </a:r>
            <a:r>
              <a:rPr lang="zh-CN" altLang="en-US" sz="1400" dirty="0" smtClean="0">
                <a:latin typeface="+mj-ea"/>
                <a:ea typeface="+mj-ea"/>
                <a:cs typeface="Apple LiGothic Medium"/>
              </a:rPr>
              <a:t>地址</a:t>
            </a:r>
            <a:endParaRPr lang="en-US" sz="1400" dirty="0">
              <a:latin typeface="+mj-ea"/>
              <a:ea typeface="+mj-ea"/>
              <a:cs typeface="Apple LiGothic Medium"/>
            </a:endParaRPr>
          </a:p>
        </p:txBody>
      </p:sp>
      <p:sp>
        <p:nvSpPr>
          <p:cNvPr id="14" name="TextBox 31"/>
          <p:cNvSpPr txBox="1">
            <a:spLocks noChangeArrowheads="1"/>
          </p:cNvSpPr>
          <p:nvPr/>
        </p:nvSpPr>
        <p:spPr bwMode="auto">
          <a:xfrm>
            <a:off x="2627784" y="3573016"/>
            <a:ext cx="3775393"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4</a:t>
            </a:r>
            <a:r>
              <a:rPr lang="en-US" altLang="zh-CN" sz="1400" dirty="0" smtClean="0">
                <a:latin typeface="+mj-ea"/>
                <a:ea typeface="+mj-ea"/>
                <a:cs typeface="Apple LiGothic Medium"/>
              </a:rPr>
              <a:t>.</a:t>
            </a:r>
            <a:r>
              <a:rPr lang="zh-CN" altLang="en-US" sz="1400" dirty="0" smtClean="0">
                <a:latin typeface="+mj-ea"/>
                <a:cs typeface="Apple LiGothic Medium"/>
              </a:rPr>
              <a:t>随机</a:t>
            </a:r>
            <a:r>
              <a:rPr lang="zh-CN" altLang="en-US" sz="1400" dirty="0" smtClean="0">
                <a:latin typeface="+mj-ea"/>
                <a:ea typeface="+mj-ea"/>
                <a:cs typeface="Apple LiGothic Medium"/>
              </a:rPr>
              <a:t>调用一个服务地址，失败重试另一地址</a:t>
            </a:r>
            <a:endParaRPr lang="en-US" sz="1400" dirty="0">
              <a:latin typeface="+mj-ea"/>
              <a:ea typeface="+mj-ea"/>
              <a:cs typeface="Apple LiGothic Medium"/>
            </a:endParaRPr>
          </a:p>
        </p:txBody>
      </p:sp>
      <p:sp>
        <p:nvSpPr>
          <p:cNvPr id="15" name="TextBox 32"/>
          <p:cNvSpPr txBox="1">
            <a:spLocks noChangeArrowheads="1"/>
          </p:cNvSpPr>
          <p:nvPr/>
        </p:nvSpPr>
        <p:spPr bwMode="auto">
          <a:xfrm>
            <a:off x="2232898" y="3049215"/>
            <a:ext cx="2339102"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3</a:t>
            </a:r>
            <a:r>
              <a:rPr lang="en-US" altLang="zh-CN" sz="1400" dirty="0" smtClean="0">
                <a:latin typeface="+mj-ea"/>
                <a:ea typeface="+mj-ea"/>
                <a:cs typeface="Apple LiGothic Medium"/>
              </a:rPr>
              <a:t>.</a:t>
            </a:r>
            <a:r>
              <a:rPr lang="zh-CN" altLang="en-US" sz="1400" dirty="0" smtClean="0">
                <a:latin typeface="+mj-ea"/>
                <a:ea typeface="+mj-ea"/>
                <a:cs typeface="Apple LiGothic Medium"/>
              </a:rPr>
              <a:t>变更时</a:t>
            </a:r>
            <a:r>
              <a:rPr lang="en-US" sz="1400" dirty="0" smtClean="0">
                <a:latin typeface="+mj-ea"/>
                <a:ea typeface="+mj-ea"/>
                <a:cs typeface="Apple LiGothic Medium"/>
              </a:rPr>
              <a:t>推送服务</a:t>
            </a:r>
            <a:r>
              <a:rPr lang="zh-CN" altLang="en-US" sz="1400" dirty="0" smtClean="0">
                <a:latin typeface="+mj-ea"/>
                <a:ea typeface="+mj-ea"/>
                <a:cs typeface="Apple LiGothic Medium"/>
              </a:rPr>
              <a:t>地址列表</a:t>
            </a:r>
            <a:endParaRPr lang="en-US" sz="1400" dirty="0">
              <a:latin typeface="+mj-ea"/>
              <a:ea typeface="+mj-ea"/>
              <a:cs typeface="Apple LiGothic Medium"/>
            </a:endParaRPr>
          </a:p>
        </p:txBody>
      </p:sp>
      <p:sp>
        <p:nvSpPr>
          <p:cNvPr id="16" name="Rectangle 15"/>
          <p:cNvSpPr/>
          <p:nvPr/>
        </p:nvSpPr>
        <p:spPr>
          <a:xfrm>
            <a:off x="3851920" y="5157192"/>
            <a:ext cx="1219200" cy="5334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t>Dubbo</a:t>
            </a:r>
            <a:endParaRPr lang="en-US" sz="1400" dirty="0"/>
          </a:p>
          <a:p>
            <a:pPr algn="ctr">
              <a:defRPr/>
            </a:pPr>
            <a:r>
              <a:rPr lang="en-US" sz="1400" dirty="0"/>
              <a:t>M</a:t>
            </a:r>
            <a:r>
              <a:rPr lang="en-US" altLang="zh-CN" sz="1400" dirty="0"/>
              <a:t>onitor</a:t>
            </a:r>
          </a:p>
        </p:txBody>
      </p:sp>
      <p:cxnSp>
        <p:nvCxnSpPr>
          <p:cNvPr id="17" name="Straight Arrow Connector 20"/>
          <p:cNvCxnSpPr>
            <a:cxnSpLocks noChangeShapeType="1"/>
            <a:endCxn id="16" idx="0"/>
          </p:cNvCxnSpPr>
          <p:nvPr/>
        </p:nvCxnSpPr>
        <p:spPr bwMode="auto">
          <a:xfrm>
            <a:off x="2627784" y="4149080"/>
            <a:ext cx="1833736" cy="1008112"/>
          </a:xfrm>
          <a:prstGeom prst="straightConnector1">
            <a:avLst/>
          </a:prstGeom>
          <a:noFill/>
          <a:ln w="31750" algn="ctr">
            <a:solidFill>
              <a:srgbClr val="003366"/>
            </a:solidFill>
            <a:prstDash val="dash"/>
            <a:round/>
            <a:headEnd/>
            <a:tailEnd type="arrow" w="med" len="med"/>
          </a:ln>
        </p:spPr>
      </p:cxnSp>
      <p:cxnSp>
        <p:nvCxnSpPr>
          <p:cNvPr id="18" name="Straight Arrow Connector 24"/>
          <p:cNvCxnSpPr>
            <a:cxnSpLocks noChangeShapeType="1"/>
            <a:endCxn id="16" idx="0"/>
          </p:cNvCxnSpPr>
          <p:nvPr/>
        </p:nvCxnSpPr>
        <p:spPr bwMode="auto">
          <a:xfrm rot="10800000" flipV="1">
            <a:off x="4461520" y="4149080"/>
            <a:ext cx="1910680" cy="1008112"/>
          </a:xfrm>
          <a:prstGeom prst="straightConnector1">
            <a:avLst/>
          </a:prstGeom>
          <a:noFill/>
          <a:ln w="31750" algn="ctr">
            <a:solidFill>
              <a:srgbClr val="003366"/>
            </a:solidFill>
            <a:prstDash val="dash"/>
            <a:round/>
            <a:headEnd/>
            <a:tailEnd type="arrow" w="med" len="med"/>
          </a:ln>
        </p:spPr>
      </p:cxnSp>
      <p:sp>
        <p:nvSpPr>
          <p:cNvPr id="19" name="TextBox 27"/>
          <p:cNvSpPr txBox="1">
            <a:spLocks noChangeArrowheads="1"/>
          </p:cNvSpPr>
          <p:nvPr/>
        </p:nvSpPr>
        <p:spPr bwMode="auto">
          <a:xfrm>
            <a:off x="2627784" y="4653136"/>
            <a:ext cx="3954929"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5</a:t>
            </a:r>
            <a:r>
              <a:rPr lang="en-US" altLang="zh-CN" sz="1400" dirty="0" smtClean="0">
                <a:latin typeface="+mj-ea"/>
                <a:ea typeface="+mj-ea"/>
                <a:cs typeface="Apple LiGothic Medium"/>
              </a:rPr>
              <a:t>.</a:t>
            </a:r>
            <a:r>
              <a:rPr lang="zh-CN" altLang="en-US" sz="1400" dirty="0" smtClean="0">
                <a:latin typeface="+mj-ea"/>
                <a:ea typeface="+mj-ea"/>
                <a:cs typeface="Apple LiGothic Medium"/>
              </a:rPr>
              <a:t>后台定时采集服务调用次数和调用时间等信息</a:t>
            </a:r>
            <a:endParaRPr lang="en-US" sz="1400" dirty="0">
              <a:latin typeface="+mj-ea"/>
              <a:ea typeface="+mj-ea"/>
              <a:cs typeface="Apple LiGothic Medium"/>
            </a:endParaRPr>
          </a:p>
        </p:txBody>
      </p:sp>
      <p:cxnSp>
        <p:nvCxnSpPr>
          <p:cNvPr id="20" name="Straight Arrow Connector 9"/>
          <p:cNvCxnSpPr>
            <a:cxnSpLocks noChangeShapeType="1"/>
            <a:stCxn id="10" idx="3"/>
            <a:endCxn id="11" idx="1"/>
          </p:cNvCxnSpPr>
          <p:nvPr/>
        </p:nvCxnSpPr>
        <p:spPr bwMode="auto">
          <a:xfrm>
            <a:off x="2632720" y="3906416"/>
            <a:ext cx="3824808" cy="1588"/>
          </a:xfrm>
          <a:prstGeom prst="straightConnector1">
            <a:avLst/>
          </a:prstGeom>
          <a:noFill/>
          <a:ln w="31750" algn="ctr">
            <a:solidFill>
              <a:srgbClr val="003366"/>
            </a:solidFill>
            <a:round/>
            <a:headEnd/>
            <a:tailEnd type="arrow" w="med" len="med"/>
          </a:ln>
        </p:spPr>
      </p:cxnSp>
      <p:cxnSp>
        <p:nvCxnSpPr>
          <p:cNvPr id="21" name="Straight Arrow Connector 9"/>
          <p:cNvCxnSpPr>
            <a:cxnSpLocks noChangeShapeType="1"/>
          </p:cNvCxnSpPr>
          <p:nvPr/>
        </p:nvCxnSpPr>
        <p:spPr bwMode="auto">
          <a:xfrm>
            <a:off x="1547664" y="2060848"/>
            <a:ext cx="576064" cy="1588"/>
          </a:xfrm>
          <a:prstGeom prst="straightConnector1">
            <a:avLst/>
          </a:prstGeom>
          <a:noFill/>
          <a:ln w="31750" algn="ctr">
            <a:solidFill>
              <a:srgbClr val="003366"/>
            </a:solidFill>
            <a:round/>
            <a:headEnd/>
            <a:tailEnd type="arrow" w="med" len="med"/>
          </a:ln>
        </p:spPr>
      </p:cxnSp>
      <p:cxnSp>
        <p:nvCxnSpPr>
          <p:cNvPr id="22" name="Straight Arrow Connector 20"/>
          <p:cNvCxnSpPr>
            <a:cxnSpLocks noChangeShapeType="1"/>
          </p:cNvCxnSpPr>
          <p:nvPr/>
        </p:nvCxnSpPr>
        <p:spPr bwMode="auto">
          <a:xfrm>
            <a:off x="1547664" y="2348880"/>
            <a:ext cx="576064" cy="1588"/>
          </a:xfrm>
          <a:prstGeom prst="straightConnector1">
            <a:avLst/>
          </a:prstGeom>
          <a:noFill/>
          <a:ln w="31750" algn="ctr">
            <a:solidFill>
              <a:srgbClr val="003366"/>
            </a:solidFill>
            <a:prstDash val="dash"/>
            <a:round/>
            <a:headEnd/>
            <a:tailEnd type="arrow" w="med" len="med"/>
          </a:ln>
        </p:spPr>
      </p:cxnSp>
      <p:sp>
        <p:nvSpPr>
          <p:cNvPr id="23" name="TextBox 27"/>
          <p:cNvSpPr txBox="1"/>
          <p:nvPr/>
        </p:nvSpPr>
        <p:spPr>
          <a:xfrm>
            <a:off x="2123728" y="1916832"/>
            <a:ext cx="723275" cy="307777"/>
          </a:xfrm>
          <a:prstGeom prst="rect">
            <a:avLst/>
          </a:prstGeom>
          <a:noFill/>
        </p:spPr>
        <p:txBody>
          <a:bodyPr wrap="none" rtlCol="0">
            <a:spAutoFit/>
          </a:bodyPr>
          <a:lstStyle/>
          <a:p>
            <a:r>
              <a:rPr lang="zh-CN" altLang="en-US" sz="1400" dirty="0" smtClean="0"/>
              <a:t>长连接</a:t>
            </a:r>
            <a:endParaRPr lang="zh-CN" altLang="en-US" sz="1400" dirty="0"/>
          </a:p>
        </p:txBody>
      </p:sp>
      <p:sp>
        <p:nvSpPr>
          <p:cNvPr id="24" name="TextBox 28"/>
          <p:cNvSpPr txBox="1"/>
          <p:nvPr/>
        </p:nvSpPr>
        <p:spPr>
          <a:xfrm>
            <a:off x="2123728" y="2204864"/>
            <a:ext cx="723275" cy="307777"/>
          </a:xfrm>
          <a:prstGeom prst="rect">
            <a:avLst/>
          </a:prstGeom>
          <a:noFill/>
        </p:spPr>
        <p:txBody>
          <a:bodyPr wrap="none" rtlCol="0">
            <a:spAutoFit/>
          </a:bodyPr>
          <a:lstStyle/>
          <a:p>
            <a:r>
              <a:rPr lang="zh-CN" altLang="en-US" sz="1400" dirty="0" smtClean="0"/>
              <a:t>短连接</a:t>
            </a:r>
            <a:endParaRPr lang="zh-CN" altLang="en-US" sz="1400" dirty="0"/>
          </a:p>
        </p:txBody>
      </p:sp>
      <p:cxnSp>
        <p:nvCxnSpPr>
          <p:cNvPr id="25" name="直接箭头连接符 29"/>
          <p:cNvCxnSpPr/>
          <p:nvPr/>
        </p:nvCxnSpPr>
        <p:spPr>
          <a:xfrm rot="5400000" flipH="1" flipV="1">
            <a:off x="2304145" y="4112679"/>
            <a:ext cx="360040"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30"/>
          <p:cNvCxnSpPr/>
          <p:nvPr/>
        </p:nvCxnSpPr>
        <p:spPr>
          <a:xfrm rot="5400000">
            <a:off x="6407410" y="4185084"/>
            <a:ext cx="360834"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6356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9176" y="1988840"/>
            <a:ext cx="8625631" cy="2123658"/>
          </a:xfrm>
          <a:prstGeom prst="rect">
            <a:avLst/>
          </a:prstGeom>
          <a:noFill/>
        </p:spPr>
        <p:txBody>
          <a:bodyPr wrap="none" rtlCol="0">
            <a:spAutoFit/>
          </a:bodyPr>
          <a:lstStyle/>
          <a:p>
            <a:pPr algn="ctr"/>
            <a:r>
              <a:rPr lang="zh-CN" altLang="en-US" sz="6600" b="1" dirty="0" smtClean="0"/>
              <a:t>谢谢！</a:t>
            </a:r>
          </a:p>
          <a:p>
            <a:pPr algn="ctr"/>
            <a:r>
              <a:rPr lang="en-US" altLang="zh-CN" sz="6600" b="1" dirty="0" smtClean="0"/>
              <a:t>Thank You Very Much</a:t>
            </a:r>
            <a:r>
              <a:rPr lang="zh-CN" altLang="en-US" sz="6600" b="1" dirty="0" smtClean="0"/>
              <a:t>！</a:t>
            </a:r>
            <a:endParaRPr lang="zh-CN" altLang="en-US" sz="6600" b="1" dirty="0"/>
          </a:p>
        </p:txBody>
      </p:sp>
    </p:spTree>
    <p:extLst>
      <p:ext uri="{BB962C8B-B14F-4D97-AF65-F5344CB8AC3E}">
        <p14:creationId xmlns:p14="http://schemas.microsoft.com/office/powerpoint/2010/main" xmlns="" val="1573965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7856"/>
            <a:ext cx="7236296" cy="664840"/>
          </a:xfrm>
        </p:spPr>
        <p:txBody>
          <a:bodyPr/>
          <a:lstStyle/>
          <a:p>
            <a:pPr algn="ctr"/>
            <a:r>
              <a:rPr lang="zh-CN" altLang="en-US" dirty="0" smtClean="0"/>
              <a:t>课程目标</a:t>
            </a:r>
            <a:endParaRPr lang="zh-CN" altLang="en-US" dirty="0"/>
          </a:p>
        </p:txBody>
      </p:sp>
      <p:sp>
        <p:nvSpPr>
          <p:cNvPr id="3" name="TextBox 2"/>
          <p:cNvSpPr txBox="1"/>
          <p:nvPr/>
        </p:nvSpPr>
        <p:spPr>
          <a:xfrm>
            <a:off x="1505073" y="1268760"/>
            <a:ext cx="6630815" cy="1384995"/>
          </a:xfrm>
          <a:prstGeom prst="rect">
            <a:avLst/>
          </a:prstGeom>
          <a:noFill/>
        </p:spPr>
        <p:txBody>
          <a:bodyPr wrap="square" rtlCol="0">
            <a:spAutoFit/>
          </a:bodyPr>
          <a:lstStyle/>
          <a:p>
            <a:pPr marL="514350" indent="-514350">
              <a:buFont typeface="+mj-lt"/>
              <a:buAutoNum type="arabicPeriod"/>
            </a:pPr>
            <a:r>
              <a:rPr lang="en-US" altLang="zh-CN" sz="2800" dirty="0" smtClean="0">
                <a:latin typeface="微软雅黑" pitchFamily="34" charset="-122"/>
                <a:ea typeface="微软雅黑" pitchFamily="34" charset="-122"/>
              </a:rPr>
              <a:t>Dubbo</a:t>
            </a:r>
            <a:r>
              <a:rPr lang="zh-CN" altLang="en-US" sz="2800" dirty="0" smtClean="0">
                <a:latin typeface="微软雅黑" pitchFamily="34" charset="-122"/>
                <a:ea typeface="微软雅黑" pitchFamily="34" charset="-122"/>
              </a:rPr>
              <a:t>的基本认识</a:t>
            </a:r>
            <a:endParaRPr lang="en-US" altLang="zh-CN" sz="2800" dirty="0" smtClean="0">
              <a:latin typeface="微软雅黑" pitchFamily="34" charset="-122"/>
              <a:ea typeface="微软雅黑" pitchFamily="34" charset="-122"/>
            </a:endParaRPr>
          </a:p>
          <a:p>
            <a:pPr marL="514350" indent="-514350">
              <a:buFont typeface="+mj-lt"/>
              <a:buAutoNum type="arabicPeriod"/>
            </a:pPr>
            <a:r>
              <a:rPr lang="en-US" altLang="zh-CN" sz="2800" dirty="0" err="1" smtClean="0">
                <a:latin typeface="微软雅黑" pitchFamily="34" charset="-122"/>
                <a:ea typeface="微软雅黑" pitchFamily="34" charset="-122"/>
              </a:rPr>
              <a:t>Dubbo</a:t>
            </a:r>
            <a:r>
              <a:rPr lang="zh-CN" altLang="en-US" sz="2800" dirty="0" smtClean="0">
                <a:latin typeface="微软雅黑" pitchFamily="34" charset="-122"/>
                <a:ea typeface="微软雅黑" pitchFamily="34" charset="-122"/>
              </a:rPr>
              <a:t>的基本原理</a:t>
            </a:r>
          </a:p>
          <a:p>
            <a:pPr marL="514350" indent="-514350"/>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3358113633"/>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1</a:t>
            </a:r>
            <a:r>
              <a:rPr lang="zh-CN" altLang="en-US" sz="4000" dirty="0" smtClean="0"/>
              <a:t>、</a:t>
            </a:r>
            <a:r>
              <a:rPr lang="en-US" altLang="zh-CN" sz="4000" dirty="0" smtClean="0"/>
              <a:t>Dubbo</a:t>
            </a:r>
            <a:r>
              <a:rPr lang="zh-CN" altLang="en-US" sz="4000" dirty="0" smtClean="0"/>
              <a:t>是什么？</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3787285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9864"/>
            <a:ext cx="9144000" cy="736848"/>
          </a:xfrm>
        </p:spPr>
        <p:txBody>
          <a:bodyPr/>
          <a:lstStyle/>
          <a:p>
            <a:pPr marL="514350" indent="-514350" algn="ctr"/>
            <a:r>
              <a:rPr lang="en-US" altLang="zh-CN" dirty="0" smtClean="0"/>
              <a:t>Dubbo</a:t>
            </a:r>
            <a:r>
              <a:rPr lang="zh-CN" altLang="en-US" dirty="0" smtClean="0"/>
              <a:t>是什么</a:t>
            </a:r>
            <a:r>
              <a:rPr lang="en-US" altLang="zh-CN" dirty="0" smtClean="0"/>
              <a:t>?</a:t>
            </a:r>
          </a:p>
        </p:txBody>
      </p:sp>
      <p:sp>
        <p:nvSpPr>
          <p:cNvPr id="3" name="TextBox 2"/>
          <p:cNvSpPr txBox="1"/>
          <p:nvPr/>
        </p:nvSpPr>
        <p:spPr>
          <a:xfrm>
            <a:off x="683568" y="1124744"/>
            <a:ext cx="7920880" cy="1754326"/>
          </a:xfrm>
          <a:prstGeom prst="rect">
            <a:avLst/>
          </a:prstGeom>
          <a:noFill/>
        </p:spPr>
        <p:txBody>
          <a:bodyPr wrap="square" rtlCol="0">
            <a:spAutoFit/>
          </a:bodyPr>
          <a:lstStyle/>
          <a:p>
            <a:r>
              <a:rPr lang="en-US" altLang="zh-CN" sz="3600" dirty="0" smtClean="0">
                <a:solidFill>
                  <a:schemeClr val="tx2">
                    <a:lumMod val="60000"/>
                    <a:lumOff val="40000"/>
                  </a:schemeClr>
                </a:solidFill>
                <a:latin typeface="微软雅黑" pitchFamily="34" charset="-122"/>
                <a:ea typeface="微软雅黑" pitchFamily="34" charset="-122"/>
              </a:rPr>
              <a:t>Dubbo</a:t>
            </a:r>
            <a:r>
              <a:rPr lang="zh-CN" altLang="en-US" sz="3600" dirty="0" smtClean="0">
                <a:solidFill>
                  <a:schemeClr val="tx2">
                    <a:lumMod val="60000"/>
                    <a:lumOff val="40000"/>
                  </a:schemeClr>
                </a:solidFill>
                <a:latin typeface="微软雅黑" pitchFamily="34" charset="-122"/>
                <a:ea typeface="微软雅黑" pitchFamily="34" charset="-122"/>
              </a:rPr>
              <a:t>是什么？</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en-US" altLang="zh-CN" sz="2400" dirty="0" err="1" smtClean="0">
                <a:latin typeface="微软雅黑" pitchFamily="34" charset="-122"/>
                <a:ea typeface="微软雅黑" pitchFamily="34" charset="-122"/>
              </a:rPr>
              <a:t>Dubbo</a:t>
            </a:r>
            <a:r>
              <a:rPr lang="zh-CN" altLang="en-US" sz="2400" dirty="0">
                <a:latin typeface="微软雅黑" pitchFamily="34" charset="-122"/>
                <a:ea typeface="微软雅黑" pitchFamily="34" charset="-122"/>
              </a:rPr>
              <a:t>是一个分布式服务框架，致力于提供高性能和透明化的</a:t>
            </a:r>
            <a:r>
              <a:rPr lang="en-US" altLang="zh-CN" sz="2400" dirty="0">
                <a:latin typeface="微软雅黑" pitchFamily="34" charset="-122"/>
                <a:ea typeface="微软雅黑" pitchFamily="34" charset="-122"/>
              </a:rPr>
              <a:t>RPC</a:t>
            </a:r>
            <a:r>
              <a:rPr lang="zh-CN" altLang="en-US" sz="2400" dirty="0">
                <a:latin typeface="微软雅黑" pitchFamily="34" charset="-122"/>
                <a:ea typeface="微软雅黑" pitchFamily="34" charset="-122"/>
              </a:rPr>
              <a:t>远程服务调用方案，以及</a:t>
            </a:r>
            <a:r>
              <a:rPr lang="en-US" altLang="zh-CN" sz="2400" dirty="0">
                <a:latin typeface="微软雅黑" pitchFamily="34" charset="-122"/>
                <a:ea typeface="微软雅黑" pitchFamily="34" charset="-122"/>
              </a:rPr>
              <a:t>SOA</a:t>
            </a:r>
            <a:r>
              <a:rPr lang="zh-CN" altLang="en-US" sz="2400" dirty="0">
                <a:latin typeface="微软雅黑" pitchFamily="34" charset="-122"/>
                <a:ea typeface="微软雅黑" pitchFamily="34" charset="-122"/>
              </a:rPr>
              <a:t>服务治理方案</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514452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600" dirty="0" smtClean="0"/>
              <a:t>分布式与集群</a:t>
            </a:r>
            <a:endParaRPr lang="zh-CN" altLang="en-US" sz="1600" dirty="0"/>
          </a:p>
        </p:txBody>
      </p:sp>
      <p:pic>
        <p:nvPicPr>
          <p:cNvPr id="6" name="内容占位符 5" descr="分布式.jpg"/>
          <p:cNvPicPr>
            <a:picLocks noGrp="1" noChangeAspect="1"/>
          </p:cNvPicPr>
          <p:nvPr>
            <p:ph idx="1"/>
          </p:nvPr>
        </p:nvPicPr>
        <p:blipFill>
          <a:blip r:embed="rId2"/>
          <a:stretch>
            <a:fillRect/>
          </a:stretch>
        </p:blipFill>
        <p:spPr>
          <a:xfrm>
            <a:off x="1400175" y="1547812"/>
            <a:ext cx="6343650" cy="420052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808856"/>
          </a:xfrm>
        </p:spPr>
        <p:txBody>
          <a:bodyPr/>
          <a:lstStyle/>
          <a:p>
            <a:pPr marL="514350" indent="-514350"/>
            <a:r>
              <a:rPr lang="en-US" altLang="zh-CN" dirty="0" smtClean="0"/>
              <a:t>Dubbo</a:t>
            </a:r>
            <a:r>
              <a:rPr lang="zh-CN" altLang="en-US" dirty="0" smtClean="0"/>
              <a:t>核心部分</a:t>
            </a:r>
            <a:endParaRPr lang="en-US" altLang="zh-CN" dirty="0" smtClean="0"/>
          </a:p>
        </p:txBody>
      </p:sp>
      <p:sp>
        <p:nvSpPr>
          <p:cNvPr id="3" name="TextBox 2"/>
          <p:cNvSpPr txBox="1"/>
          <p:nvPr/>
        </p:nvSpPr>
        <p:spPr>
          <a:xfrm>
            <a:off x="683568" y="1124744"/>
            <a:ext cx="7920880" cy="3693319"/>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itchFamily="34" charset="-122"/>
                <a:ea typeface="微软雅黑" pitchFamily="34" charset="-122"/>
              </a:rPr>
              <a:t>其核心部分</a:t>
            </a:r>
            <a:r>
              <a:rPr lang="zh-CN" altLang="en-US" sz="3600" dirty="0" smtClean="0">
                <a:solidFill>
                  <a:schemeClr val="tx2">
                    <a:lumMod val="60000"/>
                    <a:lumOff val="40000"/>
                  </a:schemeClr>
                </a:solidFill>
                <a:latin typeface="微软雅黑" pitchFamily="34" charset="-122"/>
                <a:ea typeface="微软雅黑" pitchFamily="34" charset="-122"/>
              </a:rPr>
              <a:t>包含：</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远程通讯</a:t>
            </a:r>
            <a:r>
              <a:rPr lang="en-US" altLang="zh-CN" sz="24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提供</a:t>
            </a:r>
            <a:r>
              <a:rPr lang="zh-CN" altLang="en-US" sz="2000" dirty="0">
                <a:latin typeface="微软雅黑" pitchFamily="34" charset="-122"/>
                <a:ea typeface="微软雅黑" pitchFamily="34" charset="-122"/>
              </a:rPr>
              <a:t>对多种基于长连接的</a:t>
            </a:r>
            <a:r>
              <a:rPr lang="en-US" altLang="zh-CN" sz="2000" dirty="0">
                <a:latin typeface="微软雅黑" pitchFamily="34" charset="-122"/>
                <a:ea typeface="微软雅黑" pitchFamily="34" charset="-122"/>
              </a:rPr>
              <a:t>NIO</a:t>
            </a:r>
            <a:r>
              <a:rPr lang="zh-CN" altLang="en-US" sz="2000" dirty="0">
                <a:latin typeface="微软雅黑" pitchFamily="34" charset="-122"/>
                <a:ea typeface="微软雅黑" pitchFamily="34" charset="-122"/>
              </a:rPr>
              <a:t>框架抽象封装，包括多种线程模型，序列化，以及“请求</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响应”模式的信息交换方式</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集群容错</a:t>
            </a:r>
            <a:r>
              <a:rPr lang="en-US" altLang="zh-CN" sz="24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提供基于接口方法的透明远程过程调用，包括多协议支持，以及软负载均衡，失败容错，地址路由，动态配置等集群支持。</a:t>
            </a:r>
            <a:endParaRPr lang="en-US" altLang="zh-CN" sz="20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自动发现</a:t>
            </a:r>
            <a:r>
              <a:rPr lang="en-US" altLang="zh-CN" sz="24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基于注册中心目录服务，使服务消费方能动态的查找服务提供方，使地址透明，使服务提供方可以平滑增加或减少机器。</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4049121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2</a:t>
            </a:r>
            <a:r>
              <a:rPr lang="zh-CN" altLang="en-US" sz="4000" dirty="0" smtClean="0"/>
              <a:t>、</a:t>
            </a:r>
            <a:r>
              <a:rPr lang="en-US" altLang="zh-CN" sz="4000" dirty="0" smtClean="0"/>
              <a:t>Dubbo</a:t>
            </a:r>
            <a:r>
              <a:rPr lang="zh-CN" altLang="en-US" sz="4000" dirty="0" smtClean="0"/>
              <a:t>能做什么？</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3324516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调用.jpg"/>
          <p:cNvPicPr>
            <a:picLocks noGrp="1" noChangeAspect="1"/>
          </p:cNvPicPr>
          <p:nvPr>
            <p:ph idx="1"/>
          </p:nvPr>
        </p:nvPicPr>
        <p:blipFill>
          <a:blip r:embed="rId2"/>
          <a:stretch>
            <a:fillRect/>
          </a:stretch>
        </p:blipFill>
        <p:spPr>
          <a:xfrm>
            <a:off x="2143108" y="2214554"/>
            <a:ext cx="5943600" cy="4081473"/>
          </a:xfrm>
        </p:spPr>
      </p:pic>
      <p:sp>
        <p:nvSpPr>
          <p:cNvPr id="5" name="矩形 4"/>
          <p:cNvSpPr/>
          <p:nvPr/>
        </p:nvSpPr>
        <p:spPr>
          <a:xfrm>
            <a:off x="971600" y="934034"/>
            <a:ext cx="7386614" cy="646331"/>
          </a:xfrm>
          <a:prstGeom prst="rect">
            <a:avLst/>
          </a:prstGeom>
        </p:spPr>
        <p:txBody>
          <a:bodyPr wrap="square">
            <a:spAutoFit/>
          </a:bodyPr>
          <a:lstStyle/>
          <a:p>
            <a:pPr marL="342900" indent="-342900">
              <a:buFont typeface="Wingdings" pitchFamily="2" charset="2"/>
              <a:buChar char="n"/>
            </a:pPr>
            <a:r>
              <a:rPr lang="zh-CN" altLang="en-US" dirty="0" smtClean="0">
                <a:latin typeface="微软雅黑" pitchFamily="34" charset="-122"/>
                <a:ea typeface="微软雅黑" pitchFamily="34" charset="-122"/>
              </a:rPr>
              <a:t>透明化的远程方法调用，就像调用本地方法一样调用远程方法，只需简单配置，没有任何</a:t>
            </a:r>
            <a:r>
              <a:rPr lang="en-US" altLang="zh-CN" dirty="0" smtClean="0">
                <a:latin typeface="微软雅黑" pitchFamily="34" charset="-122"/>
                <a:ea typeface="微软雅黑" pitchFamily="34" charset="-122"/>
              </a:rPr>
              <a:t>API</a:t>
            </a:r>
            <a:r>
              <a:rPr lang="zh-CN" altLang="en-US" dirty="0" smtClean="0">
                <a:latin typeface="微软雅黑" pitchFamily="34" charset="-122"/>
                <a:ea typeface="微软雅黑" pitchFamily="34" charset="-122"/>
              </a:rPr>
              <a:t>侵入。</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9941</TotalTime>
  <Words>1713</Words>
  <Application>Microsoft Office PowerPoint</Application>
  <PresentationFormat>全屏显示(4:3)</PresentationFormat>
  <Paragraphs>138</Paragraphs>
  <Slides>26</Slides>
  <Notes>3</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课程内容</vt:lpstr>
      <vt:lpstr>课程目标</vt:lpstr>
      <vt:lpstr>幻灯片 4</vt:lpstr>
      <vt:lpstr>Dubbo是什么?</vt:lpstr>
      <vt:lpstr>分布式与集群</vt:lpstr>
      <vt:lpstr>Dubbo核心部分</vt:lpstr>
      <vt:lpstr>幻灯片 8</vt:lpstr>
      <vt:lpstr>幻灯片 9</vt:lpstr>
      <vt:lpstr>幻灯片 10</vt:lpstr>
      <vt:lpstr>幻灯片 11</vt:lpstr>
      <vt:lpstr>幻灯片 12</vt:lpstr>
      <vt:lpstr>幻灯片 13</vt:lpstr>
      <vt:lpstr>背景</vt:lpstr>
      <vt:lpstr>背景</vt:lpstr>
      <vt:lpstr>需求</vt:lpstr>
      <vt:lpstr>需求</vt:lpstr>
      <vt:lpstr>幻灯片 18</vt:lpstr>
      <vt:lpstr>原理</vt:lpstr>
      <vt:lpstr>调用关系</vt:lpstr>
      <vt:lpstr>Dubbo的特性 - 连通性</vt:lpstr>
      <vt:lpstr>Dubbo的特性 – 健壮性</vt:lpstr>
      <vt:lpstr>Dubbo的特性 – 伸缩性</vt:lpstr>
      <vt:lpstr>Dubbo的特性 – 升级性</vt:lpstr>
      <vt:lpstr>Dubbo基本原理-分布式服务框架</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张亮</dc:creator>
  <cp:lastModifiedBy>Sky123.Org</cp:lastModifiedBy>
  <cp:revision>1595</cp:revision>
  <dcterms:created xsi:type="dcterms:W3CDTF">2013-08-02T09:02:02Z</dcterms:created>
  <dcterms:modified xsi:type="dcterms:W3CDTF">2016-10-27T10:10:16Z</dcterms:modified>
</cp:coreProperties>
</file>