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62" r:id="rId4"/>
    <p:sldId id="260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5"/>
    <p:restoredTop sz="92761" autoAdjust="0"/>
  </p:normalViewPr>
  <p:slideViewPr>
    <p:cSldViewPr snapToGrid="0">
      <p:cViewPr>
        <p:scale>
          <a:sx n="60" d="100"/>
          <a:sy n="60" d="100"/>
        </p:scale>
        <p:origin x="119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2BB40-AAE0-43EE-B054-94785257CFD2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0BFC2-897E-4518-9496-F17DFE45C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7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0BFC2-897E-4518-9496-F17DFE45C7D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2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2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81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7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0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7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24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06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8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325E-E348-4823-9799-8C314C04A6C8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8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0907" y="1122364"/>
            <a:ext cx="8719039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To Docker </a:t>
            </a:r>
            <a:r>
              <a:rPr lang="en-US" altLang="zh-CN" dirty="0" smtClean="0"/>
              <a:t>or Not to </a:t>
            </a:r>
            <a:r>
              <a:rPr lang="en-US" altLang="zh-CN" dirty="0"/>
              <a:t>Docker</a:t>
            </a:r>
            <a:r>
              <a:rPr lang="en-US" altLang="zh-CN" dirty="0" smtClean="0"/>
              <a:t>: A Security Perspective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0907" y="3792633"/>
            <a:ext cx="9144000" cy="943586"/>
          </a:xfrm>
        </p:spPr>
        <p:txBody>
          <a:bodyPr/>
          <a:lstStyle/>
          <a:p>
            <a:pPr algn="l"/>
            <a:r>
              <a:rPr lang="en-US" altLang="zh-CN" b="1" dirty="0"/>
              <a:t>Theo </a:t>
            </a:r>
            <a:r>
              <a:rPr lang="en-US" altLang="zh-CN" b="1" dirty="0" err="1"/>
              <a:t>Combe</a:t>
            </a:r>
            <a:r>
              <a:rPr lang="en-US" altLang="zh-CN" dirty="0"/>
              <a:t>, Telecom Paris-Tech</a:t>
            </a:r>
          </a:p>
          <a:p>
            <a:pPr algn="l"/>
            <a:r>
              <a:rPr lang="it-IT" altLang="zh-CN" b="1" dirty="0"/>
              <a:t>Antony Martin </a:t>
            </a:r>
            <a:r>
              <a:rPr lang="it-IT" altLang="zh-CN" dirty="0"/>
              <a:t>and </a:t>
            </a:r>
            <a:r>
              <a:rPr lang="it-IT" altLang="zh-CN" b="1" dirty="0"/>
              <a:t>Roberto Di Pietro</a:t>
            </a:r>
            <a:r>
              <a:rPr lang="it-IT" altLang="zh-CN" dirty="0"/>
              <a:t>, Nokia Bell Labs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0907" y="4866271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IEEE Cloud </a:t>
            </a:r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Computing</a:t>
            </a:r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8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specification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Container images</a:t>
            </a:r>
          </a:p>
          <a:p>
            <a:pPr lvl="1"/>
            <a:r>
              <a:rPr lang="en-US" altLang="zh-CN" dirty="0"/>
              <a:t>composed of a set of </a:t>
            </a:r>
            <a:r>
              <a:rPr lang="en-US" altLang="zh-CN" dirty="0" smtClean="0"/>
              <a:t>layers</a:t>
            </a:r>
          </a:p>
          <a:p>
            <a:pPr lvl="1"/>
            <a:r>
              <a:rPr lang="en-US" altLang="zh-CN" dirty="0" smtClean="0"/>
              <a:t>metadata </a:t>
            </a:r>
            <a:r>
              <a:rPr lang="en-US" altLang="zh-CN" dirty="0"/>
              <a:t>in </a:t>
            </a:r>
            <a:r>
              <a:rPr lang="en-US" altLang="zh-CN" dirty="0" smtClean="0"/>
              <a:t>the JSON </a:t>
            </a:r>
            <a:r>
              <a:rPr lang="en-US" altLang="zh-CN" dirty="0"/>
              <a:t>format</a:t>
            </a:r>
            <a:endParaRPr lang="en-US" altLang="zh-CN" dirty="0" smtClean="0"/>
          </a:p>
          <a:p>
            <a:r>
              <a:rPr lang="en-US" altLang="zh-CN" dirty="0" smtClean="0"/>
              <a:t>Runtime</a:t>
            </a:r>
          </a:p>
          <a:p>
            <a:pPr lvl="1"/>
            <a:r>
              <a:rPr lang="en-US" altLang="zh-CN" dirty="0"/>
              <a:t>build </a:t>
            </a:r>
            <a:r>
              <a:rPr lang="en-US" altLang="zh-CN" dirty="0" smtClean="0"/>
              <a:t>images</a:t>
            </a:r>
          </a:p>
          <a:p>
            <a:pPr lvl="2"/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run &amp;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commit</a:t>
            </a:r>
          </a:p>
          <a:p>
            <a:pPr lvl="2"/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/>
              <a:t> </a:t>
            </a:r>
            <a:r>
              <a:rPr lang="en-US" altLang="zh-CN" dirty="0" smtClean="0"/>
              <a:t>build(automate)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283" y="1825625"/>
            <a:ext cx="61817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en-US" altLang="zh-CN" dirty="0" smtClean="0"/>
              <a:t>internals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Wrapped</a:t>
            </a:r>
            <a:r>
              <a:rPr lang="en-US" altLang="zh-CN" dirty="0"/>
              <a:t>, controlled </a:t>
            </a:r>
            <a:r>
              <a:rPr lang="en-US" altLang="zh-CN" dirty="0" smtClean="0"/>
              <a:t>environment</a:t>
            </a:r>
          </a:p>
          <a:p>
            <a:pPr lvl="1"/>
            <a:r>
              <a:rPr lang="en-US" altLang="zh-CN" dirty="0" smtClean="0"/>
              <a:t>Kernel namespaces</a:t>
            </a:r>
          </a:p>
          <a:p>
            <a:pPr lvl="2"/>
            <a:r>
              <a:rPr lang="en-US" altLang="zh-CN" dirty="0"/>
              <a:t>split the view that processes have of the </a:t>
            </a:r>
            <a:r>
              <a:rPr lang="en-US" altLang="zh-CN" dirty="0" smtClean="0"/>
              <a:t>system</a:t>
            </a:r>
          </a:p>
          <a:p>
            <a:pPr lvl="2"/>
            <a:r>
              <a:rPr lang="en-US" altLang="zh-CN" dirty="0"/>
              <a:t>PID</a:t>
            </a:r>
            <a:r>
              <a:rPr lang="en-US" altLang="zh-CN" dirty="0" smtClean="0"/>
              <a:t>, IPC</a:t>
            </a:r>
            <a:r>
              <a:rPr lang="en-US" altLang="zh-CN" dirty="0"/>
              <a:t>, NET, MNT, UTS, and </a:t>
            </a:r>
            <a:r>
              <a:rPr lang="en-US" altLang="zh-CN" dirty="0" smtClean="0"/>
              <a:t>USER</a:t>
            </a:r>
          </a:p>
          <a:p>
            <a:pPr lvl="1"/>
            <a:r>
              <a:rPr lang="en-US" altLang="zh-CN" dirty="0" smtClean="0"/>
              <a:t>Control groups(</a:t>
            </a:r>
            <a:r>
              <a:rPr lang="en-US" altLang="zh-CN" dirty="0" err="1" smtClean="0"/>
              <a:t>cgroups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/>
              <a:t>restrict the </a:t>
            </a:r>
            <a:r>
              <a:rPr lang="en-US" altLang="zh-CN" dirty="0" smtClean="0"/>
              <a:t>resource </a:t>
            </a:r>
          </a:p>
          <a:p>
            <a:pPr lvl="2"/>
            <a:r>
              <a:rPr lang="en-US" altLang="zh-CN" dirty="0" smtClean="0"/>
              <a:t>prevent resources wasting </a:t>
            </a:r>
            <a:r>
              <a:rPr lang="en-US" altLang="zh-CN" dirty="0"/>
              <a:t>and </a:t>
            </a:r>
            <a:r>
              <a:rPr lang="en-US" altLang="zh-CN" dirty="0" smtClean="0"/>
              <a:t>starving</a:t>
            </a:r>
          </a:p>
          <a:p>
            <a:pPr lvl="2"/>
            <a:r>
              <a:rPr lang="en-US" altLang="zh-CN" dirty="0" smtClean="0"/>
              <a:t>CPU shares</a:t>
            </a:r>
            <a:r>
              <a:rPr lang="en-US" altLang="zh-CN" dirty="0"/>
              <a:t>, RAM, network bandwidth, </a:t>
            </a:r>
            <a:r>
              <a:rPr lang="en-US" altLang="zh-CN" dirty="0" smtClean="0"/>
              <a:t>disk </a:t>
            </a:r>
            <a:r>
              <a:rPr lang="en-US" altLang="zh-CN" dirty="0"/>
              <a:t>I/O.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2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 daemon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Docker </a:t>
            </a:r>
            <a:r>
              <a:rPr lang="en-US" altLang="zh-CN" dirty="0"/>
              <a:t>software runs as </a:t>
            </a:r>
            <a:r>
              <a:rPr lang="en-US" altLang="zh-CN" dirty="0" smtClean="0"/>
              <a:t>a daemon </a:t>
            </a:r>
            <a:r>
              <a:rPr lang="en-US" altLang="zh-CN" dirty="0"/>
              <a:t>on </a:t>
            </a:r>
            <a:r>
              <a:rPr lang="en-US" altLang="zh-CN" dirty="0" smtClean="0"/>
              <a:t>the </a:t>
            </a:r>
            <a:r>
              <a:rPr lang="en-US" altLang="zh-CN" dirty="0"/>
              <a:t>host machine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/>
              <a:t>Lauch</a:t>
            </a:r>
            <a:r>
              <a:rPr lang="en-US" altLang="zh-CN" dirty="0" smtClean="0"/>
              <a:t> container</a:t>
            </a:r>
          </a:p>
          <a:p>
            <a:pPr lvl="1"/>
            <a:r>
              <a:rPr lang="en-US" altLang="zh-CN" dirty="0"/>
              <a:t>control their isolation </a:t>
            </a:r>
            <a:r>
              <a:rPr lang="en-US" altLang="zh-CN" dirty="0" smtClean="0"/>
              <a:t>level</a:t>
            </a:r>
          </a:p>
          <a:p>
            <a:pPr lvl="1"/>
            <a:r>
              <a:rPr lang="en-US" altLang="zh-CN" dirty="0"/>
              <a:t>monitor them to trigger </a:t>
            </a:r>
            <a:r>
              <a:rPr lang="en-US" altLang="zh-CN" dirty="0" smtClean="0"/>
              <a:t>actions</a:t>
            </a:r>
          </a:p>
          <a:p>
            <a:pPr lvl="1"/>
            <a:r>
              <a:rPr lang="en-US" altLang="zh-CN" dirty="0" smtClean="0"/>
              <a:t>Docker commit, build, and so on.</a:t>
            </a:r>
          </a:p>
        </p:txBody>
      </p:sp>
    </p:spTree>
    <p:extLst>
      <p:ext uri="{BB962C8B-B14F-4D97-AF65-F5344CB8AC3E}">
        <p14:creationId xmlns:p14="http://schemas.microsoft.com/office/powerpoint/2010/main" val="9224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 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74677" cy="4351338"/>
          </a:xfrm>
        </p:spPr>
        <p:txBody>
          <a:bodyPr/>
          <a:lstStyle/>
          <a:p>
            <a:r>
              <a:rPr lang="en-US" altLang="zh-CN" dirty="0" smtClean="0"/>
              <a:t>Online repository</a:t>
            </a:r>
          </a:p>
          <a:p>
            <a:pPr lvl="1"/>
            <a:r>
              <a:rPr lang="en-US" altLang="zh-CN" dirty="0" smtClean="0"/>
              <a:t>Upload and download Docker images</a:t>
            </a:r>
          </a:p>
          <a:p>
            <a:pPr lvl="1"/>
            <a:r>
              <a:rPr lang="en-US" altLang="zh-CN" dirty="0" err="1" smtClean="0"/>
              <a:t>Namespaced</a:t>
            </a:r>
            <a:r>
              <a:rPr lang="en-US" altLang="zh-CN" dirty="0" smtClean="0"/>
              <a:t>(developer/repository)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969" y="1027906"/>
            <a:ext cx="5503985" cy="510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362" y="2039604"/>
            <a:ext cx="10515600" cy="1325563"/>
          </a:xfrm>
        </p:spPr>
        <p:txBody>
          <a:bodyPr/>
          <a:lstStyle/>
          <a:p>
            <a:r>
              <a:rPr lang="en-US" altLang="zh-CN" dirty="0"/>
              <a:t>Docker Security Overview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9877" y="336516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Isolation of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Enforcement of this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Network operations security</a:t>
            </a:r>
            <a:endParaRPr lang="zh-CN" alt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3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 containers rely exclusively on Linux </a:t>
            </a:r>
            <a:r>
              <a:rPr lang="en-US" altLang="zh-CN" dirty="0" smtClean="0"/>
              <a:t>kernel features</a:t>
            </a:r>
          </a:p>
          <a:p>
            <a:pPr lvl="1"/>
            <a:r>
              <a:rPr lang="en-US" altLang="zh-CN" dirty="0" smtClean="0"/>
              <a:t>Namespaces</a:t>
            </a:r>
            <a:r>
              <a:rPr lang="zh-CN" altLang="en-US" dirty="0"/>
              <a:t> </a:t>
            </a:r>
            <a:r>
              <a:rPr lang="zh-CN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 </a:t>
            </a:r>
            <a:r>
              <a:rPr lang="en-US" altLang="zh-CN" dirty="0" smtClean="0"/>
              <a:t>(default)</a:t>
            </a:r>
          </a:p>
          <a:p>
            <a:pPr lvl="1"/>
            <a:r>
              <a:rPr lang="en-US" altLang="zh-CN" dirty="0" err="1" smtClean="0"/>
              <a:t>Cgroups</a:t>
            </a:r>
            <a:r>
              <a:rPr lang="en-US" altLang="zh-CN" dirty="0" smtClean="0"/>
              <a:t>  (through -a -c options)</a:t>
            </a:r>
          </a:p>
          <a:p>
            <a:pPr lvl="1"/>
            <a:r>
              <a:rPr lang="en-US" altLang="zh-CN" dirty="0" smtClean="0"/>
              <a:t>Capabilities</a:t>
            </a:r>
            <a:r>
              <a:rPr lang="zh-CN" altLang="en-US" dirty="0" smtClean="0"/>
              <a:t> </a:t>
            </a:r>
            <a:r>
              <a:rPr lang="zh-CN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 </a:t>
            </a:r>
            <a:r>
              <a:rPr lang="en-US" altLang="zh-CN" dirty="0"/>
              <a:t>(default</a:t>
            </a:r>
            <a:r>
              <a:rPr lang="en-US" altLang="zh-CN" dirty="0" smtClean="0"/>
              <a:t>)</a:t>
            </a:r>
            <a:endParaRPr lang="en-US" altLang="zh-CN" b="1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/>
              <a:t>A</a:t>
            </a:r>
            <a:r>
              <a:rPr lang="en-US" altLang="zh-CN" dirty="0" smtClean="0"/>
              <a:t>ll </a:t>
            </a:r>
            <a:r>
              <a:rPr lang="en-US" altLang="zh-CN" dirty="0"/>
              <a:t>containers share </a:t>
            </a:r>
            <a:r>
              <a:rPr lang="en-US" altLang="zh-CN" dirty="0" smtClean="0"/>
              <a:t>the same </a:t>
            </a:r>
            <a:r>
              <a:rPr lang="en-US" altLang="zh-CN" dirty="0"/>
              <a:t>network </a:t>
            </a:r>
            <a:r>
              <a:rPr lang="en-US" altLang="zh-CN" dirty="0" smtClean="0"/>
              <a:t>bridge (ARP poisoning attacks)</a:t>
            </a:r>
          </a:p>
          <a:p>
            <a:r>
              <a:rPr lang="en-US" altLang="zh-CN" dirty="0" smtClean="0"/>
              <a:t>Global </a:t>
            </a:r>
            <a:r>
              <a:rPr lang="en-US" altLang="zh-CN" dirty="0"/>
              <a:t>security can be </a:t>
            </a:r>
            <a:r>
              <a:rPr lang="en-US" altLang="zh-CN" dirty="0" smtClean="0"/>
              <a:t>lowered</a:t>
            </a:r>
          </a:p>
          <a:p>
            <a:pPr lvl="1"/>
            <a:r>
              <a:rPr lang="en-US" altLang="zh-CN" dirty="0"/>
              <a:t>–insecure-registry </a:t>
            </a:r>
            <a:r>
              <a:rPr lang="en-US" altLang="zh-CN" dirty="0" smtClean="0"/>
              <a:t>option (disable TLS)</a:t>
            </a:r>
          </a:p>
          <a:p>
            <a:pPr lvl="1"/>
            <a:r>
              <a:rPr lang="en-US" altLang="zh-CN" dirty="0"/>
              <a:t>–</a:t>
            </a:r>
            <a:r>
              <a:rPr lang="en-US" altLang="zh-CN" dirty="0" err="1"/>
              <a:t>icc</a:t>
            </a:r>
            <a:r>
              <a:rPr lang="en-US" altLang="zh-CN" dirty="0"/>
              <a:t>=false </a:t>
            </a:r>
            <a:r>
              <a:rPr lang="en-US" altLang="zh-CN" dirty="0" smtClean="0"/>
              <a:t>parameter (safe but rarely used)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7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Host Hardening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Host hardening </a:t>
            </a:r>
            <a:r>
              <a:rPr lang="en-US" altLang="zh-CN" dirty="0"/>
              <a:t>through Linux kernel security </a:t>
            </a:r>
            <a:r>
              <a:rPr lang="en-US" altLang="zh-CN" dirty="0" smtClean="0"/>
              <a:t>modules enforces </a:t>
            </a:r>
            <a:r>
              <a:rPr lang="en-US" altLang="zh-CN" dirty="0"/>
              <a:t>security-related limitation </a:t>
            </a:r>
            <a:r>
              <a:rPr lang="en-US" altLang="zh-CN" dirty="0" smtClean="0"/>
              <a:t>constraints imposed </a:t>
            </a:r>
            <a:r>
              <a:rPr lang="en-US" altLang="zh-CN" dirty="0"/>
              <a:t>on </a:t>
            </a:r>
            <a:r>
              <a:rPr lang="en-US" altLang="zh-CN" dirty="0" smtClean="0"/>
              <a:t>containers.</a:t>
            </a:r>
            <a:endParaRPr lang="en-US" altLang="zh-CN" dirty="0"/>
          </a:p>
          <a:p>
            <a:pPr lvl="1"/>
            <a:r>
              <a:rPr lang="en-US" altLang="zh-CN" dirty="0" err="1" smtClean="0"/>
              <a:t>SELinux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Apparmor</a:t>
            </a:r>
            <a:endParaRPr lang="en-US" altLang="zh-CN" dirty="0"/>
          </a:p>
          <a:p>
            <a:pPr lvl="1"/>
            <a:r>
              <a:rPr lang="en-US" altLang="zh-CN" dirty="0" err="1" smtClean="0"/>
              <a:t>Seccomp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However, while </a:t>
            </a:r>
            <a:r>
              <a:rPr lang="en-US" altLang="zh-CN" dirty="0"/>
              <a:t>default </a:t>
            </a:r>
            <a:r>
              <a:rPr lang="en-US" altLang="zh-CN" dirty="0" smtClean="0"/>
              <a:t>hardening protects </a:t>
            </a:r>
            <a:r>
              <a:rPr lang="en-US" altLang="zh-CN" dirty="0"/>
              <a:t>the host from containers, it </a:t>
            </a:r>
            <a:r>
              <a:rPr lang="en-US" altLang="zh-CN" dirty="0" smtClean="0"/>
              <a:t>doesn’t protect </a:t>
            </a:r>
            <a:r>
              <a:rPr lang="en-US" altLang="zh-CN" dirty="0"/>
              <a:t>containers from other containers.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5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Security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Docker uses network resources for </a:t>
            </a:r>
            <a:r>
              <a:rPr lang="en-US" altLang="zh-CN" u="sng" dirty="0"/>
              <a:t>image </a:t>
            </a:r>
            <a:r>
              <a:rPr lang="en-US" altLang="zh-CN" u="sng" dirty="0" smtClean="0"/>
              <a:t>distribution</a:t>
            </a:r>
            <a:r>
              <a:rPr lang="en-US" altLang="zh-CN" dirty="0" smtClean="0"/>
              <a:t> and </a:t>
            </a:r>
            <a:r>
              <a:rPr lang="en-US" altLang="zh-CN" u="sng" dirty="0"/>
              <a:t>remote control</a:t>
            </a:r>
            <a:r>
              <a:rPr lang="en-US" altLang="zh-CN" dirty="0"/>
              <a:t> of the Docker daemon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Image distribution</a:t>
            </a:r>
          </a:p>
          <a:p>
            <a:pPr lvl="1"/>
            <a:r>
              <a:rPr lang="en-US" altLang="zh-CN" dirty="0" smtClean="0"/>
              <a:t>verify image by hash</a:t>
            </a:r>
          </a:p>
          <a:p>
            <a:pPr lvl="1"/>
            <a:r>
              <a:rPr lang="en-US" altLang="zh-CN" dirty="0" smtClean="0"/>
              <a:t>connection </a:t>
            </a:r>
            <a:r>
              <a:rPr lang="en-US" altLang="zh-CN" dirty="0"/>
              <a:t>is made over </a:t>
            </a:r>
            <a:r>
              <a:rPr lang="en-US" altLang="zh-CN" dirty="0" smtClean="0"/>
              <a:t>TLS</a:t>
            </a:r>
          </a:p>
          <a:p>
            <a:pPr lvl="1"/>
            <a:r>
              <a:rPr lang="en-US" altLang="zh-CN" dirty="0"/>
              <a:t>Content Trust relies on the </a:t>
            </a:r>
            <a:r>
              <a:rPr lang="en-US" altLang="zh-CN" dirty="0" smtClean="0"/>
              <a:t>update framework (sign imagine, recover)</a:t>
            </a:r>
          </a:p>
          <a:p>
            <a:r>
              <a:rPr lang="en-US" altLang="zh-CN" dirty="0" smtClean="0"/>
              <a:t>Remote control</a:t>
            </a:r>
          </a:p>
          <a:p>
            <a:pPr lvl="1"/>
            <a:r>
              <a:rPr lang="en-US" altLang="zh-CN" dirty="0"/>
              <a:t>Unix </a:t>
            </a:r>
            <a:r>
              <a:rPr lang="en-US" altLang="zh-CN" dirty="0" smtClean="0"/>
              <a:t>socket </a:t>
            </a:r>
            <a:r>
              <a:rPr lang="zh-CN" alt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 </a:t>
            </a:r>
            <a:r>
              <a:rPr lang="en-US" altLang="zh-CN" dirty="0" smtClean="0"/>
              <a:t>(default)</a:t>
            </a:r>
          </a:p>
          <a:p>
            <a:pPr lvl="1"/>
            <a:r>
              <a:rPr lang="en-US" altLang="zh-CN" dirty="0" smtClean="0"/>
              <a:t>TCP socket (dangerous, needs </a:t>
            </a:r>
            <a:r>
              <a:rPr lang="en-US" altLang="zh-CN" dirty="0"/>
              <a:t>TLS (–</a:t>
            </a:r>
            <a:r>
              <a:rPr lang="en-US" altLang="zh-CN" dirty="0" err="1"/>
              <a:t>tlsverify</a:t>
            </a:r>
            <a:r>
              <a:rPr lang="en-US" altLang="zh-CN" dirty="0" smtClean="0"/>
              <a:t>))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7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362" y="2039604"/>
            <a:ext cx="10515600" cy="1325563"/>
          </a:xfrm>
        </p:spPr>
        <p:txBody>
          <a:bodyPr/>
          <a:lstStyle/>
          <a:p>
            <a:r>
              <a:rPr lang="en-US" altLang="zh-CN" dirty="0"/>
              <a:t>Docker Usages: Security Challenges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9877" y="336516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Isolation of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Enforcement of this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Network operations security</a:t>
            </a:r>
            <a:endParaRPr lang="zh-CN" alt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0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Usages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container must host a </a:t>
            </a:r>
            <a:r>
              <a:rPr lang="en-US" altLang="zh-CN" dirty="0" smtClean="0"/>
              <a:t>single service</a:t>
            </a:r>
          </a:p>
          <a:p>
            <a:r>
              <a:rPr lang="en-US" altLang="zh-CN" dirty="0" smtClean="0"/>
              <a:t>A reproducible and </a:t>
            </a:r>
            <a:r>
              <a:rPr lang="en-US" altLang="zh-CN" dirty="0"/>
              <a:t>automated deployment of </a:t>
            </a:r>
            <a:r>
              <a:rPr lang="en-US" altLang="zh-CN" dirty="0" smtClean="0"/>
              <a:t>applications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way to ship complete </a:t>
            </a:r>
            <a:r>
              <a:rPr lang="en-US" altLang="zh-CN" dirty="0" smtClean="0"/>
              <a:t>virtual environments </a:t>
            </a:r>
            <a:r>
              <a:rPr lang="en-US" altLang="zh-CN" dirty="0"/>
              <a:t>and update them </a:t>
            </a:r>
            <a:r>
              <a:rPr lang="en-US" altLang="zh-CN" dirty="0" smtClean="0"/>
              <a:t>regularly.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empting to </a:t>
            </a:r>
            <a:r>
              <a:rPr lang="en-US" altLang="zh-CN" dirty="0"/>
              <a:t>perform administration tasks from within the </a:t>
            </a:r>
            <a:r>
              <a:rPr lang="en-US" altLang="zh-CN" dirty="0" smtClean="0"/>
              <a:t>container</a:t>
            </a:r>
          </a:p>
          <a:p>
            <a:pPr lvl="1"/>
            <a:r>
              <a:rPr lang="en-US" altLang="zh-CN" dirty="0" smtClean="0"/>
              <a:t>Could </a:t>
            </a:r>
            <a:r>
              <a:rPr lang="en-US" altLang="zh-CN" dirty="0"/>
              <a:t>require extra capabilities </a:t>
            </a:r>
            <a:r>
              <a:rPr lang="en-US" altLang="zh-CN" dirty="0" smtClean="0"/>
              <a:t>that Docker </a:t>
            </a:r>
            <a:r>
              <a:rPr lang="en-US" altLang="zh-CN" dirty="0"/>
              <a:t>drops by default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6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Containers </a:t>
            </a:r>
            <a:r>
              <a:rPr lang="en-US" altLang="zh-CN" dirty="0"/>
              <a:t>and </a:t>
            </a:r>
            <a:r>
              <a:rPr lang="en-US" altLang="zh-CN" dirty="0" smtClean="0"/>
              <a:t>Docker</a:t>
            </a:r>
          </a:p>
          <a:p>
            <a:pPr lvl="1"/>
            <a:r>
              <a:rPr lang="en-US" altLang="zh-CN" dirty="0"/>
              <a:t>Linux </a:t>
            </a:r>
            <a:r>
              <a:rPr lang="en-US" altLang="zh-CN" dirty="0" smtClean="0"/>
              <a:t>Containers</a:t>
            </a:r>
          </a:p>
          <a:p>
            <a:pPr lvl="1"/>
            <a:r>
              <a:rPr lang="en-US" altLang="zh-CN" dirty="0" smtClean="0"/>
              <a:t>Docker</a:t>
            </a:r>
          </a:p>
          <a:p>
            <a:r>
              <a:rPr lang="en-US" altLang="zh-CN" dirty="0"/>
              <a:t>Docker </a:t>
            </a:r>
            <a:r>
              <a:rPr lang="en-US" altLang="zh-CN" dirty="0" smtClean="0"/>
              <a:t>Security Overview</a:t>
            </a:r>
          </a:p>
          <a:p>
            <a:r>
              <a:rPr lang="en-US" altLang="zh-CN" dirty="0"/>
              <a:t>Docker Usages: Security Challenges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2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Adversary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Direct adversaries can sniff, block, inject, </a:t>
            </a:r>
            <a:r>
              <a:rPr lang="en-US" altLang="zh-CN" dirty="0" smtClean="0"/>
              <a:t>or modify </a:t>
            </a:r>
            <a:r>
              <a:rPr lang="en-US" altLang="zh-CN" dirty="0"/>
              <a:t>network and system communications, </a:t>
            </a:r>
            <a:r>
              <a:rPr lang="en-US" altLang="zh-CN" dirty="0" smtClean="0"/>
              <a:t>and they </a:t>
            </a:r>
            <a:r>
              <a:rPr lang="en-US" altLang="zh-CN" dirty="0"/>
              <a:t>directly target the production machines. </a:t>
            </a:r>
            <a:r>
              <a:rPr lang="en-US" altLang="zh-CN" dirty="0" smtClean="0"/>
              <a:t>Locally or remotely.</a:t>
            </a:r>
          </a:p>
          <a:p>
            <a:pPr marL="0" indent="0">
              <a:buNone/>
            </a:pPr>
            <a:r>
              <a:rPr lang="en-US" altLang="zh-CN" dirty="0" smtClean="0"/>
              <a:t>Direct </a:t>
            </a:r>
            <a:r>
              <a:rPr lang="en-US" altLang="zh-CN" dirty="0"/>
              <a:t>adversaries can </a:t>
            </a:r>
            <a:r>
              <a:rPr lang="en-US" altLang="zh-CN" dirty="0" smtClean="0"/>
              <a:t>compromise several </a:t>
            </a:r>
            <a:r>
              <a:rPr lang="en-US" altLang="zh-CN" dirty="0"/>
              <a:t>system components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i="1" dirty="0"/>
              <a:t>In-production </a:t>
            </a:r>
            <a:r>
              <a:rPr lang="en-US" altLang="zh-CN" i="1" dirty="0" smtClean="0"/>
              <a:t>containers (</a:t>
            </a:r>
            <a:r>
              <a:rPr lang="en-US" altLang="zh-CN" i="1" dirty="0" err="1" smtClean="0"/>
              <a:t>DoS</a:t>
            </a:r>
            <a:r>
              <a:rPr lang="en-US" altLang="zh-CN" i="1" dirty="0" smtClean="0"/>
              <a:t>)</a:t>
            </a:r>
          </a:p>
          <a:p>
            <a:pPr lvl="1"/>
            <a:r>
              <a:rPr lang="en-US" altLang="zh-CN" i="1" dirty="0"/>
              <a:t>In-production host operating </a:t>
            </a:r>
            <a:r>
              <a:rPr lang="en-US" altLang="zh-CN" i="1" dirty="0" smtClean="0"/>
              <a:t>system (</a:t>
            </a:r>
            <a:r>
              <a:rPr lang="en-US" altLang="zh-CN" dirty="0"/>
              <a:t>container escape attack</a:t>
            </a:r>
            <a:r>
              <a:rPr lang="en-US" altLang="zh-CN" i="1" dirty="0" smtClean="0"/>
              <a:t>)</a:t>
            </a:r>
          </a:p>
          <a:p>
            <a:pPr lvl="1"/>
            <a:r>
              <a:rPr lang="en-US" altLang="zh-CN" i="1" dirty="0" smtClean="0"/>
              <a:t>In-production Docker </a:t>
            </a:r>
            <a:r>
              <a:rPr lang="en-US" altLang="zh-CN" i="1" dirty="0"/>
              <a:t>daemons (lower the default </a:t>
            </a:r>
            <a:r>
              <a:rPr lang="en-US" altLang="zh-CN" i="1" dirty="0" smtClean="0"/>
              <a:t>security parameters</a:t>
            </a:r>
            <a:r>
              <a:rPr lang="en-US" altLang="zh-CN" i="1" dirty="0"/>
              <a:t>)</a:t>
            </a:r>
            <a:endParaRPr lang="en-US" altLang="zh-CN" i="1" dirty="0" smtClean="0"/>
          </a:p>
          <a:p>
            <a:pPr lvl="1"/>
            <a:r>
              <a:rPr lang="en-US" altLang="zh-CN" i="1" dirty="0" smtClean="0"/>
              <a:t>The production </a:t>
            </a:r>
            <a:r>
              <a:rPr lang="en-US" altLang="zh-CN" i="1" dirty="0"/>
              <a:t>network (</a:t>
            </a:r>
            <a:r>
              <a:rPr lang="en-US" altLang="zh-CN" i="1" dirty="0" smtClean="0"/>
              <a:t>redirect network </a:t>
            </a:r>
            <a:r>
              <a:rPr lang="en-US" altLang="zh-CN" i="1" dirty="0"/>
              <a:t>traffic)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Adversary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Vulnerabilities found in Docker and the </a:t>
            </a:r>
            <a:r>
              <a:rPr lang="en-US" altLang="zh-CN" dirty="0" err="1" smtClean="0"/>
              <a:t>libcontainer</a:t>
            </a:r>
            <a:r>
              <a:rPr lang="en-US" altLang="zh-CN" dirty="0" smtClean="0"/>
              <a:t> mostly </a:t>
            </a:r>
            <a:r>
              <a:rPr lang="en-US" altLang="zh-CN" dirty="0"/>
              <a:t>concern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smtClean="0"/>
              <a:t>isolation.</a:t>
            </a:r>
          </a:p>
          <a:p>
            <a:pPr lvl="1"/>
            <a:r>
              <a:rPr lang="en-US" altLang="zh-CN" dirty="0" err="1" smtClean="0"/>
              <a:t>Chroot</a:t>
            </a:r>
            <a:r>
              <a:rPr lang="en-US" altLang="zh-CN" dirty="0" smtClean="0"/>
              <a:t> escapes</a:t>
            </a:r>
          </a:p>
          <a:p>
            <a:pPr lvl="1"/>
            <a:r>
              <a:rPr lang="en-US" altLang="zh-CN" dirty="0" smtClean="0"/>
              <a:t>Path traversals</a:t>
            </a:r>
          </a:p>
          <a:p>
            <a:pPr lvl="1"/>
            <a:r>
              <a:rPr lang="en-US" altLang="zh-CN" dirty="0" smtClean="0"/>
              <a:t>Access </a:t>
            </a:r>
            <a:r>
              <a:rPr lang="en-US" altLang="zh-CN" dirty="0"/>
              <a:t>to special file </a:t>
            </a:r>
            <a:r>
              <a:rPr lang="en-US" altLang="zh-CN" dirty="0" smtClean="0"/>
              <a:t>systems on </a:t>
            </a:r>
            <a:r>
              <a:rPr lang="en-US" altLang="zh-CN" dirty="0"/>
              <a:t>the </a:t>
            </a:r>
            <a:r>
              <a:rPr lang="en-US" altLang="zh-CN" dirty="0" smtClean="0"/>
              <a:t>host</a:t>
            </a:r>
          </a:p>
          <a:p>
            <a:pPr marL="0" indent="0">
              <a:buNone/>
            </a:pPr>
            <a:r>
              <a:rPr lang="en-US" altLang="zh-CN" dirty="0" smtClean="0"/>
              <a:t>Because container </a:t>
            </a:r>
            <a:r>
              <a:rPr lang="en-US" altLang="zh-CN" dirty="0"/>
              <a:t>processes often run with </a:t>
            </a:r>
            <a:r>
              <a:rPr lang="en-US" altLang="zh-CN" b="1" u="sng" dirty="0"/>
              <a:t>user ID </a:t>
            </a:r>
            <a:r>
              <a:rPr lang="en-US" altLang="zh-CN" b="1" u="sng" dirty="0" smtClean="0"/>
              <a:t>0</a:t>
            </a:r>
            <a:r>
              <a:rPr lang="en-US" altLang="zh-CN" dirty="0" smtClean="0"/>
              <a:t>, they </a:t>
            </a:r>
            <a:r>
              <a:rPr lang="en-US" altLang="zh-CN" dirty="0"/>
              <a:t>have read and write access on </a:t>
            </a:r>
            <a:r>
              <a:rPr lang="en-US" altLang="zh-CN" b="1" u="sng" dirty="0"/>
              <a:t>the whole </a:t>
            </a:r>
            <a:r>
              <a:rPr lang="en-US" altLang="zh-CN" b="1" u="sng" dirty="0" smtClean="0"/>
              <a:t>host </a:t>
            </a:r>
            <a:r>
              <a:rPr lang="en-US" altLang="zh-CN" b="1" u="sng" dirty="0" err="1" smtClean="0"/>
              <a:t>filesystem</a:t>
            </a:r>
            <a:r>
              <a:rPr lang="en-US" altLang="zh-CN" b="1" u="sng" dirty="0" smtClean="0"/>
              <a:t> </a:t>
            </a:r>
            <a:r>
              <a:rPr lang="en-US" altLang="zh-CN" dirty="0"/>
              <a:t>when they escape, which lets them </a:t>
            </a:r>
            <a:r>
              <a:rPr lang="en-US" altLang="zh-CN" dirty="0" smtClean="0"/>
              <a:t>overwrite host </a:t>
            </a:r>
            <a:r>
              <a:rPr lang="en-US" altLang="zh-CN" dirty="0"/>
              <a:t>binaries, leading to a </a:t>
            </a:r>
            <a:r>
              <a:rPr lang="en-US" altLang="zh-CN" b="1" u="sng" dirty="0"/>
              <a:t>delayed </a:t>
            </a:r>
            <a:r>
              <a:rPr lang="en-US" altLang="zh-CN" b="1" u="sng" dirty="0" smtClean="0"/>
              <a:t>arbitrary code </a:t>
            </a:r>
            <a:r>
              <a:rPr lang="en-US" altLang="zh-CN" b="1" u="sng" dirty="0"/>
              <a:t>execution</a:t>
            </a:r>
            <a:r>
              <a:rPr lang="en-US" altLang="zh-CN" dirty="0"/>
              <a:t> with root privileges.</a:t>
            </a:r>
          </a:p>
        </p:txBody>
      </p:sp>
    </p:spTree>
    <p:extLst>
      <p:ext uri="{BB962C8B-B14F-4D97-AF65-F5344CB8AC3E}">
        <p14:creationId xmlns:p14="http://schemas.microsoft.com/office/powerpoint/2010/main" val="3790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Vulnerabilities Affecting Docker Usages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Insecure local </a:t>
            </a:r>
            <a:r>
              <a:rPr lang="en-US" altLang="zh-CN" dirty="0" smtClean="0"/>
              <a:t>configuration</a:t>
            </a:r>
          </a:p>
          <a:p>
            <a:pPr lvl="1"/>
            <a:r>
              <a:rPr lang="en-US" altLang="zh-CN" dirty="0" smtClean="0"/>
              <a:t>Widespread </a:t>
            </a:r>
            <a:r>
              <a:rPr lang="en-US" altLang="zh-CN" dirty="0"/>
              <a:t>usages take </a:t>
            </a:r>
            <a:r>
              <a:rPr lang="en-US" altLang="zh-CN" dirty="0" smtClean="0"/>
              <a:t>advantage of options, which gives </a:t>
            </a:r>
            <a:r>
              <a:rPr lang="en-US" altLang="zh-CN" dirty="0"/>
              <a:t>containers extended access to the </a:t>
            </a:r>
            <a:r>
              <a:rPr lang="en-US" altLang="zh-CN" dirty="0" smtClean="0"/>
              <a:t>host</a:t>
            </a:r>
          </a:p>
          <a:p>
            <a:pPr lvl="1"/>
            <a:r>
              <a:rPr lang="en-US" altLang="zh-CN" dirty="0"/>
              <a:t>Along with these runtime container </a:t>
            </a:r>
            <a:r>
              <a:rPr lang="en-US" altLang="zh-CN" dirty="0" smtClean="0"/>
              <a:t>options, several </a:t>
            </a:r>
            <a:r>
              <a:rPr lang="en-US" altLang="zh-CN" dirty="0"/>
              <a:t>settings on the host can influence </a:t>
            </a:r>
            <a:r>
              <a:rPr lang="en-US" altLang="zh-CN" dirty="0" smtClean="0"/>
              <a:t>potential attacks</a:t>
            </a:r>
          </a:p>
          <a:p>
            <a:r>
              <a:rPr lang="en-US" altLang="zh-CN" dirty="0"/>
              <a:t>Weak local access </a:t>
            </a:r>
            <a:r>
              <a:rPr lang="en-US" altLang="zh-CN" dirty="0" smtClean="0"/>
              <a:t>control</a:t>
            </a:r>
          </a:p>
          <a:p>
            <a:pPr lvl="1"/>
            <a:r>
              <a:rPr lang="en-US" altLang="zh-CN" dirty="0" smtClean="0"/>
              <a:t>Mandatory </a:t>
            </a:r>
            <a:r>
              <a:rPr lang="en-US" altLang="zh-CN" dirty="0"/>
              <a:t>access control have room for </a:t>
            </a:r>
            <a:r>
              <a:rPr lang="en-US" altLang="zh-CN" dirty="0" smtClean="0"/>
              <a:t>improvement</a:t>
            </a:r>
          </a:p>
          <a:p>
            <a:pPr lvl="1"/>
            <a:r>
              <a:rPr lang="en-US" altLang="zh-CN" dirty="0" smtClean="0"/>
              <a:t>Gives </a:t>
            </a:r>
            <a:r>
              <a:rPr lang="en-US" altLang="zh-CN" dirty="0"/>
              <a:t>containers </a:t>
            </a:r>
            <a:r>
              <a:rPr lang="en-US" altLang="zh-CN" dirty="0" smtClean="0"/>
              <a:t>complete access in default</a:t>
            </a:r>
          </a:p>
          <a:p>
            <a:r>
              <a:rPr lang="en-US" altLang="zh-CN" dirty="0" smtClean="0"/>
              <a:t>Image </a:t>
            </a:r>
            <a:r>
              <a:rPr lang="en-US" altLang="zh-CN" dirty="0"/>
              <a:t>distribution </a:t>
            </a:r>
            <a:r>
              <a:rPr lang="en-US" altLang="zh-CN" dirty="0" smtClean="0"/>
              <a:t>vulnerabilities</a:t>
            </a:r>
          </a:p>
          <a:p>
            <a:pPr lvl="1"/>
            <a:r>
              <a:rPr lang="en-US" altLang="zh-CN" dirty="0" smtClean="0"/>
              <a:t>Compromising </a:t>
            </a:r>
            <a:r>
              <a:rPr lang="en-US" altLang="zh-CN" dirty="0"/>
              <a:t>a code </a:t>
            </a:r>
            <a:r>
              <a:rPr lang="en-US" altLang="zh-CN" dirty="0" smtClean="0"/>
              <a:t>repository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89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523" y="25894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listening </a:t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1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484" y="283560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5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708024"/>
            <a:ext cx="10515600" cy="55911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Cloud Computing &amp; Virtualization</a:t>
            </a:r>
          </a:p>
          <a:p>
            <a:r>
              <a:rPr lang="en-US" altLang="zh-CN" dirty="0" smtClean="0"/>
              <a:t>Containers</a:t>
            </a:r>
          </a:p>
          <a:p>
            <a:pPr lvl="1"/>
            <a:r>
              <a:rPr lang="en-US" altLang="zh-CN" dirty="0" smtClean="0"/>
              <a:t>Lightweight</a:t>
            </a:r>
          </a:p>
          <a:p>
            <a:pPr lvl="1"/>
            <a:r>
              <a:rPr lang="en-US" altLang="zh-CN" dirty="0" smtClean="0"/>
              <a:t>Reduce software overhead</a:t>
            </a:r>
          </a:p>
          <a:p>
            <a:pPr lvl="1"/>
            <a:r>
              <a:rPr lang="en-US" altLang="zh-CN" b="1" u="sng" dirty="0" smtClean="0"/>
              <a:t>Security concerns</a:t>
            </a:r>
          </a:p>
          <a:p>
            <a:r>
              <a:rPr lang="en-US" altLang="zh-CN" dirty="0" smtClean="0"/>
              <a:t>Work on container security</a:t>
            </a:r>
          </a:p>
          <a:p>
            <a:pPr lvl="1"/>
            <a:r>
              <a:rPr lang="en-US" altLang="zh-CN" dirty="0" smtClean="0"/>
              <a:t>Relationship between host and container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  <a:endParaRPr lang="en-US" altLang="zh-CN" b="1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 smtClean="0"/>
              <a:t>Various repositories </a:t>
            </a:r>
            <a:r>
              <a:rPr lang="en-US" altLang="zh-CN" dirty="0"/>
              <a:t>and </a:t>
            </a:r>
            <a:r>
              <a:rPr lang="en-US" altLang="zh-CN" dirty="0" smtClean="0"/>
              <a:t>orchestrators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 smtClean="0"/>
              <a:t>Third-party elements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/>
              <a:t>Docker </a:t>
            </a:r>
            <a:r>
              <a:rPr lang="en-US" altLang="zh-CN" dirty="0" smtClean="0"/>
              <a:t>ecosystem</a:t>
            </a:r>
          </a:p>
          <a:p>
            <a:pPr lvl="1"/>
            <a:r>
              <a:rPr lang="en-US" altLang="zh-CN" dirty="0" smtClean="0"/>
              <a:t>Popular</a:t>
            </a:r>
          </a:p>
          <a:p>
            <a:pPr lvl="1"/>
            <a:r>
              <a:rPr lang="en-US" altLang="zh-CN" dirty="0" smtClean="0"/>
              <a:t>Docker needs security</a:t>
            </a:r>
          </a:p>
          <a:p>
            <a:pPr lvl="1"/>
            <a:r>
              <a:rPr lang="en-US" altLang="zh-CN" dirty="0" smtClean="0"/>
              <a:t>Already </a:t>
            </a:r>
            <a:r>
              <a:rPr lang="en-US" altLang="zh-CN" dirty="0"/>
              <a:t>running in </a:t>
            </a:r>
            <a:r>
              <a:rPr lang="en-US" altLang="zh-CN" dirty="0" smtClean="0"/>
              <a:t>some environments</a:t>
            </a:r>
          </a:p>
        </p:txBody>
      </p:sp>
    </p:spTree>
    <p:extLst>
      <p:ext uri="{BB962C8B-B14F-4D97-AF65-F5344CB8AC3E}">
        <p14:creationId xmlns:p14="http://schemas.microsoft.com/office/powerpoint/2010/main" val="39003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484" y="283560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Containers &amp; Docker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6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120" y="9256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Containers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97" y="1132815"/>
            <a:ext cx="11816032" cy="52064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9931" y="956461"/>
            <a:ext cx="406204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u="sng" dirty="0" smtClean="0"/>
              <a:t>near-bare-metal</a:t>
            </a:r>
            <a:r>
              <a:rPr lang="en-US" altLang="zh-CN" dirty="0" smtClean="0"/>
              <a:t> performance</a:t>
            </a:r>
          </a:p>
          <a:p>
            <a:r>
              <a:rPr lang="en-US" altLang="zh-CN" dirty="0" smtClean="0"/>
              <a:t>possibility </a:t>
            </a:r>
            <a:r>
              <a:rPr lang="en-US" altLang="zh-CN" dirty="0"/>
              <a:t>of </a:t>
            </a:r>
            <a:r>
              <a:rPr lang="en-US" altLang="zh-CN" u="sng" dirty="0"/>
              <a:t>seamlessly</a:t>
            </a:r>
            <a:r>
              <a:rPr lang="en-US" altLang="zh-CN" dirty="0"/>
              <a:t> running </a:t>
            </a:r>
            <a:r>
              <a:rPr lang="en-US" altLang="zh-CN" dirty="0" smtClean="0"/>
              <a:t>multiple versions </a:t>
            </a:r>
            <a:r>
              <a:rPr lang="en-US" altLang="zh-CN" dirty="0"/>
              <a:t>of applications on the same </a:t>
            </a:r>
            <a:r>
              <a:rPr lang="en-US" altLang="zh-CN" dirty="0" smtClean="0"/>
              <a:t>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4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2031"/>
            <a:ext cx="10515600" cy="1325563"/>
          </a:xfrm>
        </p:spPr>
        <p:txBody>
          <a:bodyPr/>
          <a:lstStyle/>
          <a:p>
            <a:r>
              <a:rPr lang="en-US" altLang="zh-CN" dirty="0"/>
              <a:t>Linux Containers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475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Rely </a:t>
            </a:r>
            <a:r>
              <a:rPr lang="en-US" altLang="zh-CN" dirty="0"/>
              <a:t>on kernel </a:t>
            </a:r>
            <a:r>
              <a:rPr lang="en-US" altLang="zh-CN" dirty="0" smtClean="0"/>
              <a:t>support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 </a:t>
            </a:r>
            <a:r>
              <a:rPr lang="en-US" altLang="zh-CN" dirty="0" err="1" smtClean="0"/>
              <a:t>userspace</a:t>
            </a:r>
            <a:r>
              <a:rPr lang="en-US" altLang="zh-CN" dirty="0" smtClean="0"/>
              <a:t> library </a:t>
            </a:r>
            <a:r>
              <a:rPr lang="en-US" altLang="zh-CN" dirty="0"/>
              <a:t>to provide an interface to </a:t>
            </a:r>
            <a:r>
              <a:rPr lang="en-US" altLang="zh-CN" dirty="0" err="1"/>
              <a:t>syscalls</a:t>
            </a:r>
            <a:r>
              <a:rPr lang="en-US" altLang="zh-CN" dirty="0"/>
              <a:t> and </a:t>
            </a:r>
            <a:r>
              <a:rPr lang="en-US" altLang="zh-CN" dirty="0" smtClean="0"/>
              <a:t>frontend applications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Two main </a:t>
            </a:r>
            <a:r>
              <a:rPr lang="en-US" altLang="zh-CN" dirty="0"/>
              <a:t>kernel </a:t>
            </a:r>
            <a:r>
              <a:rPr lang="en-US" altLang="zh-CN" dirty="0" smtClean="0"/>
              <a:t>implementations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Linux container (LXC) </a:t>
            </a:r>
            <a:r>
              <a:rPr lang="en-US" altLang="zh-CN" dirty="0" smtClean="0"/>
              <a:t>implementations (using </a:t>
            </a:r>
            <a:r>
              <a:rPr lang="en-US" altLang="zh-CN" dirty="0" err="1"/>
              <a:t>cgroups</a:t>
            </a:r>
            <a:r>
              <a:rPr lang="en-US" altLang="zh-CN" dirty="0"/>
              <a:t> and </a:t>
            </a:r>
            <a:r>
              <a:rPr lang="en-US" altLang="zh-CN" dirty="0" smtClean="0"/>
              <a:t>namespaces)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the </a:t>
            </a:r>
            <a:r>
              <a:rPr lang="en-US" altLang="zh-CN" dirty="0" err="1" smtClean="0"/>
              <a:t>OpenVZ</a:t>
            </a:r>
            <a:r>
              <a:rPr lang="en-US" altLang="zh-CN" dirty="0" smtClean="0"/>
              <a:t> patch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5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840" y="502627"/>
            <a:ext cx="5000625" cy="5448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2840" y="194950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sharing </a:t>
            </a:r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kernel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zh-CN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shortens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syscalls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execution </a:t>
            </a:r>
            <a:endParaRPr lang="en-US" altLang="zh-CN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share software resources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zh-CN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avoiding code duplication</a:t>
            </a:r>
          </a:p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lightweight(a </a:t>
            </a:r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few </a:t>
            </a:r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megabytes)</a:t>
            </a:r>
          </a:p>
          <a:p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zh-CN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enables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quick boot process.</a:t>
            </a:r>
            <a:endParaRPr lang="zh-CN" alt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0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Specification</a:t>
            </a:r>
          </a:p>
          <a:p>
            <a:r>
              <a:rPr lang="en-US" altLang="zh-CN" dirty="0" smtClean="0"/>
              <a:t>Internal</a:t>
            </a:r>
          </a:p>
          <a:p>
            <a:r>
              <a:rPr lang="en-US" altLang="zh-CN" dirty="0" smtClean="0"/>
              <a:t>Daemon</a:t>
            </a:r>
          </a:p>
          <a:p>
            <a:r>
              <a:rPr lang="en-US" altLang="zh-CN" dirty="0" smtClean="0"/>
              <a:t>Hub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3" y="79136"/>
            <a:ext cx="3942983" cy="677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</TotalTime>
  <Words>709</Words>
  <Application>Microsoft Macintosh PowerPoint</Application>
  <PresentationFormat>宽屏</PresentationFormat>
  <Paragraphs>135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等线</vt:lpstr>
      <vt:lpstr>等线 Light</vt:lpstr>
      <vt:lpstr>Arial</vt:lpstr>
      <vt:lpstr>Office 主题​​</vt:lpstr>
      <vt:lpstr>To Docker or Not to Docker: A Security Perspective</vt:lpstr>
      <vt:lpstr>Overview</vt:lpstr>
      <vt:lpstr>Background</vt:lpstr>
      <vt:lpstr>PowerPoint 演示文稿</vt:lpstr>
      <vt:lpstr>Containers &amp; Docker</vt:lpstr>
      <vt:lpstr>Containers</vt:lpstr>
      <vt:lpstr>Linux Containers</vt:lpstr>
      <vt:lpstr>PowerPoint 演示文稿</vt:lpstr>
      <vt:lpstr>Docker</vt:lpstr>
      <vt:lpstr>Docker specification</vt:lpstr>
      <vt:lpstr>Docker internals</vt:lpstr>
      <vt:lpstr>Docker daemon</vt:lpstr>
      <vt:lpstr>Docker hub</vt:lpstr>
      <vt:lpstr>Docker Security Overview</vt:lpstr>
      <vt:lpstr>Isolation</vt:lpstr>
      <vt:lpstr>Host Hardening</vt:lpstr>
      <vt:lpstr>Network Security</vt:lpstr>
      <vt:lpstr>Docker Usages: Security Challenges</vt:lpstr>
      <vt:lpstr>Docker Usages</vt:lpstr>
      <vt:lpstr>Adversary Model</vt:lpstr>
      <vt:lpstr>Adversary Model</vt:lpstr>
      <vt:lpstr>Vulnerabilities Affecting Docker Usages</vt:lpstr>
      <vt:lpstr>Thanks for listening  Q&amp;A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Tianyu</dc:creator>
  <cp:lastModifiedBy>Zhou Tianyu</cp:lastModifiedBy>
  <cp:revision>71</cp:revision>
  <dcterms:created xsi:type="dcterms:W3CDTF">2019-05-26T06:53:36Z</dcterms:created>
  <dcterms:modified xsi:type="dcterms:W3CDTF">2019-05-26T23:54:20Z</dcterms:modified>
</cp:coreProperties>
</file>