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2" r:id="rId2"/>
  </p:sldMasterIdLst>
  <p:notesMasterIdLst>
    <p:notesMasterId r:id="rId20"/>
  </p:notesMasterIdLst>
  <p:sldIdLst>
    <p:sldId id="260" r:id="rId3"/>
    <p:sldId id="275" r:id="rId4"/>
    <p:sldId id="277" r:id="rId5"/>
    <p:sldId id="264" r:id="rId6"/>
    <p:sldId id="279" r:id="rId7"/>
    <p:sldId id="280" r:id="rId8"/>
    <p:sldId id="281" r:id="rId9"/>
    <p:sldId id="262" r:id="rId10"/>
    <p:sldId id="305" r:id="rId11"/>
    <p:sldId id="306" r:id="rId12"/>
    <p:sldId id="307" r:id="rId13"/>
    <p:sldId id="284" r:id="rId14"/>
    <p:sldId id="282" r:id="rId15"/>
    <p:sldId id="288" r:id="rId16"/>
    <p:sldId id="287" r:id="rId17"/>
    <p:sldId id="290" r:id="rId18"/>
    <p:sldId id="276"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21" userDrawn="1">
          <p15:clr>
            <a:srgbClr val="A4A3A4"/>
          </p15:clr>
        </p15:guide>
        <p15:guide id="2"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F74"/>
    <a:srgbClr val="6B7687"/>
    <a:srgbClr val="EB9226"/>
    <a:srgbClr val="37475C"/>
    <a:srgbClr val="FF6F00"/>
    <a:srgbClr val="FFFFFF"/>
    <a:srgbClr val="415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0"/>
    <p:restoredTop sz="81276" autoAdjust="0"/>
  </p:normalViewPr>
  <p:slideViewPr>
    <p:cSldViewPr snapToGrid="0" snapToObjects="1">
      <p:cViewPr varScale="1">
        <p:scale>
          <a:sx n="94" d="100"/>
          <a:sy n="94" d="100"/>
        </p:scale>
        <p:origin x="840" y="77"/>
      </p:cViewPr>
      <p:guideLst>
        <p:guide orient="horz" pos="1121"/>
        <p:guide pos="5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019405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938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c2c9199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c2c9199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4981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c2c9199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c2c9199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8939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846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3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e5ab0b98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e5ab0b98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946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这款产品背后所采用的深度学习框架是</a:t>
            </a:r>
            <a:r>
              <a:rPr lang="en-US" altLang="zh-CN" dirty="0"/>
              <a:t>TensorFlow</a:t>
            </a:r>
            <a:r>
              <a:rPr lang="zh-CN" altLang="en-US" dirty="0"/>
              <a:t>，深度学习框架有很多，为什么我们选择</a:t>
            </a:r>
            <a:r>
              <a:rPr lang="en-US" altLang="zh-CN" dirty="0"/>
              <a:t>TensorFlow</a:t>
            </a:r>
            <a:r>
              <a:rPr lang="zh-CN" altLang="en-US" dirty="0"/>
              <a:t>呢？</a:t>
            </a:r>
          </a:p>
        </p:txBody>
      </p:sp>
    </p:spTree>
    <p:extLst>
      <p:ext uri="{BB962C8B-B14F-4D97-AF65-F5344CB8AC3E}">
        <p14:creationId xmlns:p14="http://schemas.microsoft.com/office/powerpoint/2010/main" val="168624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e5ab0b985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e5ab0b98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solidFill>
                  <a:srgbClr val="6B7687"/>
                </a:solidFill>
                <a:latin typeface="Noto Sans CJK SC" panose="020B0500000000000000" pitchFamily="34" charset="-128"/>
                <a:ea typeface="Noto Sans CJK SC" panose="020B0500000000000000" pitchFamily="34" charset="-128"/>
                <a:sym typeface="Roboto"/>
              </a:rPr>
              <a:t>TensorFlow</a:t>
            </a:r>
            <a:r>
              <a:rPr lang="zh-CN" altLang="en-US" dirty="0">
                <a:solidFill>
                  <a:srgbClr val="6B7687"/>
                </a:solidFill>
                <a:latin typeface="Noto Sans CJK SC" panose="020B0500000000000000" pitchFamily="34" charset="-128"/>
                <a:ea typeface="Noto Sans CJK SC" panose="020B0500000000000000" pitchFamily="34" charset="-128"/>
                <a:sym typeface="Roboto"/>
              </a:rPr>
              <a:t>目前是</a:t>
            </a:r>
            <a:r>
              <a:rPr lang="en-US" altLang="zh-CN" dirty="0">
                <a:solidFill>
                  <a:srgbClr val="6B7687"/>
                </a:solidFill>
                <a:latin typeface="Noto Sans CJK SC" panose="020B0500000000000000" pitchFamily="34" charset="-128"/>
                <a:ea typeface="Noto Sans CJK SC" panose="020B0500000000000000" pitchFamily="34" charset="-128"/>
                <a:sym typeface="Roboto"/>
              </a:rPr>
              <a:t>star</a:t>
            </a:r>
            <a:r>
              <a:rPr lang="zh-CN" altLang="en-US" dirty="0">
                <a:solidFill>
                  <a:srgbClr val="6B7687"/>
                </a:solidFill>
                <a:latin typeface="Noto Sans CJK SC" panose="020B0500000000000000" pitchFamily="34" charset="-128"/>
                <a:ea typeface="Noto Sans CJK SC" panose="020B0500000000000000" pitchFamily="34" charset="-128"/>
                <a:sym typeface="Roboto"/>
              </a:rPr>
              <a:t>数最多的深度学习框架，有丰富的内容与参考示例，完整的开发文档，有适用于移动端的</a:t>
            </a:r>
            <a:r>
              <a:rPr lang="en-US" altLang="zh-CN" dirty="0">
                <a:solidFill>
                  <a:srgbClr val="6B7687"/>
                </a:solidFill>
                <a:latin typeface="Noto Sans CJK SC" panose="020B0500000000000000" pitchFamily="34" charset="-128"/>
                <a:ea typeface="Noto Sans CJK SC" panose="020B0500000000000000" pitchFamily="34" charset="-128"/>
                <a:sym typeface="Roboto"/>
              </a:rPr>
              <a:t>TensorFlow lite</a:t>
            </a:r>
            <a:r>
              <a:rPr lang="zh-CN" altLang="en-US" dirty="0">
                <a:solidFill>
                  <a:srgbClr val="6B7687"/>
                </a:solidFill>
                <a:latin typeface="Noto Sans CJK SC" panose="020B0500000000000000" pitchFamily="34" charset="-128"/>
                <a:ea typeface="Noto Sans CJK SC" panose="020B0500000000000000" pitchFamily="34" charset="-128"/>
                <a:sym typeface="Roboto"/>
              </a:rPr>
              <a:t>，适用于浏览器的</a:t>
            </a:r>
            <a:r>
              <a:rPr lang="en-US" altLang="zh-CN" dirty="0">
                <a:solidFill>
                  <a:srgbClr val="6B7687"/>
                </a:solidFill>
                <a:latin typeface="Noto Sans CJK SC" panose="020B0500000000000000" pitchFamily="34" charset="-128"/>
                <a:ea typeface="Noto Sans CJK SC" panose="020B0500000000000000" pitchFamily="34" charset="-128"/>
                <a:sym typeface="Roboto"/>
              </a:rPr>
              <a:t>TensorFlow.js,</a:t>
            </a:r>
            <a:r>
              <a:rPr lang="zh-CN" altLang="en-US" dirty="0">
                <a:solidFill>
                  <a:srgbClr val="6B7687"/>
                </a:solidFill>
                <a:latin typeface="Noto Sans CJK SC" panose="020B0500000000000000" pitchFamily="34" charset="-128"/>
                <a:ea typeface="Noto Sans CJK SC" panose="020B0500000000000000" pitchFamily="34" charset="-128"/>
                <a:sym typeface="Roboto"/>
              </a:rPr>
              <a:t>以及提供后端模型服务的</a:t>
            </a:r>
            <a:r>
              <a:rPr lang="en-US" altLang="zh-CN" dirty="0">
                <a:solidFill>
                  <a:srgbClr val="6B7687"/>
                </a:solidFill>
                <a:latin typeface="Noto Sans CJK SC" panose="020B0500000000000000" pitchFamily="34" charset="-128"/>
                <a:ea typeface="Noto Sans CJK SC" panose="020B0500000000000000" pitchFamily="34" charset="-128"/>
                <a:sym typeface="Roboto"/>
              </a:rPr>
              <a:t>TensorFlow Serving</a:t>
            </a:r>
            <a:r>
              <a:rPr lang="zh-CN" altLang="en-US" dirty="0">
                <a:solidFill>
                  <a:srgbClr val="6B7687"/>
                </a:solidFill>
                <a:latin typeface="Noto Sans CJK SC" panose="020B0500000000000000" pitchFamily="34" charset="-128"/>
                <a:ea typeface="Noto Sans CJK SC" panose="020B0500000000000000" pitchFamily="34" charset="-128"/>
                <a:sym typeface="Roboto"/>
              </a:rPr>
              <a:t>，它拥有</a:t>
            </a:r>
            <a:r>
              <a:rPr lang="en-US" altLang="zh-CN" dirty="0">
                <a:solidFill>
                  <a:srgbClr val="6B7687"/>
                </a:solidFill>
                <a:latin typeface="Noto Sans CJK SC" panose="020B0500000000000000" pitchFamily="34" charset="-128"/>
                <a:ea typeface="Noto Sans CJK SC" panose="020B0500000000000000" pitchFamily="34" charset="-128"/>
                <a:sym typeface="Roboto"/>
              </a:rPr>
              <a:t>end to end</a:t>
            </a:r>
            <a:r>
              <a:rPr lang="zh-CN" altLang="en-US" sz="1100" b="0" i="0" u="none" strike="noStrike" cap="none" dirty="0">
                <a:solidFill>
                  <a:srgbClr val="000000"/>
                </a:solidFill>
                <a:effectLst/>
                <a:latin typeface="Arial"/>
                <a:ea typeface="Arial"/>
                <a:cs typeface="Arial"/>
                <a:sym typeface="Arial"/>
              </a:rPr>
              <a:t>端到端</a:t>
            </a:r>
            <a:r>
              <a:rPr lang="zh-CN" altLang="en-US" dirty="0">
                <a:solidFill>
                  <a:srgbClr val="6B7687"/>
                </a:solidFill>
                <a:latin typeface="Noto Sans CJK SC" panose="020B0500000000000000" pitchFamily="34" charset="-128"/>
                <a:ea typeface="Noto Sans CJK SC" panose="020B0500000000000000" pitchFamily="34" charset="-128"/>
                <a:sym typeface="Roboto"/>
              </a:rPr>
              <a:t>成熟的解决方案；</a:t>
            </a:r>
            <a:endParaRPr lang="en-US" altLang="zh-CN" dirty="0">
              <a:solidFill>
                <a:srgbClr val="6B7687"/>
              </a:solidFill>
              <a:latin typeface="Noto Sans CJK SC" panose="020B0500000000000000" pitchFamily="34" charset="-128"/>
              <a:ea typeface="Noto Sans CJK SC" panose="020B0500000000000000" pitchFamily="34" charset="-128"/>
              <a:sym typeface="Robo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solidFill>
                  <a:srgbClr val="6B7687"/>
                </a:solidFill>
                <a:latin typeface="Noto Sans CJK SC" panose="020B0500000000000000" pitchFamily="34" charset="-128"/>
                <a:ea typeface="Noto Sans CJK SC" panose="020B0500000000000000" pitchFamily="34" charset="-128"/>
                <a:sym typeface="Roboto"/>
              </a:rPr>
              <a:t>TensorFlow 2.0 </a:t>
            </a:r>
            <a:r>
              <a:rPr lang="zh-CN" altLang="en-US" dirty="0">
                <a:solidFill>
                  <a:srgbClr val="6B7687"/>
                </a:solidFill>
                <a:latin typeface="Noto Sans CJK SC" panose="020B0500000000000000" pitchFamily="34" charset="-128"/>
                <a:ea typeface="Noto Sans CJK SC" panose="020B0500000000000000" pitchFamily="34" charset="-128"/>
                <a:sym typeface="Roboto"/>
              </a:rPr>
              <a:t>通过一行代码</a:t>
            </a:r>
            <a:r>
              <a:rPr lang="en-US" altLang="zh-CN" dirty="0" err="1">
                <a:solidFill>
                  <a:schemeClr val="bg1"/>
                </a:solidFill>
              </a:rPr>
              <a:t>keras.applications</a:t>
            </a:r>
            <a:r>
              <a:rPr lang="en-US" altLang="zh-CN" dirty="0">
                <a:solidFill>
                  <a:schemeClr val="bg1"/>
                </a:solidFill>
              </a:rPr>
              <a:t>.</a:t>
            </a:r>
            <a:r>
              <a:rPr lang="zh-CN" altLang="en-US" dirty="0">
                <a:solidFill>
                  <a:schemeClr val="bg1"/>
                </a:solidFill>
              </a:rPr>
              <a:t>模型名称，就可以加载预训练模型；</a:t>
            </a: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dirty="0">
                <a:solidFill>
                  <a:srgbClr val="6B7687"/>
                </a:solidFill>
                <a:latin typeface="Noto Sans CJK SC" panose="020B0500000000000000" pitchFamily="34" charset="-128"/>
                <a:ea typeface="Noto Sans CJK SC" panose="020B0500000000000000" pitchFamily="34" charset="-128"/>
                <a:sym typeface="Roboto"/>
              </a:rPr>
              <a:t>同时</a:t>
            </a:r>
            <a:r>
              <a:rPr lang="en-US" altLang="zh-CN" dirty="0">
                <a:solidFill>
                  <a:srgbClr val="6B7687"/>
                </a:solidFill>
                <a:latin typeface="Noto Sans CJK SC" panose="020B0500000000000000" pitchFamily="34" charset="-128"/>
                <a:ea typeface="Noto Sans CJK SC" panose="020B0500000000000000" pitchFamily="34" charset="-128"/>
                <a:sym typeface="Roboto"/>
              </a:rPr>
              <a:t>Google </a:t>
            </a:r>
            <a:r>
              <a:rPr lang="en-US" altLang="zh-CN" dirty="0" err="1">
                <a:solidFill>
                  <a:srgbClr val="6B7687"/>
                </a:solidFill>
                <a:latin typeface="Noto Sans CJK SC" panose="020B0500000000000000" pitchFamily="34" charset="-128"/>
                <a:ea typeface="Noto Sans CJK SC" panose="020B0500000000000000" pitchFamily="34" charset="-128"/>
                <a:sym typeface="Roboto"/>
              </a:rPr>
              <a:t>Colab</a:t>
            </a:r>
            <a:r>
              <a:rPr lang="zh-CN" altLang="en-US" dirty="0">
                <a:solidFill>
                  <a:srgbClr val="6B7687"/>
                </a:solidFill>
                <a:latin typeface="Noto Sans CJK SC" panose="020B0500000000000000" pitchFamily="34" charset="-128"/>
                <a:ea typeface="Noto Sans CJK SC" panose="020B0500000000000000" pitchFamily="34" charset="-128"/>
                <a:sym typeface="Roboto"/>
              </a:rPr>
              <a:t>天然集成</a:t>
            </a:r>
            <a:r>
              <a:rPr lang="en-US" altLang="zh-CN" dirty="0">
                <a:solidFill>
                  <a:srgbClr val="6B7687"/>
                </a:solidFill>
                <a:latin typeface="Noto Sans CJK SC" panose="020B0500000000000000" pitchFamily="34" charset="-128"/>
                <a:ea typeface="Noto Sans CJK SC" panose="020B0500000000000000" pitchFamily="34" charset="-128"/>
                <a:sym typeface="Roboto"/>
              </a:rPr>
              <a:t>TensorFlow</a:t>
            </a:r>
            <a:r>
              <a:rPr lang="zh-CN" altLang="en-US" dirty="0">
                <a:solidFill>
                  <a:srgbClr val="6B7687"/>
                </a:solidFill>
                <a:latin typeface="Noto Sans CJK SC" panose="020B0500000000000000" pitchFamily="34" charset="-128"/>
                <a:ea typeface="Noto Sans CJK SC" panose="020B0500000000000000" pitchFamily="34" charset="-128"/>
                <a:sym typeface="Roboto"/>
              </a:rPr>
              <a:t>框架和各种机器学习开发库，提供免费的</a:t>
            </a:r>
            <a:r>
              <a:rPr lang="en-US" altLang="zh-CN" dirty="0">
                <a:solidFill>
                  <a:srgbClr val="6B7687"/>
                </a:solidFill>
                <a:latin typeface="Noto Sans CJK SC" panose="020B0500000000000000" pitchFamily="34" charset="-128"/>
                <a:ea typeface="Noto Sans CJK SC" panose="020B0500000000000000" pitchFamily="34" charset="-128"/>
                <a:sym typeface="Roboto"/>
              </a:rPr>
              <a:t>GPU</a:t>
            </a:r>
            <a:r>
              <a:rPr lang="zh-CN" altLang="en-US" dirty="0">
                <a:solidFill>
                  <a:srgbClr val="6B7687"/>
                </a:solidFill>
                <a:latin typeface="Noto Sans CJK SC" panose="020B0500000000000000" pitchFamily="34" charset="-128"/>
                <a:ea typeface="Noto Sans CJK SC" panose="020B0500000000000000" pitchFamily="34" charset="-128"/>
                <a:sym typeface="Roboto"/>
              </a:rPr>
              <a:t>和</a:t>
            </a:r>
            <a:r>
              <a:rPr lang="en-US" altLang="zh-CN" dirty="0">
                <a:solidFill>
                  <a:srgbClr val="6B7687"/>
                </a:solidFill>
                <a:latin typeface="Noto Sans CJK SC" panose="020B0500000000000000" pitchFamily="34" charset="-128"/>
                <a:ea typeface="Noto Sans CJK SC" panose="020B0500000000000000" pitchFamily="34" charset="-128"/>
                <a:sym typeface="Roboto"/>
              </a:rPr>
              <a:t>TPU</a:t>
            </a:r>
            <a:r>
              <a:rPr lang="zh-CN" altLang="en-US" dirty="0">
                <a:solidFill>
                  <a:srgbClr val="6B7687"/>
                </a:solidFill>
                <a:latin typeface="Noto Sans CJK SC" panose="020B0500000000000000" pitchFamily="34" charset="-128"/>
                <a:ea typeface="Noto Sans CJK SC" panose="020B0500000000000000" pitchFamily="34" charset="-128"/>
                <a:sym typeface="Roboto"/>
              </a:rPr>
              <a:t>训练，方面我们进行初期的实验开发和测试</a:t>
            </a:r>
            <a:endParaRPr lang="en-US" altLang="zh-CN" dirty="0">
              <a:solidFill>
                <a:srgbClr val="6B7687"/>
              </a:solidFill>
              <a:latin typeface="Noto Sans CJK SC" panose="020B0500000000000000" pitchFamily="34" charset="-128"/>
              <a:ea typeface="Noto Sans CJK SC" panose="020B0500000000000000" pitchFamily="34" charset="-128"/>
              <a:sym typeface="Robo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CN" altLang="en-US" dirty="0">
              <a:solidFill>
                <a:srgbClr val="6B7687"/>
              </a:solidFill>
              <a:latin typeface="Noto Sans CJK SC" panose="020B0500000000000000" pitchFamily="34" charset="-128"/>
              <a:ea typeface="Noto Sans CJK SC" panose="020B0500000000000000" pitchFamily="34" charset="-128"/>
              <a:sym typeface="Roboto"/>
            </a:endParaRPr>
          </a:p>
        </p:txBody>
      </p:sp>
    </p:spTree>
    <p:extLst>
      <p:ext uri="{BB962C8B-B14F-4D97-AF65-F5344CB8AC3E}">
        <p14:creationId xmlns:p14="http://schemas.microsoft.com/office/powerpoint/2010/main" val="55150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7169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830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374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e5ab0b98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e5ab0b98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37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6979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 name="Google Shape;40;p8">
            <a:extLst>
              <a:ext uri="{FF2B5EF4-FFF2-40B4-BE49-F238E27FC236}">
                <a16:creationId xmlns:a16="http://schemas.microsoft.com/office/drawing/2014/main" id="{FB7E8DF3-8469-944C-88BC-956928FA38CE}"/>
              </a:ext>
            </a:extLst>
          </p:cNvPr>
          <p:cNvPicPr preferRelativeResize="0"/>
          <p:nvPr userDrawn="1"/>
        </p:nvPicPr>
        <p:blipFill rotWithShape="1">
          <a:blip r:embed="rId2">
            <a:alphaModFix/>
          </a:blip>
          <a:srcRect l="9882" t="36731" r="9511" b="24914"/>
          <a:stretch/>
        </p:blipFill>
        <p:spPr>
          <a:xfrm>
            <a:off x="129375" y="215925"/>
            <a:ext cx="1972886" cy="5280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 name="矩形 3">
            <a:extLst>
              <a:ext uri="{FF2B5EF4-FFF2-40B4-BE49-F238E27FC236}">
                <a16:creationId xmlns:a16="http://schemas.microsoft.com/office/drawing/2014/main" id="{768E0799-5465-6440-B4C0-F7EAFE01CF55}"/>
              </a:ext>
            </a:extLst>
          </p:cNvPr>
          <p:cNvSpPr/>
          <p:nvPr userDrawn="1"/>
        </p:nvSpPr>
        <p:spPr>
          <a:xfrm>
            <a:off x="0" y="0"/>
            <a:ext cx="2850078" cy="472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F989ADE2-075E-3B42-9538-1FD6D62E5318}"/>
              </a:ext>
            </a:extLst>
          </p:cNvPr>
          <p:cNvPicPr>
            <a:picLocks noChangeAspect="1"/>
          </p:cNvPicPr>
          <p:nvPr userDrawn="1"/>
        </p:nvPicPr>
        <p:blipFill>
          <a:blip r:embed="rId2"/>
          <a:stretch>
            <a:fillRect/>
          </a:stretch>
        </p:blipFill>
        <p:spPr>
          <a:xfrm>
            <a:off x="133793" y="137089"/>
            <a:ext cx="2520918" cy="324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 name="矩形 4">
            <a:extLst>
              <a:ext uri="{FF2B5EF4-FFF2-40B4-BE49-F238E27FC236}">
                <a16:creationId xmlns:a16="http://schemas.microsoft.com/office/drawing/2014/main" id="{4E615C45-F7CB-1241-BB42-40604896BECC}"/>
              </a:ext>
            </a:extLst>
          </p:cNvPr>
          <p:cNvSpPr/>
          <p:nvPr userDrawn="1"/>
        </p:nvSpPr>
        <p:spPr>
          <a:xfrm>
            <a:off x="0" y="0"/>
            <a:ext cx="2850078" cy="472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a:extLst>
              <a:ext uri="{FF2B5EF4-FFF2-40B4-BE49-F238E27FC236}">
                <a16:creationId xmlns:a16="http://schemas.microsoft.com/office/drawing/2014/main" id="{2B817D93-4146-9D47-A2B0-29AE88760B8A}"/>
              </a:ext>
            </a:extLst>
          </p:cNvPr>
          <p:cNvPicPr>
            <a:picLocks noChangeAspect="1"/>
          </p:cNvPicPr>
          <p:nvPr userDrawn="1"/>
        </p:nvPicPr>
        <p:blipFill>
          <a:blip r:embed="rId2"/>
          <a:stretch>
            <a:fillRect/>
          </a:stretch>
        </p:blipFill>
        <p:spPr>
          <a:xfrm>
            <a:off x="133793" y="137089"/>
            <a:ext cx="2520918" cy="324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 name="矩形 2">
            <a:extLst>
              <a:ext uri="{FF2B5EF4-FFF2-40B4-BE49-F238E27FC236}">
                <a16:creationId xmlns:a16="http://schemas.microsoft.com/office/drawing/2014/main" id="{6BA9D3EA-38E9-CC4E-954F-F353B4559E60}"/>
              </a:ext>
            </a:extLst>
          </p:cNvPr>
          <p:cNvSpPr/>
          <p:nvPr userDrawn="1"/>
        </p:nvSpPr>
        <p:spPr>
          <a:xfrm>
            <a:off x="0" y="0"/>
            <a:ext cx="2850078" cy="472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1AFB951B-0986-764D-BC8C-0E208581F1BE}"/>
              </a:ext>
            </a:extLst>
          </p:cNvPr>
          <p:cNvPicPr>
            <a:picLocks noChangeAspect="1"/>
          </p:cNvPicPr>
          <p:nvPr userDrawn="1"/>
        </p:nvPicPr>
        <p:blipFill>
          <a:blip r:embed="rId2"/>
          <a:stretch>
            <a:fillRect/>
          </a:stretch>
        </p:blipFill>
        <p:spPr>
          <a:xfrm>
            <a:off x="133793" y="137089"/>
            <a:ext cx="2520918" cy="324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7"/>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7"/>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0" name="Google Shape;30;p7"/>
          <p:cNvSpPr txBox="1">
            <a:spLocks noGrp="1"/>
          </p:cNvSpPr>
          <p:nvPr>
            <p:ph type="title"/>
          </p:nvPr>
        </p:nvSpPr>
        <p:spPr>
          <a:xfrm>
            <a:off x="707050" y="734125"/>
            <a:ext cx="7282800" cy="17823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 name="Google Shape;31;p7"/>
          <p:cNvSpPr txBox="1">
            <a:spLocks noGrp="1"/>
          </p:cNvSpPr>
          <p:nvPr>
            <p:ph type="subTitle" idx="2"/>
          </p:nvPr>
        </p:nvSpPr>
        <p:spPr>
          <a:xfrm>
            <a:off x="787900" y="31309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pic>
        <p:nvPicPr>
          <p:cNvPr id="32" name="Google Shape;32;p7"/>
          <p:cNvPicPr preferRelativeResize="0"/>
          <p:nvPr/>
        </p:nvPicPr>
        <p:blipFill>
          <a:blip r:embed="rId2">
            <a:alphaModFix/>
          </a:blip>
          <a:stretch>
            <a:fillRect/>
          </a:stretch>
        </p:blipFill>
        <p:spPr>
          <a:xfrm>
            <a:off x="6306700" y="9975"/>
            <a:ext cx="2837300" cy="2149125"/>
          </a:xfrm>
          <a:prstGeom prst="rect">
            <a:avLst/>
          </a:prstGeom>
          <a:noFill/>
          <a:ln>
            <a:noFill/>
          </a:ln>
        </p:spPr>
      </p:pic>
      <p:pic>
        <p:nvPicPr>
          <p:cNvPr id="33" name="Google Shape;33;p7"/>
          <p:cNvPicPr preferRelativeResize="0"/>
          <p:nvPr/>
        </p:nvPicPr>
        <p:blipFill rotWithShape="1">
          <a:blip r:embed="rId3">
            <a:alphaModFix/>
          </a:blip>
          <a:srcRect l="9882" t="36731" r="9511" b="24914"/>
          <a:stretch/>
        </p:blipFill>
        <p:spPr>
          <a:xfrm>
            <a:off x="129375" y="215925"/>
            <a:ext cx="1972886" cy="528050"/>
          </a:xfrm>
          <a:prstGeom prst="rect">
            <a:avLst/>
          </a:prstGeom>
          <a:noFill/>
          <a:ln>
            <a:noFill/>
          </a:ln>
        </p:spPr>
      </p:pic>
    </p:spTree>
    <p:extLst>
      <p:ext uri="{BB962C8B-B14F-4D97-AF65-F5344CB8AC3E}">
        <p14:creationId xmlns:p14="http://schemas.microsoft.com/office/powerpoint/2010/main" val="4127575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4"/>
        <p:cNvGrpSpPr/>
        <p:nvPr/>
      </p:nvGrpSpPr>
      <p:grpSpPr>
        <a:xfrm>
          <a:off x="0" y="0"/>
          <a:ext cx="0" cy="0"/>
          <a:chOff x="0" y="0"/>
          <a:chExt cx="0" cy="0"/>
        </a:xfrm>
      </p:grpSpPr>
      <p:sp>
        <p:nvSpPr>
          <p:cNvPr id="35" name="Google Shape;35;p8"/>
          <p:cNvSpPr/>
          <p:nvPr/>
        </p:nvSpPr>
        <p:spPr>
          <a:xfrm>
            <a:off x="0" y="1345400"/>
            <a:ext cx="9144000" cy="37980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7" name="Google Shape;37;p8"/>
          <p:cNvSpPr txBox="1">
            <a:spLocks noGrp="1"/>
          </p:cNvSpPr>
          <p:nvPr>
            <p:ph type="title"/>
          </p:nvPr>
        </p:nvSpPr>
        <p:spPr>
          <a:xfrm>
            <a:off x="707050" y="234675"/>
            <a:ext cx="7282800" cy="10626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8"/>
          <p:cNvSpPr txBox="1">
            <a:spLocks noGrp="1"/>
          </p:cNvSpPr>
          <p:nvPr>
            <p:ph type="subTitle" idx="2"/>
          </p:nvPr>
        </p:nvSpPr>
        <p:spPr>
          <a:xfrm>
            <a:off x="726225" y="15518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9" name="Google Shape;39;p8"/>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0" name="Google Shape;40;p8"/>
          <p:cNvPicPr preferRelativeResize="0"/>
          <p:nvPr/>
        </p:nvPicPr>
        <p:blipFill rotWithShape="1">
          <a:blip r:embed="rId2">
            <a:alphaModFix/>
          </a:blip>
          <a:srcRect l="9882" t="36731" r="9511" b="24914"/>
          <a:stretch/>
        </p:blipFill>
        <p:spPr>
          <a:xfrm>
            <a:off x="129375" y="215925"/>
            <a:ext cx="1972886" cy="528050"/>
          </a:xfrm>
          <a:prstGeom prst="rect">
            <a:avLst/>
          </a:prstGeom>
          <a:noFill/>
          <a:ln>
            <a:noFill/>
          </a:ln>
        </p:spPr>
      </p:pic>
    </p:spTree>
    <p:extLst>
      <p:ext uri="{BB962C8B-B14F-4D97-AF65-F5344CB8AC3E}">
        <p14:creationId xmlns:p14="http://schemas.microsoft.com/office/powerpoint/2010/main" val="3465948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py" type="titleOnly">
  <p:cSld name="Copy">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739450" y="767820"/>
            <a:ext cx="6704700" cy="450600"/>
          </a:xfrm>
          <a:prstGeom prst="rect">
            <a:avLst/>
          </a:prstGeom>
        </p:spPr>
        <p:txBody>
          <a:bodyPr spcFirstLastPara="1" wrap="square" lIns="57150" tIns="57150" rIns="57150" bIns="57150" anchor="t" anchorCtr="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 name="Google Shape;43;p9"/>
          <p:cNvSpPr txBox="1">
            <a:spLocks noGrp="1"/>
          </p:cNvSpPr>
          <p:nvPr>
            <p:ph type="subTitle" idx="1"/>
          </p:nvPr>
        </p:nvSpPr>
        <p:spPr>
          <a:xfrm>
            <a:off x="739450" y="1386600"/>
            <a:ext cx="5211600" cy="581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44" name="Google Shape;44;p9"/>
          <p:cNvSpPr txBox="1">
            <a:spLocks noGrp="1"/>
          </p:cNvSpPr>
          <p:nvPr>
            <p:ph type="subTitle" idx="2"/>
          </p:nvPr>
        </p:nvSpPr>
        <p:spPr>
          <a:xfrm>
            <a:off x="739450" y="2233575"/>
            <a:ext cx="4367700" cy="15738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9"/>
          <p:cNvCxnSpPr/>
          <p:nvPr/>
        </p:nvCxnSpPr>
        <p:spPr>
          <a:xfrm>
            <a:off x="791925" y="2095800"/>
            <a:ext cx="3033900" cy="6300"/>
          </a:xfrm>
          <a:prstGeom prst="straightConnector1">
            <a:avLst/>
          </a:prstGeom>
          <a:noFill/>
          <a:ln w="19050" cap="flat" cmpd="sng">
            <a:solidFill>
              <a:srgbClr val="E6E6E6"/>
            </a:solidFill>
            <a:prstDash val="solid"/>
            <a:round/>
            <a:headEnd type="none" w="med" len="med"/>
            <a:tailEnd type="none" w="med" len="med"/>
          </a:ln>
        </p:spPr>
      </p:cxnSp>
      <p:pic>
        <p:nvPicPr>
          <p:cNvPr id="47" name="Google Shape;47;p9"/>
          <p:cNvPicPr preferRelativeResize="0"/>
          <p:nvPr/>
        </p:nvPicPr>
        <p:blipFill>
          <a:blip r:embed="rId2">
            <a:alphaModFix/>
          </a:blip>
          <a:stretch>
            <a:fillRect/>
          </a:stretch>
        </p:blipFill>
        <p:spPr>
          <a:xfrm>
            <a:off x="6306700" y="9975"/>
            <a:ext cx="2837300" cy="2149125"/>
          </a:xfrm>
          <a:prstGeom prst="rect">
            <a:avLst/>
          </a:prstGeom>
          <a:noFill/>
          <a:ln>
            <a:noFill/>
          </a:ln>
        </p:spPr>
      </p:pic>
      <p:pic>
        <p:nvPicPr>
          <p:cNvPr id="48" name="Google Shape;48;p9"/>
          <p:cNvPicPr preferRelativeResize="0"/>
          <p:nvPr/>
        </p:nvPicPr>
        <p:blipFill rotWithShape="1">
          <a:blip r:embed="rId3">
            <a:alphaModFix/>
          </a:blip>
          <a:srcRect l="9882" t="36731" r="9511" b="24914"/>
          <a:stretch/>
        </p:blipFill>
        <p:spPr>
          <a:xfrm>
            <a:off x="129375" y="215925"/>
            <a:ext cx="1972886" cy="528050"/>
          </a:xfrm>
          <a:prstGeom prst="rect">
            <a:avLst/>
          </a:prstGeom>
          <a:noFill/>
          <a:ln>
            <a:noFill/>
          </a:ln>
        </p:spPr>
      </p:pic>
    </p:spTree>
    <p:extLst>
      <p:ext uri="{BB962C8B-B14F-4D97-AF65-F5344CB8AC3E}">
        <p14:creationId xmlns:p14="http://schemas.microsoft.com/office/powerpoint/2010/main" val="2910523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py 1">
  <p:cSld name="Copy 1">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739450" y="463020"/>
            <a:ext cx="6704700" cy="450600"/>
          </a:xfrm>
          <a:prstGeom prst="rect">
            <a:avLst/>
          </a:prstGeom>
        </p:spPr>
        <p:txBody>
          <a:bodyPr spcFirstLastPara="1" wrap="square" lIns="57150" tIns="57150" rIns="57150" bIns="57150" anchor="t" anchorCtr="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 name="Google Shape;51;p10"/>
          <p:cNvSpPr txBox="1">
            <a:spLocks noGrp="1"/>
          </p:cNvSpPr>
          <p:nvPr>
            <p:ph type="subTitle" idx="1"/>
          </p:nvPr>
        </p:nvSpPr>
        <p:spPr>
          <a:xfrm>
            <a:off x="739450" y="1081800"/>
            <a:ext cx="5211600" cy="581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52" name="Google Shape;52;p10"/>
          <p:cNvSpPr txBox="1">
            <a:spLocks noGrp="1"/>
          </p:cNvSpPr>
          <p:nvPr>
            <p:ph type="subTitle" idx="2"/>
          </p:nvPr>
        </p:nvSpPr>
        <p:spPr>
          <a:xfrm>
            <a:off x="739450" y="1623975"/>
            <a:ext cx="4367700" cy="15738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0"/>
          <p:cNvPicPr preferRelativeResize="0"/>
          <p:nvPr/>
        </p:nvPicPr>
        <p:blipFill>
          <a:blip r:embed="rId2">
            <a:alphaModFix/>
          </a:blip>
          <a:stretch>
            <a:fillRect/>
          </a:stretch>
        </p:blipFill>
        <p:spPr>
          <a:xfrm>
            <a:off x="6306700" y="9975"/>
            <a:ext cx="2837300" cy="2149125"/>
          </a:xfrm>
          <a:prstGeom prst="rect">
            <a:avLst/>
          </a:prstGeom>
          <a:noFill/>
          <a:ln>
            <a:noFill/>
          </a:ln>
        </p:spPr>
      </p:pic>
      <p:pic>
        <p:nvPicPr>
          <p:cNvPr id="55" name="Google Shape;55;p10"/>
          <p:cNvPicPr preferRelativeResize="0"/>
          <p:nvPr/>
        </p:nvPicPr>
        <p:blipFill rotWithShape="1">
          <a:blip r:embed="rId3">
            <a:alphaModFix/>
          </a:blip>
          <a:srcRect l="9882" t="36730" r="9511" b="34680"/>
          <a:stretch/>
        </p:blipFill>
        <p:spPr>
          <a:xfrm>
            <a:off x="129375" y="215925"/>
            <a:ext cx="1972877" cy="393601"/>
          </a:xfrm>
          <a:prstGeom prst="rect">
            <a:avLst/>
          </a:prstGeom>
          <a:noFill/>
          <a:ln>
            <a:noFill/>
          </a:ln>
        </p:spPr>
      </p:pic>
    </p:spTree>
    <p:extLst>
      <p:ext uri="{BB962C8B-B14F-4D97-AF65-F5344CB8AC3E}">
        <p14:creationId xmlns:p14="http://schemas.microsoft.com/office/powerpoint/2010/main" val="225978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1"/>
          <p:cNvSpPr/>
          <p:nvPr/>
        </p:nvSpPr>
        <p:spPr>
          <a:xfrm>
            <a:off x="172350" y="151950"/>
            <a:ext cx="8799300" cy="4839600"/>
          </a:xfrm>
          <a:prstGeom prst="rect">
            <a:avLst/>
          </a:pr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ubTitle" idx="1"/>
          </p:nvPr>
        </p:nvSpPr>
        <p:spPr>
          <a:xfrm>
            <a:off x="1925850" y="3197185"/>
            <a:ext cx="4054800" cy="7419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800" b="1">
                <a:solidFill>
                  <a:srgbClr val="FF6F00"/>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59" name="Google Shape;59;p11"/>
          <p:cNvSpPr txBox="1">
            <a:spLocks noGrp="1"/>
          </p:cNvSpPr>
          <p:nvPr>
            <p:ph type="subTitle" idx="2"/>
          </p:nvPr>
        </p:nvSpPr>
        <p:spPr>
          <a:xfrm>
            <a:off x="1925850" y="2073100"/>
            <a:ext cx="5531700" cy="11016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6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60" name="Google Shape;60;p11"/>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1"/>
          <p:cNvSpPr/>
          <p:nvPr/>
        </p:nvSpPr>
        <p:spPr>
          <a:xfrm>
            <a:off x="1999800" y="1905648"/>
            <a:ext cx="504000" cy="37800"/>
          </a:xfrm>
          <a:prstGeom prst="rect">
            <a:avLst/>
          </a:prstGeom>
          <a:solidFill>
            <a:srgbClr val="FF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515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de" type="blank">
  <p:cSld name="Code">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2"/>
          <p:cNvSpPr/>
          <p:nvPr/>
        </p:nvSpPr>
        <p:spPr>
          <a:xfrm>
            <a:off x="-44975" y="-44975"/>
            <a:ext cx="9271500" cy="52614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2"/>
          <p:cNvSpPr txBox="1"/>
          <p:nvPr/>
        </p:nvSpPr>
        <p:spPr>
          <a:xfrm>
            <a:off x="451200" y="477600"/>
            <a:ext cx="8241600" cy="41883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200">
                <a:solidFill>
                  <a:srgbClr val="4CCCDE"/>
                </a:solidFill>
                <a:latin typeface="Roboto Mono"/>
                <a:ea typeface="Roboto Mono"/>
                <a:cs typeface="Roboto Mono"/>
                <a:sym typeface="Roboto Mono"/>
              </a:rPr>
              <a:t>import</a:t>
            </a:r>
            <a:r>
              <a:rPr lang="en" sz="1200">
                <a:solidFill>
                  <a:srgbClr val="FFFFFF"/>
                </a:solidFill>
                <a:latin typeface="Roboto Mono"/>
                <a:ea typeface="Roboto Mono"/>
                <a:cs typeface="Roboto Mono"/>
                <a:sym typeface="Roboto Mono"/>
              </a:rPr>
              <a:t> tensorflow </a:t>
            </a:r>
            <a:r>
              <a:rPr lang="en" sz="1200">
                <a:solidFill>
                  <a:srgbClr val="4CCCDE"/>
                </a:solidFill>
                <a:latin typeface="Roboto Mono"/>
                <a:ea typeface="Roboto Mono"/>
                <a:cs typeface="Roboto Mono"/>
                <a:sym typeface="Roboto Mono"/>
              </a:rPr>
              <a:t>as</a:t>
            </a:r>
            <a:r>
              <a:rPr lang="en" sz="1200">
                <a:solidFill>
                  <a:srgbClr val="FFFFFF"/>
                </a:solidFill>
                <a:latin typeface="Roboto Mono"/>
                <a:ea typeface="Roboto Mono"/>
                <a:cs typeface="Roboto Mono"/>
                <a:sym typeface="Roboto Mono"/>
              </a:rPr>
              <a:t> tf</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mnist = tf.keras.datasets.mnist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(x_train, y_train),(x_test, y_test) = mnist.load_data()</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x_train, x_test = x_train / </a:t>
            </a:r>
            <a:r>
              <a:rPr lang="en" sz="1200">
                <a:solidFill>
                  <a:srgbClr val="F0B82F"/>
                </a:solidFill>
                <a:latin typeface="Roboto Mono"/>
                <a:ea typeface="Roboto Mono"/>
                <a:cs typeface="Roboto Mono"/>
                <a:sym typeface="Roboto Mono"/>
              </a:rPr>
              <a:t>255.0</a:t>
            </a:r>
            <a:r>
              <a:rPr lang="en" sz="1200">
                <a:solidFill>
                  <a:srgbClr val="FFFFFF"/>
                </a:solidFill>
                <a:latin typeface="Roboto Mono"/>
                <a:ea typeface="Roboto Mono"/>
                <a:cs typeface="Roboto Mono"/>
                <a:sym typeface="Roboto Mono"/>
              </a:rPr>
              <a:t>, x_test / </a:t>
            </a:r>
            <a:r>
              <a:rPr lang="en" sz="1200">
                <a:solidFill>
                  <a:srgbClr val="F0B82F"/>
                </a:solidFill>
                <a:latin typeface="Roboto Mono"/>
                <a:ea typeface="Roboto Mono"/>
                <a:cs typeface="Roboto Mono"/>
                <a:sym typeface="Roboto Mono"/>
              </a:rPr>
              <a:t>255.0</a:t>
            </a:r>
            <a:endParaRPr sz="1200">
              <a:solidFill>
                <a:srgbClr val="F0B82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model = tf.keras.models.</a:t>
            </a:r>
            <a:r>
              <a:rPr lang="en" sz="1200">
                <a:solidFill>
                  <a:srgbClr val="D296DD"/>
                </a:solidFill>
                <a:latin typeface="Roboto Mono"/>
                <a:ea typeface="Roboto Mono"/>
                <a:cs typeface="Roboto Mono"/>
                <a:sym typeface="Roboto Mono"/>
              </a:rPr>
              <a:t>Sequential</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Flatten</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Dense</a:t>
            </a:r>
            <a:r>
              <a:rPr lang="en" sz="1200">
                <a:solidFill>
                  <a:srgbClr val="FFFFFF"/>
                </a:solidFill>
                <a:latin typeface="Roboto Mono"/>
                <a:ea typeface="Roboto Mono"/>
                <a:cs typeface="Roboto Mono"/>
                <a:sym typeface="Roboto Mono"/>
              </a:rPr>
              <a:t>(</a:t>
            </a:r>
            <a:r>
              <a:rPr lang="en" sz="1200">
                <a:solidFill>
                  <a:srgbClr val="F0B82F"/>
                </a:solidFill>
                <a:latin typeface="Roboto Mono"/>
                <a:ea typeface="Roboto Mono"/>
                <a:cs typeface="Roboto Mono"/>
                <a:sym typeface="Roboto Mono"/>
              </a:rPr>
              <a:t>512</a:t>
            </a:r>
            <a:r>
              <a:rPr lang="en" sz="1200">
                <a:solidFill>
                  <a:srgbClr val="FFFFFF"/>
                </a:solidFill>
                <a:latin typeface="Roboto Mono"/>
                <a:ea typeface="Roboto Mono"/>
                <a:cs typeface="Roboto Mono"/>
                <a:sym typeface="Roboto Mono"/>
              </a:rPr>
              <a:t>, activation=tf.nn.relu),</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Dropout</a:t>
            </a:r>
            <a:r>
              <a:rPr lang="en" sz="1200">
                <a:solidFill>
                  <a:srgbClr val="FFFFFF"/>
                </a:solidFill>
                <a:latin typeface="Roboto Mono"/>
                <a:ea typeface="Roboto Mono"/>
                <a:cs typeface="Roboto Mono"/>
                <a:sym typeface="Roboto Mono"/>
              </a:rPr>
              <a:t>(</a:t>
            </a:r>
            <a:r>
              <a:rPr lang="en" sz="1200">
                <a:solidFill>
                  <a:srgbClr val="F0B82F"/>
                </a:solidFill>
                <a:latin typeface="Roboto Mono"/>
                <a:ea typeface="Roboto Mono"/>
                <a:cs typeface="Roboto Mono"/>
                <a:sym typeface="Roboto Mono"/>
              </a:rPr>
              <a:t>0.2</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Dense</a:t>
            </a:r>
            <a:r>
              <a:rPr lang="en" sz="1200">
                <a:solidFill>
                  <a:srgbClr val="FFFFFF"/>
                </a:solidFill>
                <a:latin typeface="Roboto Mono"/>
                <a:ea typeface="Roboto Mono"/>
                <a:cs typeface="Roboto Mono"/>
                <a:sym typeface="Roboto Mono"/>
              </a:rPr>
              <a:t>(</a:t>
            </a:r>
            <a:r>
              <a:rPr lang="en" sz="1200">
                <a:solidFill>
                  <a:srgbClr val="F0B82F"/>
                </a:solidFill>
                <a:latin typeface="Roboto Mono"/>
                <a:ea typeface="Roboto Mono"/>
                <a:cs typeface="Roboto Mono"/>
                <a:sym typeface="Roboto Mono"/>
              </a:rPr>
              <a:t>10</a:t>
            </a:r>
            <a:r>
              <a:rPr lang="en" sz="1200">
                <a:solidFill>
                  <a:srgbClr val="FFFFFF"/>
                </a:solidFill>
                <a:latin typeface="Roboto Mono"/>
                <a:ea typeface="Roboto Mono"/>
                <a:cs typeface="Roboto Mono"/>
                <a:sym typeface="Roboto Mono"/>
              </a:rPr>
              <a:t>, activation=tf.nn.softmax)</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model.compile(optimizer='</a:t>
            </a:r>
            <a:r>
              <a:rPr lang="en" sz="1200">
                <a:solidFill>
                  <a:srgbClr val="A1D467"/>
                </a:solidFill>
                <a:latin typeface="Roboto Mono"/>
                <a:ea typeface="Roboto Mono"/>
                <a:cs typeface="Roboto Mono"/>
                <a:sym typeface="Roboto Mono"/>
              </a:rPr>
              <a:t>adam</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loss='</a:t>
            </a:r>
            <a:r>
              <a:rPr lang="en" sz="1200">
                <a:solidFill>
                  <a:srgbClr val="A1D467"/>
                </a:solidFill>
                <a:latin typeface="Roboto Mono"/>
                <a:ea typeface="Roboto Mono"/>
                <a:cs typeface="Roboto Mono"/>
                <a:sym typeface="Roboto Mono"/>
              </a:rPr>
              <a:t>sparse_categorical_crossentropy</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metrics=['</a:t>
            </a:r>
            <a:r>
              <a:rPr lang="en" sz="1200">
                <a:solidFill>
                  <a:srgbClr val="A1D467"/>
                </a:solidFill>
                <a:latin typeface="Roboto Mono"/>
                <a:ea typeface="Roboto Mono"/>
                <a:cs typeface="Roboto Mono"/>
                <a:sym typeface="Roboto Mono"/>
              </a:rPr>
              <a:t>accuracy</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model.fit(x_train, y_train, epochs=</a:t>
            </a:r>
            <a:r>
              <a:rPr lang="en" sz="1200">
                <a:solidFill>
                  <a:srgbClr val="F0B82F"/>
                </a:solidFill>
                <a:latin typeface="Roboto Mono"/>
                <a:ea typeface="Roboto Mono"/>
                <a:cs typeface="Roboto Mono"/>
                <a:sym typeface="Roboto Mono"/>
              </a:rPr>
              <a:t>5</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model.evaluate(x_test, y_test)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spcBef>
                <a:spcPts val="0"/>
              </a:spcBef>
              <a:spcAft>
                <a:spcPts val="1400"/>
              </a:spcAft>
              <a:buNone/>
            </a:pPr>
            <a:endParaRPr sz="1200">
              <a:solidFill>
                <a:srgbClr val="FFFFFF"/>
              </a:solidFill>
              <a:latin typeface="Roboto Mono"/>
              <a:ea typeface="Roboto Mono"/>
              <a:cs typeface="Roboto Mono"/>
              <a:sym typeface="Roboto Mono"/>
            </a:endParaRPr>
          </a:p>
        </p:txBody>
      </p:sp>
    </p:spTree>
    <p:extLst>
      <p:ext uri="{BB962C8B-B14F-4D97-AF65-F5344CB8AC3E}">
        <p14:creationId xmlns:p14="http://schemas.microsoft.com/office/powerpoint/2010/main" val="142122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7" name="Google Shape;153;p27"/>
          <p:cNvSpPr/>
          <p:nvPr userDrawn="1"/>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p3"/>
          <p:cNvSpPr txBox="1">
            <a:spLocks noGrp="1"/>
          </p:cNvSpPr>
          <p:nvPr>
            <p:ph type="title"/>
          </p:nvPr>
        </p:nvSpPr>
        <p:spPr>
          <a:xfrm>
            <a:off x="684360" y="1542368"/>
            <a:ext cx="4453697" cy="1122300"/>
          </a:xfrm>
          <a:prstGeom prst="rect">
            <a:avLst/>
          </a:prstGeom>
        </p:spPr>
        <p:txBody>
          <a:bodyPr spcFirstLastPara="1" wrap="square" lIns="0" tIns="0" rIns="0" bIns="0" anchor="ctr" anchorCtr="0"/>
          <a:lstStyle>
            <a:lvl1pPr marL="0" marR="0" lvl="0" indent="0" algn="l" defTabSz="914400" rtl="0" eaLnBrk="1" fontAlgn="auto" latinLnBrk="0" hangingPunct="1">
              <a:lnSpc>
                <a:spcPct val="100000"/>
              </a:lnSpc>
              <a:spcBef>
                <a:spcPts val="0"/>
              </a:spcBef>
              <a:spcAft>
                <a:spcPts val="0"/>
              </a:spcAft>
              <a:buClr>
                <a:schemeClr val="dk1"/>
              </a:buClr>
              <a:buSzPts val="3600"/>
              <a:buFont typeface="Arial"/>
              <a:buNone/>
              <a:tabLst/>
              <a:defRPr sz="3600" b="0" i="0">
                <a:solidFill>
                  <a:srgbClr val="425066"/>
                </a:solidFill>
                <a:latin typeface="Noto Sans CJK SC Medium" charset="-122"/>
                <a:ea typeface="Noto Sans CJK SC Medium" charset="-122"/>
                <a:cs typeface="Noto Sans CJK SC Medium" charset="-122"/>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marL="0" marR="0" lvl="0" indent="0" algn="l" defTabSz="914400" rtl="0" eaLnBrk="1" fontAlgn="auto" latinLnBrk="0" hangingPunct="1">
              <a:lnSpc>
                <a:spcPct val="100000"/>
              </a:lnSpc>
              <a:spcBef>
                <a:spcPts val="0"/>
              </a:spcBef>
              <a:spcAft>
                <a:spcPts val="0"/>
              </a:spcAft>
              <a:buClr>
                <a:schemeClr val="dk1"/>
              </a:buClr>
              <a:buSzPts val="3600"/>
              <a:buFont typeface="Arial"/>
              <a:buNone/>
              <a:tabLst/>
              <a:defRPr/>
            </a:pPr>
            <a:endParaRPr dirty="0"/>
          </a:p>
        </p:txBody>
      </p:sp>
      <p:sp>
        <p:nvSpPr>
          <p:cNvPr id="12" name="Text Placeholder 9"/>
          <p:cNvSpPr>
            <a:spLocks noGrp="1"/>
          </p:cNvSpPr>
          <p:nvPr>
            <p:ph type="body" sz="quarter" idx="10"/>
          </p:nvPr>
        </p:nvSpPr>
        <p:spPr>
          <a:xfrm>
            <a:off x="574993" y="2662322"/>
            <a:ext cx="2882900" cy="801687"/>
          </a:xfrm>
        </p:spPr>
        <p:txBody>
          <a:bodyPr/>
          <a:lstStyle>
            <a:lvl1pPr marL="457200" marR="0" indent="-342900" algn="l" defTabSz="914400" rtl="0" eaLnBrk="1" fontAlgn="auto" latinLnBrk="0" hangingPunct="1">
              <a:lnSpc>
                <a:spcPct val="115000"/>
              </a:lnSpc>
              <a:spcBef>
                <a:spcPts val="0"/>
              </a:spcBef>
              <a:spcAft>
                <a:spcPts val="0"/>
              </a:spcAft>
              <a:buClr>
                <a:schemeClr val="dk2"/>
              </a:buClr>
              <a:buSzPts val="1800"/>
              <a:buFont typeface="Arial"/>
              <a:buNone/>
              <a:tabLst/>
              <a:defRPr sz="2400">
                <a:solidFill>
                  <a:schemeClr val="bg1"/>
                </a:solidFill>
              </a:defRPr>
            </a:lvl1pPr>
          </a:lstStyle>
          <a:p>
            <a:pPr marL="457200" marR="0" lvl="0" indent="-342900" algn="l" defTabSz="914400" rtl="0" eaLnBrk="1" fontAlgn="auto" latinLnBrk="0" hangingPunct="1">
              <a:lnSpc>
                <a:spcPct val="115000"/>
              </a:lnSpc>
              <a:spcBef>
                <a:spcPts val="0"/>
              </a:spcBef>
              <a:spcAft>
                <a:spcPts val="0"/>
              </a:spcAft>
              <a:buClr>
                <a:schemeClr val="dk2"/>
              </a:buClr>
              <a:buSzPts val="1800"/>
              <a:buFont typeface="Arial"/>
              <a:buNone/>
              <a:tabLst/>
              <a:defRPr/>
            </a:pPr>
            <a:endParaRPr lang="en-US" dirty="0"/>
          </a:p>
        </p:txBody>
      </p:sp>
      <p:sp>
        <p:nvSpPr>
          <p:cNvPr id="13" name="Rectangle 12"/>
          <p:cNvSpPr/>
          <p:nvPr userDrawn="1"/>
        </p:nvSpPr>
        <p:spPr>
          <a:xfrm>
            <a:off x="786804" y="2700333"/>
            <a:ext cx="357587" cy="41563"/>
          </a:xfrm>
          <a:prstGeom prst="rect">
            <a:avLst/>
          </a:pr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 name="Google Shape;54;p10">
            <a:extLst>
              <a:ext uri="{FF2B5EF4-FFF2-40B4-BE49-F238E27FC236}">
                <a16:creationId xmlns:a16="http://schemas.microsoft.com/office/drawing/2014/main" id="{EF40FDCF-9C7A-F04E-990E-78DF2CBD1479}"/>
              </a:ext>
            </a:extLst>
          </p:cNvPr>
          <p:cNvPicPr preferRelativeResize="0"/>
          <p:nvPr userDrawn="1"/>
        </p:nvPicPr>
        <p:blipFill>
          <a:blip r:embed="rId2">
            <a:alphaModFix/>
          </a:blip>
          <a:stretch>
            <a:fillRect/>
          </a:stretch>
        </p:blipFill>
        <p:spPr>
          <a:xfrm>
            <a:off x="6306700" y="9975"/>
            <a:ext cx="2837300" cy="214912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1"/>
        <p:cNvGrpSpPr/>
        <p:nvPr/>
      </p:nvGrpSpPr>
      <p:grpSpPr>
        <a:xfrm>
          <a:off x="0" y="0"/>
          <a:ext cx="0" cy="0"/>
          <a:chOff x="0" y="0"/>
          <a:chExt cx="0" cy="0"/>
        </a:xfrm>
      </p:grpSpPr>
      <p:sp>
        <p:nvSpPr>
          <p:cNvPr id="72" name="Google Shape;72;p14"/>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74" name="Google Shape;74;p14"/>
          <p:cNvSpPr txBox="1">
            <a:spLocks noGrp="1"/>
          </p:cNvSpPr>
          <p:nvPr>
            <p:ph type="title"/>
          </p:nvPr>
        </p:nvSpPr>
        <p:spPr>
          <a:xfrm>
            <a:off x="707050" y="734125"/>
            <a:ext cx="7282800" cy="17823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 name="Google Shape;75;p14"/>
          <p:cNvSpPr txBox="1">
            <a:spLocks noGrp="1"/>
          </p:cNvSpPr>
          <p:nvPr>
            <p:ph type="subTitle" idx="2"/>
          </p:nvPr>
        </p:nvSpPr>
        <p:spPr>
          <a:xfrm>
            <a:off x="787900" y="31309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14"/>
          <p:cNvPicPr preferRelativeResize="0"/>
          <p:nvPr/>
        </p:nvPicPr>
        <p:blipFill>
          <a:blip r:embed="rId2">
            <a:alphaModFix/>
          </a:blip>
          <a:stretch>
            <a:fillRect/>
          </a:stretch>
        </p:blipFill>
        <p:spPr>
          <a:xfrm>
            <a:off x="6306700" y="9975"/>
            <a:ext cx="2837300" cy="2149125"/>
          </a:xfrm>
          <a:prstGeom prst="rect">
            <a:avLst/>
          </a:prstGeom>
          <a:noFill/>
          <a:ln>
            <a:noFill/>
          </a:ln>
        </p:spPr>
      </p:pic>
      <p:pic>
        <p:nvPicPr>
          <p:cNvPr id="78" name="Google Shape;78;p14"/>
          <p:cNvPicPr preferRelativeResize="0"/>
          <p:nvPr/>
        </p:nvPicPr>
        <p:blipFill rotWithShape="1">
          <a:blip r:embed="rId3">
            <a:alphaModFix/>
          </a:blip>
          <a:srcRect l="9882" t="36730" r="9511" b="34680"/>
          <a:stretch/>
        </p:blipFill>
        <p:spPr>
          <a:xfrm>
            <a:off x="129375" y="215925"/>
            <a:ext cx="1972877" cy="393601"/>
          </a:xfrm>
          <a:prstGeom prst="rect">
            <a:avLst/>
          </a:prstGeom>
          <a:noFill/>
          <a:ln>
            <a:noFill/>
          </a:ln>
        </p:spPr>
      </p:pic>
    </p:spTree>
    <p:extLst>
      <p:ext uri="{BB962C8B-B14F-4D97-AF65-F5344CB8AC3E}">
        <p14:creationId xmlns:p14="http://schemas.microsoft.com/office/powerpoint/2010/main" val="52690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reserve="1">
  <p:cSld name="Section header 1">
    <p:spTree>
      <p:nvGrpSpPr>
        <p:cNvPr id="1" name="Shape 34"/>
        <p:cNvGrpSpPr/>
        <p:nvPr/>
      </p:nvGrpSpPr>
      <p:grpSpPr>
        <a:xfrm>
          <a:off x="0" y="0"/>
          <a:ext cx="0" cy="0"/>
          <a:chOff x="0" y="0"/>
          <a:chExt cx="0" cy="0"/>
        </a:xfrm>
      </p:grpSpPr>
      <p:sp>
        <p:nvSpPr>
          <p:cNvPr id="35" name="Google Shape;35;p8"/>
          <p:cNvSpPr/>
          <p:nvPr/>
        </p:nvSpPr>
        <p:spPr>
          <a:xfrm>
            <a:off x="0" y="1345400"/>
            <a:ext cx="9144000" cy="37980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7" name="Google Shape;37;p8"/>
          <p:cNvSpPr txBox="1">
            <a:spLocks noGrp="1"/>
          </p:cNvSpPr>
          <p:nvPr>
            <p:ph type="title"/>
          </p:nvPr>
        </p:nvSpPr>
        <p:spPr>
          <a:xfrm>
            <a:off x="707050" y="234675"/>
            <a:ext cx="7282800" cy="10626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8"/>
          <p:cNvSpPr txBox="1">
            <a:spLocks noGrp="1"/>
          </p:cNvSpPr>
          <p:nvPr>
            <p:ph type="subTitle" idx="2"/>
          </p:nvPr>
        </p:nvSpPr>
        <p:spPr>
          <a:xfrm>
            <a:off x="726225" y="15518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9" name="Google Shape;39;p8"/>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9548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6"/>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8;p4"/>
          <p:cNvSpPr txBox="1">
            <a:spLocks noGrp="1"/>
          </p:cNvSpPr>
          <p:nvPr>
            <p:ph type="body" idx="1"/>
          </p:nvPr>
        </p:nvSpPr>
        <p:spPr>
          <a:xfrm>
            <a:off x="694877" y="2339869"/>
            <a:ext cx="4878609" cy="1772624"/>
          </a:xfrm>
          <a:prstGeom prst="rect">
            <a:avLst/>
          </a:prstGeom>
        </p:spPr>
        <p:txBody>
          <a:bodyPr spcFirstLastPara="1" wrap="square" lIns="0" tIns="0" rIns="0" bIns="0" anchor="t" anchorCtr="0"/>
          <a:lstStyle>
            <a:lvl1pPr marL="127000" lvl="0" indent="0" algn="l" rtl="0">
              <a:lnSpc>
                <a:spcPct val="115000"/>
              </a:lnSpc>
              <a:spcBef>
                <a:spcPts val="0"/>
              </a:spcBef>
              <a:spcAft>
                <a:spcPts val="0"/>
              </a:spcAft>
              <a:buClr>
                <a:srgbClr val="425066"/>
              </a:buClr>
              <a:buSzPts val="1600"/>
              <a:buFontTx/>
              <a:buNone/>
              <a:defRPr sz="1600" b="0" i="0">
                <a:solidFill>
                  <a:srgbClr val="425066"/>
                </a:solidFill>
                <a:latin typeface="Noto Sans CJK SC" charset="-122"/>
                <a:ea typeface="Noto Sans CJK SC" charset="-122"/>
                <a:cs typeface="Noto Sans CJK SC" charset="-122"/>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marL="457200" marR="0" lvl="0" indent="-330200" algn="l" defTabSz="914400" rtl="0" eaLnBrk="1" fontAlgn="auto" latinLnBrk="0" hangingPunct="1">
              <a:lnSpc>
                <a:spcPct val="115000"/>
              </a:lnSpc>
              <a:spcBef>
                <a:spcPts val="0"/>
              </a:spcBef>
              <a:spcAft>
                <a:spcPts val="0"/>
              </a:spcAft>
              <a:buClr>
                <a:srgbClr val="425066"/>
              </a:buClr>
              <a:buSzPts val="1600"/>
              <a:buFont typeface="Roboto"/>
              <a:buNone/>
              <a:tabLst/>
              <a:defRPr/>
            </a:pPr>
            <a:endParaRPr dirty="0"/>
          </a:p>
        </p:txBody>
      </p:sp>
      <p:sp>
        <p:nvSpPr>
          <p:cNvPr id="11" name="Title 2"/>
          <p:cNvSpPr>
            <a:spLocks noGrp="1"/>
          </p:cNvSpPr>
          <p:nvPr>
            <p:ph type="title"/>
          </p:nvPr>
        </p:nvSpPr>
        <p:spPr>
          <a:xfrm>
            <a:off x="694877" y="769587"/>
            <a:ext cx="4556392" cy="763500"/>
          </a:xfrm>
        </p:spPr>
        <p:txBody>
          <a:bodyPr/>
          <a:lstStyle>
            <a:lvl1pPr marL="0" indent="0" algn="l" rtl="0">
              <a:spcBef>
                <a:spcPts val="0"/>
              </a:spcBef>
              <a:spcAft>
                <a:spcPts val="0"/>
              </a:spcAft>
              <a:buNone/>
              <a:defRPr sz="2800"/>
            </a:lvl1pPr>
          </a:lstStyle>
          <a:p>
            <a:pPr marL="0" lvl="0" indent="0" algn="l" rtl="0">
              <a:spcBef>
                <a:spcPts val="0"/>
              </a:spcBef>
              <a:spcAft>
                <a:spcPts val="0"/>
              </a:spcAft>
              <a:buNone/>
            </a:pPr>
            <a:endParaRPr lang="zh-CN" altLang="en-US" sz="3600" dirty="0">
              <a:solidFill>
                <a:srgbClr val="FF6F00"/>
              </a:solidFill>
              <a:latin typeface="Noto Sans CJK SC Medium" charset="-122"/>
              <a:ea typeface="Noto Sans CJK SC Medium" charset="-122"/>
              <a:cs typeface="Noto Sans CJK SC Medium" charset="-122"/>
              <a:sym typeface="Google Sans Medium"/>
            </a:endParaRPr>
          </a:p>
        </p:txBody>
      </p:sp>
      <p:sp>
        <p:nvSpPr>
          <p:cNvPr id="12" name="Text Placeholder 9"/>
          <p:cNvSpPr>
            <a:spLocks noGrp="1"/>
          </p:cNvSpPr>
          <p:nvPr>
            <p:ph type="body" sz="quarter" idx="13"/>
          </p:nvPr>
        </p:nvSpPr>
        <p:spPr>
          <a:xfrm>
            <a:off x="696913" y="1535166"/>
            <a:ext cx="3108325" cy="627062"/>
          </a:xfrm>
        </p:spPr>
        <p:txBody>
          <a:bodyPr lIns="0" tIns="0" rIns="0" bIns="0"/>
          <a:lstStyle>
            <a:lvl1pPr marL="457200" marR="0" indent="-342900" algn="l" defTabSz="914400" rtl="0" eaLnBrk="1" fontAlgn="auto" latinLnBrk="0" hangingPunct="1">
              <a:lnSpc>
                <a:spcPct val="115000"/>
              </a:lnSpc>
              <a:spcBef>
                <a:spcPts val="0"/>
              </a:spcBef>
              <a:spcAft>
                <a:spcPts val="0"/>
              </a:spcAft>
              <a:buClr>
                <a:schemeClr val="dk2"/>
              </a:buClr>
              <a:buSzPts val="1800"/>
              <a:buFont typeface="Arial"/>
              <a:buNone/>
              <a:tabLst/>
              <a:defRPr sz="1800" b="0" i="0">
                <a:solidFill>
                  <a:srgbClr val="425066"/>
                </a:solidFill>
                <a:latin typeface="Noto Sans CJK SC" charset="-122"/>
                <a:ea typeface="Noto Sans CJK SC" charset="-122"/>
                <a:cs typeface="Noto Sans CJK SC" charset="-122"/>
              </a:defRPr>
            </a:lvl1pPr>
          </a:lstStyle>
          <a:p>
            <a:pPr marL="457200" marR="0" lvl="0" indent="-342900" algn="l" defTabSz="914400" rtl="0" eaLnBrk="1" fontAlgn="auto" latinLnBrk="0" hangingPunct="1">
              <a:lnSpc>
                <a:spcPct val="115000"/>
              </a:lnSpc>
              <a:spcBef>
                <a:spcPts val="0"/>
              </a:spcBef>
              <a:spcAft>
                <a:spcPts val="0"/>
              </a:spcAft>
              <a:buClr>
                <a:schemeClr val="dk2"/>
              </a:buClr>
              <a:buSzPts val="1800"/>
              <a:buFont typeface="Arial"/>
              <a:buNone/>
              <a:tabLst/>
              <a:defRPr/>
            </a:pPr>
            <a:endParaRPr lang="en-US" dirty="0"/>
          </a:p>
        </p:txBody>
      </p:sp>
      <p:pic>
        <p:nvPicPr>
          <p:cNvPr id="9" name="Google Shape;54;p10">
            <a:extLst>
              <a:ext uri="{FF2B5EF4-FFF2-40B4-BE49-F238E27FC236}">
                <a16:creationId xmlns:a16="http://schemas.microsoft.com/office/drawing/2014/main" id="{7C0B86F3-3606-5542-81E8-D73CBF481B7B}"/>
              </a:ext>
            </a:extLst>
          </p:cNvPr>
          <p:cNvPicPr preferRelativeResize="0"/>
          <p:nvPr userDrawn="1"/>
        </p:nvPicPr>
        <p:blipFill>
          <a:blip r:embed="rId2">
            <a:alphaModFix/>
          </a:blip>
          <a:stretch>
            <a:fillRect/>
          </a:stretch>
        </p:blipFill>
        <p:spPr>
          <a:xfrm>
            <a:off x="6306700" y="9975"/>
            <a:ext cx="2837300" cy="2149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outes">
    <p:spTree>
      <p:nvGrpSpPr>
        <p:cNvPr id="1" name=""/>
        <p:cNvGrpSpPr/>
        <p:nvPr/>
      </p:nvGrpSpPr>
      <p:grpSpPr>
        <a:xfrm>
          <a:off x="0" y="0"/>
          <a:ext cx="0" cy="0"/>
          <a:chOff x="0" y="0"/>
          <a:chExt cx="0" cy="0"/>
        </a:xfrm>
      </p:grpSpPr>
      <p:sp>
        <p:nvSpPr>
          <p:cNvPr id="4" name="Google Shape;213;p32"/>
          <p:cNvSpPr/>
          <p:nvPr userDrawn="1"/>
        </p:nvSpPr>
        <p:spPr>
          <a:xfrm>
            <a:off x="0" y="0"/>
            <a:ext cx="9144000" cy="5143500"/>
          </a:xfrm>
          <a:prstGeom prst="rect">
            <a:avLst/>
          </a:pr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4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3">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38932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1" name="Google Shape;40;p8">
            <a:extLst>
              <a:ext uri="{FF2B5EF4-FFF2-40B4-BE49-F238E27FC236}">
                <a16:creationId xmlns:a16="http://schemas.microsoft.com/office/drawing/2014/main" id="{E76070E4-F631-E043-A8A9-3286F13F69C2}"/>
              </a:ext>
            </a:extLst>
          </p:cNvPr>
          <p:cNvPicPr preferRelativeResize="0"/>
          <p:nvPr userDrawn="1"/>
        </p:nvPicPr>
        <p:blipFill rotWithShape="1">
          <a:blip r:embed="rId15">
            <a:alphaModFix/>
          </a:blip>
          <a:srcRect l="9882" t="36731" r="9511" b="24914"/>
          <a:stretch/>
        </p:blipFill>
        <p:spPr>
          <a:xfrm>
            <a:off x="129375" y="215925"/>
            <a:ext cx="1972886" cy="528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83" r:id="rId3"/>
    <p:sldLayoutId id="2147483650" r:id="rId4"/>
    <p:sldLayoutId id="2147483670" r:id="rId5"/>
    <p:sldLayoutId id="2147483671" r:id="rId6"/>
    <p:sldLayoutId id="2147483652" r:id="rId7"/>
    <p:sldLayoutId id="2147483653" r:id="rId8"/>
    <p:sldLayoutId id="2147483654" r:id="rId9"/>
    <p:sldLayoutId id="2147483655" r:id="rId10"/>
    <p:sldLayoutId id="2147483656" r:id="rId11"/>
    <p:sldLayoutId id="2147483657" r:id="rId12"/>
    <p:sldLayoutId id="214748365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57150" tIns="57150" rIns="57150" bIns="57150" anchor="t" anchorCtr="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25" name="Google Shape;25;p6"/>
          <p:cNvSpPr txBox="1">
            <a:spLocks noGrp="1"/>
          </p:cNvSpPr>
          <p:nvPr>
            <p:ph type="body" idx="1"/>
          </p:nvPr>
        </p:nvSpPr>
        <p:spPr>
          <a:xfrm>
            <a:off x="311700" y="1152475"/>
            <a:ext cx="8520600" cy="3416400"/>
          </a:xfrm>
          <a:prstGeom prst="rect">
            <a:avLst/>
          </a:prstGeom>
          <a:noFill/>
          <a:ln>
            <a:noFill/>
          </a:ln>
        </p:spPr>
        <p:txBody>
          <a:bodyPr spcFirstLastPara="1" wrap="square" lIns="57150" tIns="57150" rIns="57150" bIns="57150" anchor="t" anchorCtr="0">
            <a:noAutofit/>
          </a:bodyPr>
          <a:lstStyle>
            <a:lvl1pPr marL="457200" lvl="0" indent="-298450" rtl="0">
              <a:lnSpc>
                <a:spcPct val="115000"/>
              </a:lnSpc>
              <a:spcBef>
                <a:spcPts val="0"/>
              </a:spcBef>
              <a:spcAft>
                <a:spcPts val="0"/>
              </a:spcAft>
              <a:buClr>
                <a:schemeClr val="dk2"/>
              </a:buClr>
              <a:buSzPts val="1100"/>
              <a:buChar char="●"/>
              <a:defRPr sz="1100">
                <a:solidFill>
                  <a:schemeClr val="dk2"/>
                </a:solidFill>
              </a:defRPr>
            </a:lvl1pPr>
            <a:lvl2pPr marL="914400" lvl="1" indent="-285750" rtl="0">
              <a:lnSpc>
                <a:spcPct val="115000"/>
              </a:lnSpc>
              <a:spcBef>
                <a:spcPts val="1000"/>
              </a:spcBef>
              <a:spcAft>
                <a:spcPts val="0"/>
              </a:spcAft>
              <a:buClr>
                <a:schemeClr val="dk2"/>
              </a:buClr>
              <a:buSzPts val="900"/>
              <a:buChar char="○"/>
              <a:defRPr sz="900">
                <a:solidFill>
                  <a:schemeClr val="dk2"/>
                </a:solidFill>
              </a:defRPr>
            </a:lvl2pPr>
            <a:lvl3pPr marL="1371600" lvl="2" indent="-285750" rtl="0">
              <a:lnSpc>
                <a:spcPct val="115000"/>
              </a:lnSpc>
              <a:spcBef>
                <a:spcPts val="1000"/>
              </a:spcBef>
              <a:spcAft>
                <a:spcPts val="0"/>
              </a:spcAft>
              <a:buClr>
                <a:schemeClr val="dk2"/>
              </a:buClr>
              <a:buSzPts val="900"/>
              <a:buChar char="■"/>
              <a:defRPr sz="900">
                <a:solidFill>
                  <a:schemeClr val="dk2"/>
                </a:solidFill>
              </a:defRPr>
            </a:lvl3pPr>
            <a:lvl4pPr marL="1828800" lvl="3" indent="-285750" rtl="0">
              <a:lnSpc>
                <a:spcPct val="115000"/>
              </a:lnSpc>
              <a:spcBef>
                <a:spcPts val="1000"/>
              </a:spcBef>
              <a:spcAft>
                <a:spcPts val="0"/>
              </a:spcAft>
              <a:buClr>
                <a:schemeClr val="dk2"/>
              </a:buClr>
              <a:buSzPts val="900"/>
              <a:buChar char="●"/>
              <a:defRPr sz="900">
                <a:solidFill>
                  <a:schemeClr val="dk2"/>
                </a:solidFill>
              </a:defRPr>
            </a:lvl4pPr>
            <a:lvl5pPr marL="2286000" lvl="4" indent="-285750" rtl="0">
              <a:lnSpc>
                <a:spcPct val="115000"/>
              </a:lnSpc>
              <a:spcBef>
                <a:spcPts val="1000"/>
              </a:spcBef>
              <a:spcAft>
                <a:spcPts val="0"/>
              </a:spcAft>
              <a:buClr>
                <a:schemeClr val="dk2"/>
              </a:buClr>
              <a:buSzPts val="900"/>
              <a:buChar char="○"/>
              <a:defRPr sz="900">
                <a:solidFill>
                  <a:schemeClr val="dk2"/>
                </a:solidFill>
              </a:defRPr>
            </a:lvl5pPr>
            <a:lvl6pPr marL="2743200" lvl="5" indent="-285750" rtl="0">
              <a:lnSpc>
                <a:spcPct val="115000"/>
              </a:lnSpc>
              <a:spcBef>
                <a:spcPts val="1000"/>
              </a:spcBef>
              <a:spcAft>
                <a:spcPts val="0"/>
              </a:spcAft>
              <a:buClr>
                <a:schemeClr val="dk2"/>
              </a:buClr>
              <a:buSzPts val="900"/>
              <a:buChar char="■"/>
              <a:defRPr sz="900">
                <a:solidFill>
                  <a:schemeClr val="dk2"/>
                </a:solidFill>
              </a:defRPr>
            </a:lvl6pPr>
            <a:lvl7pPr marL="3200400" lvl="6" indent="-285750" rtl="0">
              <a:lnSpc>
                <a:spcPct val="115000"/>
              </a:lnSpc>
              <a:spcBef>
                <a:spcPts val="1000"/>
              </a:spcBef>
              <a:spcAft>
                <a:spcPts val="0"/>
              </a:spcAft>
              <a:buClr>
                <a:schemeClr val="dk2"/>
              </a:buClr>
              <a:buSzPts val="900"/>
              <a:buChar char="●"/>
              <a:defRPr sz="900">
                <a:solidFill>
                  <a:schemeClr val="dk2"/>
                </a:solidFill>
              </a:defRPr>
            </a:lvl7pPr>
            <a:lvl8pPr marL="3657600" lvl="7" indent="-285750" rtl="0">
              <a:lnSpc>
                <a:spcPct val="115000"/>
              </a:lnSpc>
              <a:spcBef>
                <a:spcPts val="1000"/>
              </a:spcBef>
              <a:spcAft>
                <a:spcPts val="0"/>
              </a:spcAft>
              <a:buClr>
                <a:schemeClr val="dk2"/>
              </a:buClr>
              <a:buSzPts val="900"/>
              <a:buChar char="○"/>
              <a:defRPr sz="900">
                <a:solidFill>
                  <a:schemeClr val="dk2"/>
                </a:solidFill>
              </a:defRPr>
            </a:lvl8pPr>
            <a:lvl9pPr marL="4114800" lvl="8" indent="-285750" rtl="0">
              <a:lnSpc>
                <a:spcPct val="115000"/>
              </a:lnSpc>
              <a:spcBef>
                <a:spcPts val="1000"/>
              </a:spcBef>
              <a:spcAft>
                <a:spcPts val="1000"/>
              </a:spcAft>
              <a:buClr>
                <a:schemeClr val="dk2"/>
              </a:buClr>
              <a:buSzPts val="900"/>
              <a:buChar char="■"/>
              <a:defRPr sz="900">
                <a:solidFill>
                  <a:schemeClr val="dk2"/>
                </a:solidFill>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lvl1pPr lvl="0" algn="r" rtl="0">
              <a:buNone/>
              <a:defRPr sz="600">
                <a:solidFill>
                  <a:schemeClr val="dk2"/>
                </a:solidFill>
              </a:defRPr>
            </a:lvl1pPr>
            <a:lvl2pPr lvl="1" algn="r" rtl="0">
              <a:buNone/>
              <a:defRPr sz="600">
                <a:solidFill>
                  <a:schemeClr val="dk2"/>
                </a:solidFill>
              </a:defRPr>
            </a:lvl2pPr>
            <a:lvl3pPr lvl="2" algn="r" rtl="0">
              <a:buNone/>
              <a:defRPr sz="600">
                <a:solidFill>
                  <a:schemeClr val="dk2"/>
                </a:solidFill>
              </a:defRPr>
            </a:lvl3pPr>
            <a:lvl4pPr lvl="3" algn="r" rtl="0">
              <a:buNone/>
              <a:defRPr sz="600">
                <a:solidFill>
                  <a:schemeClr val="dk2"/>
                </a:solidFill>
              </a:defRPr>
            </a:lvl4pPr>
            <a:lvl5pPr lvl="4" algn="r" rtl="0">
              <a:buNone/>
              <a:defRPr sz="600">
                <a:solidFill>
                  <a:schemeClr val="dk2"/>
                </a:solidFill>
              </a:defRPr>
            </a:lvl5pPr>
            <a:lvl6pPr lvl="5" algn="r" rtl="0">
              <a:buNone/>
              <a:defRPr sz="600">
                <a:solidFill>
                  <a:schemeClr val="dk2"/>
                </a:solidFill>
              </a:defRPr>
            </a:lvl6pPr>
            <a:lvl7pPr lvl="6" algn="r" rtl="0">
              <a:buNone/>
              <a:defRPr sz="600">
                <a:solidFill>
                  <a:schemeClr val="dk2"/>
                </a:solidFill>
              </a:defRPr>
            </a:lvl7pPr>
            <a:lvl8pPr lvl="7" algn="r" rtl="0">
              <a:buNone/>
              <a:defRPr sz="600">
                <a:solidFill>
                  <a:schemeClr val="dk2"/>
                </a:solidFill>
              </a:defRPr>
            </a:lvl8pPr>
            <a:lvl9pPr lvl="8" algn="r" rtl="0">
              <a:buNone/>
              <a:defRPr sz="6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4504798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lpr.ia.ac.cn/databases/handwriting/Download.html"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CJK SC" panose="020B0500000000000000" pitchFamily="34" charset="-128"/>
              <a:ea typeface="Noto Sans CJK SC" panose="020B0500000000000000" pitchFamily="34" charset="-128"/>
            </a:endParaRPr>
          </a:p>
        </p:txBody>
      </p:sp>
      <p:sp>
        <p:nvSpPr>
          <p:cNvPr id="155" name="Google Shape;155;p27"/>
          <p:cNvSpPr txBox="1"/>
          <p:nvPr/>
        </p:nvSpPr>
        <p:spPr>
          <a:xfrm>
            <a:off x="707050" y="1798825"/>
            <a:ext cx="7282800" cy="717600"/>
          </a:xfrm>
          <a:prstGeom prst="rect">
            <a:avLst/>
          </a:prstGeom>
          <a:noFill/>
          <a:ln>
            <a:noFill/>
          </a:ln>
        </p:spPr>
        <p:txBody>
          <a:bodyPr spcFirstLastPara="1" wrap="square" lIns="57150" tIns="57150" rIns="57150" bIns="57150" anchor="t" anchorCtr="0">
            <a:noAutofit/>
          </a:bodyPr>
          <a:lstStyle/>
          <a:p>
            <a:pPr marL="0" lvl="0" indent="0" algn="l" rtl="0">
              <a:spcBef>
                <a:spcPts val="0"/>
              </a:spcBef>
              <a:spcAft>
                <a:spcPts val="0"/>
              </a:spcAft>
              <a:buNone/>
            </a:pPr>
            <a:endParaRPr sz="3600" b="1">
              <a:solidFill>
                <a:srgbClr val="425066"/>
              </a:solidFill>
              <a:latin typeface="Noto Sans CJK SC" panose="020B0500000000000000" pitchFamily="34" charset="-128"/>
              <a:ea typeface="Noto Sans CJK SC" panose="020B0500000000000000" pitchFamily="34" charset="-128"/>
              <a:cs typeface="Avenir"/>
              <a:sym typeface="Avenir"/>
            </a:endParaRPr>
          </a:p>
        </p:txBody>
      </p:sp>
      <p:sp>
        <p:nvSpPr>
          <p:cNvPr id="158" name="Google Shape;158;p27"/>
          <p:cNvSpPr txBox="1"/>
          <p:nvPr/>
        </p:nvSpPr>
        <p:spPr>
          <a:xfrm>
            <a:off x="187779" y="1850100"/>
            <a:ext cx="8956221" cy="717600"/>
          </a:xfrm>
          <a:prstGeom prst="rect">
            <a:avLst/>
          </a:prstGeom>
          <a:noFill/>
          <a:ln>
            <a:noFill/>
          </a:ln>
        </p:spPr>
        <p:txBody>
          <a:bodyPr spcFirstLastPara="1" wrap="square" lIns="57150" tIns="57150" rIns="57150" bIns="57150" anchor="t" anchorCtr="0">
            <a:noAutofit/>
          </a:bodyPr>
          <a:lstStyle/>
          <a:p>
            <a:pPr lvl="0">
              <a:buClr>
                <a:schemeClr val="dk1"/>
              </a:buClr>
              <a:buSzPts val="1100"/>
            </a:pPr>
            <a:r>
              <a:rPr lang="zh-CN" altLang="en-US" sz="3200" dirty="0">
                <a:solidFill>
                  <a:srgbClr val="425066"/>
                </a:solidFill>
                <a:latin typeface="+mn-ea"/>
                <a:ea typeface="+mn-ea"/>
                <a:cs typeface="Noto Sans CJK SC Medium" charset="-122"/>
                <a:sym typeface="Google Sans Medium"/>
              </a:rPr>
              <a:t>基于</a:t>
            </a:r>
            <a:r>
              <a:rPr lang="en-US" altLang="zh-CN" sz="3200" dirty="0">
                <a:solidFill>
                  <a:srgbClr val="425066"/>
                </a:solidFill>
                <a:latin typeface="+mn-ea"/>
                <a:ea typeface="+mn-ea"/>
                <a:cs typeface="Noto Sans CJK SC Medium" charset="-122"/>
                <a:sym typeface="Google Sans Medium"/>
              </a:rPr>
              <a:t>Tensorflow</a:t>
            </a:r>
            <a:r>
              <a:rPr lang="zh-CN" altLang="en-US" sz="3200" dirty="0">
                <a:solidFill>
                  <a:srgbClr val="425066"/>
                </a:solidFill>
                <a:latin typeface="+mn-ea"/>
                <a:ea typeface="+mn-ea"/>
                <a:cs typeface="Noto Sans CJK SC Medium" charset="-122"/>
                <a:sym typeface="Google Sans Medium"/>
              </a:rPr>
              <a:t>卷积神经网络中文手写汉字识别</a:t>
            </a:r>
            <a:endParaRPr sz="3200" dirty="0">
              <a:solidFill>
                <a:srgbClr val="425066"/>
              </a:solidFill>
              <a:latin typeface="+mn-ea"/>
              <a:ea typeface="+mn-ea"/>
              <a:sym typeface="Google Sans Medium"/>
            </a:endParaRPr>
          </a:p>
        </p:txBody>
      </p:sp>
      <p:sp>
        <p:nvSpPr>
          <p:cNvPr id="159" name="Google Shape;159;p27"/>
          <p:cNvSpPr txBox="1"/>
          <p:nvPr/>
        </p:nvSpPr>
        <p:spPr>
          <a:xfrm>
            <a:off x="787900" y="3053229"/>
            <a:ext cx="7121100" cy="1075200"/>
          </a:xfrm>
          <a:prstGeom prst="rect">
            <a:avLst/>
          </a:prstGeom>
          <a:noFill/>
          <a:ln>
            <a:noFill/>
          </a:ln>
        </p:spPr>
        <p:txBody>
          <a:bodyPr spcFirstLastPara="1" wrap="square" lIns="57150" tIns="57150" rIns="57150" bIns="57150" anchor="t" anchorCtr="0">
            <a:noAutofit/>
          </a:bodyPr>
          <a:lstStyle/>
          <a:p>
            <a:pPr algn="ctr">
              <a:buClr>
                <a:schemeClr val="dk1"/>
              </a:buClr>
              <a:buSzPts val="1100"/>
            </a:pPr>
            <a:r>
              <a:rPr lang="zh-CN" altLang="en-US" sz="3600" dirty="0">
                <a:solidFill>
                  <a:schemeClr val="bg1"/>
                </a:solidFill>
                <a:latin typeface="Heiti SC Medium" pitchFamily="2" charset="-128"/>
                <a:ea typeface="Heiti SC Medium" pitchFamily="2" charset="-128"/>
                <a:cs typeface="Noto Sans CJK SC Medium" charset="-122"/>
                <a:sym typeface="Roboto"/>
              </a:rPr>
              <a:t>秦池</a:t>
            </a:r>
            <a:endParaRPr sz="3600" dirty="0">
              <a:solidFill>
                <a:schemeClr val="bg1"/>
              </a:solidFill>
              <a:latin typeface="Heiti SC Medium" pitchFamily="2" charset="-128"/>
              <a:ea typeface="Heiti SC Medium" pitchFamily="2" charset="-128"/>
              <a:cs typeface="Noto Sans CJK SC Medium" charset="-122"/>
              <a:sym typeface="Roboto"/>
            </a:endParaRPr>
          </a:p>
        </p:txBody>
      </p:sp>
    </p:spTree>
    <p:extLst>
      <p:ext uri="{BB962C8B-B14F-4D97-AF65-F5344CB8AC3E}">
        <p14:creationId xmlns:p14="http://schemas.microsoft.com/office/powerpoint/2010/main" val="155978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cxnSp>
        <p:nvCxnSpPr>
          <p:cNvPr id="199" name="Google Shape;199;p31"/>
          <p:cNvCxnSpPr/>
          <p:nvPr/>
        </p:nvCxnSpPr>
        <p:spPr>
          <a:xfrm>
            <a:off x="791925" y="2095800"/>
            <a:ext cx="2195700" cy="0"/>
          </a:xfrm>
          <a:prstGeom prst="straightConnector1">
            <a:avLst/>
          </a:prstGeom>
          <a:noFill/>
          <a:ln w="19050" cap="flat" cmpd="sng">
            <a:solidFill>
              <a:srgbClr val="E6E6E6"/>
            </a:solidFill>
            <a:prstDash val="solid"/>
            <a:round/>
            <a:headEnd type="none" w="med" len="med"/>
            <a:tailEnd type="none" w="med" len="med"/>
          </a:ln>
        </p:spPr>
      </p:cxnSp>
      <p:sp>
        <p:nvSpPr>
          <p:cNvPr id="206" name="Google Shape;206;p31"/>
          <p:cNvSpPr txBox="1"/>
          <p:nvPr/>
        </p:nvSpPr>
        <p:spPr>
          <a:xfrm>
            <a:off x="7137300" y="3124175"/>
            <a:ext cx="702000" cy="34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Noto Sans CJK SC" panose="020B0500000000000000" pitchFamily="34" charset="-128"/>
                <a:ea typeface="Noto Sans CJK SC" panose="020B0500000000000000" pitchFamily="34" charset="-128"/>
              </a:rPr>
              <a:t>图片</a:t>
            </a:r>
            <a:endParaRPr sz="1200">
              <a:latin typeface="Noto Sans CJK SC" panose="020B0500000000000000" pitchFamily="34" charset="-128"/>
              <a:ea typeface="Noto Sans CJK SC" panose="020B0500000000000000" pitchFamily="34" charset="-128"/>
            </a:endParaRPr>
          </a:p>
        </p:txBody>
      </p:sp>
      <p:sp>
        <p:nvSpPr>
          <p:cNvPr id="10" name="Google Shape;181;p29"/>
          <p:cNvSpPr txBox="1"/>
          <p:nvPr/>
        </p:nvSpPr>
        <p:spPr>
          <a:xfrm>
            <a:off x="701810" y="1436385"/>
            <a:ext cx="2944570" cy="517800"/>
          </a:xfrm>
          <a:prstGeom prst="rect">
            <a:avLst/>
          </a:prstGeom>
          <a:noFill/>
          <a:ln>
            <a:noFill/>
          </a:ln>
        </p:spPr>
        <p:txBody>
          <a:bodyPr spcFirstLastPara="1" wrap="square" lIns="91425" tIns="91425" rIns="91425" bIns="91425" anchor="t" anchorCtr="0">
            <a:noAutofit/>
          </a:bodyPr>
          <a:lstStyle/>
          <a:p>
            <a:pPr lvl="0"/>
            <a:r>
              <a:rPr lang="zh-CN" altLang="en-US" sz="2400" dirty="0">
                <a:solidFill>
                  <a:srgbClr val="6B7687"/>
                </a:solidFill>
                <a:latin typeface="+mn-ea"/>
                <a:ea typeface="+mn-ea"/>
                <a:sym typeface="Roboto"/>
              </a:rPr>
              <a:t>中文手写数字体识别</a:t>
            </a:r>
            <a:endParaRPr sz="2400" dirty="0">
              <a:solidFill>
                <a:srgbClr val="6B7687"/>
              </a:solidFill>
              <a:latin typeface="+mn-ea"/>
              <a:ea typeface="+mn-ea"/>
              <a:cs typeface="Noto Sans CJK SC Medium" charset="-122"/>
              <a:sym typeface="Roboto"/>
            </a:endParaRPr>
          </a:p>
        </p:txBody>
      </p:sp>
      <p:sp>
        <p:nvSpPr>
          <p:cNvPr id="11" name="Google Shape;182;p29"/>
          <p:cNvSpPr txBox="1"/>
          <p:nvPr/>
        </p:nvSpPr>
        <p:spPr>
          <a:xfrm>
            <a:off x="695171" y="730600"/>
            <a:ext cx="3669494" cy="517800"/>
          </a:xfrm>
          <a:prstGeom prst="rect">
            <a:avLst/>
          </a:prstGeom>
          <a:noFill/>
          <a:ln>
            <a:noFill/>
          </a:ln>
        </p:spPr>
        <p:txBody>
          <a:bodyPr spcFirstLastPara="1" wrap="square" lIns="91425" tIns="91425" rIns="91425" bIns="91425" anchor="t" anchorCtr="0">
            <a:noAutofit/>
          </a:bodyPr>
          <a:lstStyle/>
          <a:p>
            <a:pPr lvl="0"/>
            <a:r>
              <a:rPr lang="en-US" altLang="zh-CN" sz="3600" dirty="0">
                <a:solidFill>
                  <a:srgbClr val="FF6F00"/>
                </a:solidFill>
                <a:latin typeface="+mn-ea"/>
                <a:ea typeface="+mn-ea"/>
                <a:cs typeface="Noto Sans CJK SC Medium" charset="-122"/>
                <a:sym typeface="Google Sans Medium"/>
              </a:rPr>
              <a:t>CNN</a:t>
            </a:r>
            <a:r>
              <a:rPr lang="zh-CN" altLang="en-US" sz="3600" dirty="0">
                <a:solidFill>
                  <a:srgbClr val="FF6F00"/>
                </a:solidFill>
                <a:latin typeface="+mn-ea"/>
                <a:ea typeface="+mn-ea"/>
                <a:cs typeface="Noto Sans CJK SC Medium" charset="-122"/>
                <a:sym typeface="Google Sans Medium"/>
              </a:rPr>
              <a:t>网络模型原理</a:t>
            </a:r>
          </a:p>
        </p:txBody>
      </p:sp>
      <p:sp>
        <p:nvSpPr>
          <p:cNvPr id="3" name="AutoShape 2" descr="https://www.yac8.com/upFiles/yac801/2014070478698361.jpg">
            <a:extLst>
              <a:ext uri="{FF2B5EF4-FFF2-40B4-BE49-F238E27FC236}">
                <a16:creationId xmlns:a16="http://schemas.microsoft.com/office/drawing/2014/main" id="{A2F19392-FDF6-43D3-88B3-C555A2A5E6C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www.yac8.com/upFiles/yac801/2014070478698361.jpg">
            <a:extLst>
              <a:ext uri="{FF2B5EF4-FFF2-40B4-BE49-F238E27FC236}">
                <a16:creationId xmlns:a16="http://schemas.microsoft.com/office/drawing/2014/main" id="{8C30380F-84A1-4963-AA4A-3C0702654CBF}"/>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https://i-blog.csdnimg.cn/blog_migrate/9c567aab16e8d9bc5b88063166bcc80e.png">
            <a:extLst>
              <a:ext uri="{FF2B5EF4-FFF2-40B4-BE49-F238E27FC236}">
                <a16:creationId xmlns:a16="http://schemas.microsoft.com/office/drawing/2014/main" id="{019D9636-B59C-49F9-928A-032A6E59F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25" y="2543175"/>
            <a:ext cx="6886575" cy="26003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185DAE0-226F-45E1-939E-1C079A5C0979}"/>
              </a:ext>
            </a:extLst>
          </p:cNvPr>
          <p:cNvSpPr txBox="1"/>
          <p:nvPr/>
        </p:nvSpPr>
        <p:spPr>
          <a:xfrm>
            <a:off x="413657" y="2095800"/>
            <a:ext cx="8621486" cy="307777"/>
          </a:xfrm>
          <a:prstGeom prst="rect">
            <a:avLst/>
          </a:prstGeom>
          <a:noFill/>
        </p:spPr>
        <p:txBody>
          <a:bodyPr wrap="square" rtlCol="0">
            <a:spAutoFit/>
          </a:bodyPr>
          <a:lstStyle/>
          <a:p>
            <a:r>
              <a:rPr lang="zh-CN" altLang="en-US" dirty="0">
                <a:solidFill>
                  <a:srgbClr val="6B7687"/>
                </a:solidFill>
                <a:latin typeface="+mn-ea"/>
                <a:ea typeface="+mn-ea"/>
              </a:rPr>
              <a:t>卷积神经网络用于从网格状矩阵数据集中提取特征，由多个层组成，如输入层、卷积层、池化层和全连接层</a:t>
            </a:r>
          </a:p>
        </p:txBody>
      </p:sp>
    </p:spTree>
    <p:extLst>
      <p:ext uri="{BB962C8B-B14F-4D97-AF65-F5344CB8AC3E}">
        <p14:creationId xmlns:p14="http://schemas.microsoft.com/office/powerpoint/2010/main" val="109508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8236ABC-0AAA-4D34-B5CA-632475FF69E6}"/>
              </a:ext>
            </a:extLst>
          </p:cNvPr>
          <p:cNvPicPr>
            <a:picLocks noChangeAspect="1"/>
          </p:cNvPicPr>
          <p:nvPr/>
        </p:nvPicPr>
        <p:blipFill>
          <a:blip r:embed="rId2"/>
          <a:stretch>
            <a:fillRect/>
          </a:stretch>
        </p:blipFill>
        <p:spPr>
          <a:xfrm>
            <a:off x="1366631" y="620486"/>
            <a:ext cx="5637380" cy="4523014"/>
          </a:xfrm>
          <a:prstGeom prst="rect">
            <a:avLst/>
          </a:prstGeom>
        </p:spPr>
      </p:pic>
    </p:spTree>
    <p:extLst>
      <p:ext uri="{BB962C8B-B14F-4D97-AF65-F5344CB8AC3E}">
        <p14:creationId xmlns:p14="http://schemas.microsoft.com/office/powerpoint/2010/main" val="372936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a:buNone/>
            </a:pPr>
            <a:r>
              <a:rPr lang="zh-CN" altLang="en-US" dirty="0">
                <a:solidFill>
                  <a:schemeClr val="lt1"/>
                </a:solidFill>
                <a:latin typeface="Google Sans"/>
                <a:ea typeface="Google Sans"/>
                <a:cs typeface="Google Sans"/>
                <a:sym typeface="Google Sans"/>
              </a:rPr>
              <a:t>模型的训练</a:t>
            </a:r>
            <a:endParaRPr lang="en" dirty="0">
              <a:solidFill>
                <a:schemeClr val="lt1"/>
              </a:solidFill>
              <a:latin typeface="Google Sans"/>
              <a:ea typeface="Google Sans"/>
              <a:cs typeface="Google Sans"/>
              <a:sym typeface="Google Sans"/>
            </a:endParaRPr>
          </a:p>
        </p:txBody>
      </p:sp>
    </p:spTree>
    <p:extLst>
      <p:ext uri="{BB962C8B-B14F-4D97-AF65-F5344CB8AC3E}">
        <p14:creationId xmlns:p14="http://schemas.microsoft.com/office/powerpoint/2010/main" val="260049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2" name="Google Shape;182;p29"/>
          <p:cNvSpPr txBox="1"/>
          <p:nvPr/>
        </p:nvSpPr>
        <p:spPr>
          <a:xfrm>
            <a:off x="695170" y="730600"/>
            <a:ext cx="3527205"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mn-ea"/>
                <a:ea typeface="+mn-ea"/>
                <a:cs typeface="Noto Sans CJK SC Medium" charset="-122"/>
                <a:sym typeface="Google Sans Medium"/>
              </a:rPr>
              <a:t>模型训练</a:t>
            </a:r>
            <a:endParaRPr sz="3600" dirty="0">
              <a:solidFill>
                <a:srgbClr val="FF6F00"/>
              </a:solidFill>
              <a:latin typeface="+mn-ea"/>
              <a:ea typeface="+mn-ea"/>
              <a:cs typeface="Noto Sans CJK SC Medium" charset="-122"/>
              <a:sym typeface="Google Sans Medium"/>
            </a:endParaRPr>
          </a:p>
        </p:txBody>
      </p:sp>
      <p:sp>
        <p:nvSpPr>
          <p:cNvPr id="2" name="矩形 1">
            <a:extLst>
              <a:ext uri="{FF2B5EF4-FFF2-40B4-BE49-F238E27FC236}">
                <a16:creationId xmlns:a16="http://schemas.microsoft.com/office/drawing/2014/main" id="{787275FF-A8F9-410C-9684-E4E40717E316}"/>
              </a:ext>
            </a:extLst>
          </p:cNvPr>
          <p:cNvSpPr/>
          <p:nvPr/>
        </p:nvSpPr>
        <p:spPr>
          <a:xfrm>
            <a:off x="908508" y="3327618"/>
            <a:ext cx="7370078" cy="1384995"/>
          </a:xfrm>
          <a:prstGeom prst="rect">
            <a:avLst/>
          </a:prstGeom>
        </p:spPr>
        <p:txBody>
          <a:bodyPr wrap="square">
            <a:spAutoFit/>
          </a:bodyPr>
          <a:lstStyle/>
          <a:p>
            <a:pPr marL="285750" indent="-285750">
              <a:buFont typeface="Wingdings" panose="05000000000000000000" pitchFamily="2" charset="2"/>
              <a:buChar char="Ø"/>
            </a:pPr>
            <a:r>
              <a:rPr lang="zh-CN" altLang="en-US" dirty="0">
                <a:solidFill>
                  <a:srgbClr val="6B7687"/>
                </a:solidFill>
                <a:latin typeface="+mn-ea"/>
                <a:ea typeface="+mn-ea"/>
              </a:rPr>
              <a:t>通过定义数据增强策略和加载训练集与测试集来准备数据。</a:t>
            </a:r>
            <a:endParaRPr lang="en-US" altLang="zh-CN" dirty="0">
              <a:solidFill>
                <a:srgbClr val="6B7687"/>
              </a:solidFill>
              <a:latin typeface="+mn-ea"/>
              <a:ea typeface="+mn-ea"/>
            </a:endParaRPr>
          </a:p>
          <a:p>
            <a:pPr marL="285750" indent="-285750">
              <a:buFont typeface="Wingdings" panose="05000000000000000000" pitchFamily="2" charset="2"/>
              <a:buChar char="Ø"/>
            </a:pPr>
            <a:r>
              <a:rPr lang="zh-CN" altLang="en-US" dirty="0">
                <a:solidFill>
                  <a:srgbClr val="6B7687"/>
                </a:solidFill>
                <a:latin typeface="+mn-ea"/>
                <a:ea typeface="+mn-ea"/>
              </a:rPr>
              <a:t>创建卷积神经网络模型，该模型包含多个卷积层、池化层、全连接层和</a:t>
            </a:r>
            <a:r>
              <a:rPr lang="en-US" altLang="zh-CN" dirty="0">
                <a:solidFill>
                  <a:srgbClr val="6B7687"/>
                </a:solidFill>
                <a:latin typeface="+mn-ea"/>
                <a:ea typeface="+mn-ea"/>
              </a:rPr>
              <a:t>Dropout</a:t>
            </a:r>
            <a:r>
              <a:rPr lang="zh-CN" altLang="en-US" dirty="0">
                <a:solidFill>
                  <a:srgbClr val="6B7687"/>
                </a:solidFill>
                <a:latin typeface="+mn-ea"/>
                <a:ea typeface="+mn-ea"/>
              </a:rPr>
              <a:t>层，用于提取图像特征并进行分类。</a:t>
            </a:r>
            <a:endParaRPr lang="en-US" altLang="zh-CN" dirty="0">
              <a:solidFill>
                <a:srgbClr val="6B7687"/>
              </a:solidFill>
              <a:latin typeface="+mn-ea"/>
              <a:ea typeface="+mn-ea"/>
            </a:endParaRPr>
          </a:p>
          <a:p>
            <a:pPr marL="285750" indent="-285750">
              <a:buFont typeface="Wingdings" panose="05000000000000000000" pitchFamily="2" charset="2"/>
              <a:buChar char="Ø"/>
            </a:pPr>
            <a:r>
              <a:rPr lang="zh-CN" altLang="en-US" dirty="0">
                <a:solidFill>
                  <a:srgbClr val="6B7687"/>
                </a:solidFill>
                <a:latin typeface="+mn-ea"/>
                <a:ea typeface="+mn-ea"/>
              </a:rPr>
              <a:t>编译模型并使用训练集进行训练，同时监控训练和验证的准确率与损失值。</a:t>
            </a:r>
            <a:endParaRPr lang="en-US" altLang="zh-CN" dirty="0">
              <a:solidFill>
                <a:srgbClr val="6B7687"/>
              </a:solidFill>
              <a:latin typeface="+mn-ea"/>
              <a:ea typeface="+mn-ea"/>
            </a:endParaRPr>
          </a:p>
          <a:p>
            <a:pPr marL="285750" indent="-285750">
              <a:buFont typeface="Wingdings" panose="05000000000000000000" pitchFamily="2" charset="2"/>
              <a:buChar char="Ø"/>
            </a:pPr>
            <a:r>
              <a:rPr lang="zh-CN" altLang="en-US" dirty="0">
                <a:solidFill>
                  <a:srgbClr val="6B7687"/>
                </a:solidFill>
                <a:latin typeface="+mn-ea"/>
                <a:ea typeface="+mn-ea"/>
              </a:rPr>
              <a:t>训练完成后，通过</a:t>
            </a:r>
            <a:r>
              <a:rPr lang="en-US" altLang="zh-CN" dirty="0">
                <a:solidFill>
                  <a:srgbClr val="6B7687"/>
                </a:solidFill>
                <a:latin typeface="+mn-ea"/>
                <a:ea typeface="+mn-ea"/>
              </a:rPr>
              <a:t>matplotlib</a:t>
            </a:r>
            <a:r>
              <a:rPr lang="zh-CN" altLang="en-US" dirty="0">
                <a:solidFill>
                  <a:srgbClr val="6B7687"/>
                </a:solidFill>
                <a:latin typeface="+mn-ea"/>
                <a:ea typeface="+mn-ea"/>
              </a:rPr>
              <a:t>库可视化训练过程，观察模型的性能。</a:t>
            </a:r>
            <a:endParaRPr lang="en-US" altLang="zh-CN" dirty="0">
              <a:solidFill>
                <a:srgbClr val="6B7687"/>
              </a:solidFill>
              <a:latin typeface="+mn-ea"/>
              <a:ea typeface="+mn-ea"/>
            </a:endParaRPr>
          </a:p>
          <a:p>
            <a:pPr marL="285750" indent="-285750">
              <a:buFont typeface="Wingdings" panose="05000000000000000000" pitchFamily="2" charset="2"/>
              <a:buChar char="Ø"/>
            </a:pPr>
            <a:r>
              <a:rPr lang="zh-CN" altLang="en-US" dirty="0">
                <a:solidFill>
                  <a:srgbClr val="6B7687"/>
                </a:solidFill>
                <a:latin typeface="+mn-ea"/>
                <a:ea typeface="+mn-ea"/>
              </a:rPr>
              <a:t>使用测试集评估模型的准确率，并通过加载和预测新的图片来展示模型的预测能力。</a:t>
            </a:r>
          </a:p>
        </p:txBody>
      </p:sp>
      <p:sp>
        <p:nvSpPr>
          <p:cNvPr id="7" name="矩形 6">
            <a:extLst>
              <a:ext uri="{FF2B5EF4-FFF2-40B4-BE49-F238E27FC236}">
                <a16:creationId xmlns:a16="http://schemas.microsoft.com/office/drawing/2014/main" id="{12AD9635-906B-44B8-AE95-085158BEBE7E}"/>
              </a:ext>
            </a:extLst>
          </p:cNvPr>
          <p:cNvSpPr/>
          <p:nvPr/>
        </p:nvSpPr>
        <p:spPr>
          <a:xfrm>
            <a:off x="763670" y="2400298"/>
            <a:ext cx="1574501" cy="72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准备数据集</a:t>
            </a:r>
          </a:p>
        </p:txBody>
      </p:sp>
      <p:sp>
        <p:nvSpPr>
          <p:cNvPr id="15" name="矩形 14">
            <a:extLst>
              <a:ext uri="{FF2B5EF4-FFF2-40B4-BE49-F238E27FC236}">
                <a16:creationId xmlns:a16="http://schemas.microsoft.com/office/drawing/2014/main" id="{9F98165C-0C57-456A-864A-3ED0AA649C3A}"/>
              </a:ext>
            </a:extLst>
          </p:cNvPr>
          <p:cNvSpPr/>
          <p:nvPr/>
        </p:nvSpPr>
        <p:spPr>
          <a:xfrm>
            <a:off x="2694214" y="2400300"/>
            <a:ext cx="1671576" cy="72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卷积神经网络模型</a:t>
            </a:r>
          </a:p>
        </p:txBody>
      </p:sp>
      <p:sp>
        <p:nvSpPr>
          <p:cNvPr id="16" name="矩形 15">
            <a:extLst>
              <a:ext uri="{FF2B5EF4-FFF2-40B4-BE49-F238E27FC236}">
                <a16:creationId xmlns:a16="http://schemas.microsoft.com/office/drawing/2014/main" id="{097D5645-CCC9-4D7B-92C0-EDBAA6D97D52}"/>
              </a:ext>
            </a:extLst>
          </p:cNvPr>
          <p:cNvSpPr/>
          <p:nvPr/>
        </p:nvSpPr>
        <p:spPr>
          <a:xfrm>
            <a:off x="4693258" y="2400300"/>
            <a:ext cx="1574501" cy="72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可视化训练过程</a:t>
            </a:r>
          </a:p>
        </p:txBody>
      </p:sp>
      <p:sp>
        <p:nvSpPr>
          <p:cNvPr id="17" name="矩形 16">
            <a:extLst>
              <a:ext uri="{FF2B5EF4-FFF2-40B4-BE49-F238E27FC236}">
                <a16:creationId xmlns:a16="http://schemas.microsoft.com/office/drawing/2014/main" id="{947EA4B0-A823-4EA8-A768-755F1872E2F3}"/>
              </a:ext>
            </a:extLst>
          </p:cNvPr>
          <p:cNvSpPr/>
          <p:nvPr/>
        </p:nvSpPr>
        <p:spPr>
          <a:xfrm>
            <a:off x="6595227" y="2400299"/>
            <a:ext cx="1574501" cy="72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模型评估</a:t>
            </a:r>
          </a:p>
        </p:txBody>
      </p:sp>
      <p:sp>
        <p:nvSpPr>
          <p:cNvPr id="9" name="箭头: 右 8">
            <a:extLst>
              <a:ext uri="{FF2B5EF4-FFF2-40B4-BE49-F238E27FC236}">
                <a16:creationId xmlns:a16="http://schemas.microsoft.com/office/drawing/2014/main" id="{2F69BD35-62A4-4A94-BCCE-82E1D413088E}"/>
              </a:ext>
            </a:extLst>
          </p:cNvPr>
          <p:cNvSpPr/>
          <p:nvPr/>
        </p:nvSpPr>
        <p:spPr>
          <a:xfrm>
            <a:off x="2338171" y="2661555"/>
            <a:ext cx="367393" cy="20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4039ED56-E861-4FCE-AFDE-C88C3B800FD0}"/>
              </a:ext>
            </a:extLst>
          </p:cNvPr>
          <p:cNvSpPr/>
          <p:nvPr/>
        </p:nvSpPr>
        <p:spPr>
          <a:xfrm>
            <a:off x="4392540" y="2661555"/>
            <a:ext cx="367393" cy="20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897CC22B-7A8B-48EB-B3FA-60FB0DE83717}"/>
              </a:ext>
            </a:extLst>
          </p:cNvPr>
          <p:cNvSpPr/>
          <p:nvPr/>
        </p:nvSpPr>
        <p:spPr>
          <a:xfrm>
            <a:off x="6267759" y="2661555"/>
            <a:ext cx="367393" cy="20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496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5"/>
        <p:cNvGrpSpPr/>
        <p:nvPr/>
      </p:nvGrpSpPr>
      <p:grpSpPr>
        <a:xfrm>
          <a:off x="0" y="0"/>
          <a:ext cx="0" cy="0"/>
          <a:chOff x="0" y="0"/>
          <a:chExt cx="0" cy="0"/>
        </a:xfrm>
      </p:grpSpPr>
      <p:sp>
        <p:nvSpPr>
          <p:cNvPr id="246" name="Google Shape;246;p35"/>
          <p:cNvSpPr txBox="1"/>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p>
            <a:pPr marL="0" lvl="0" indent="0" algn="r" rtl="0">
              <a:spcBef>
                <a:spcPts val="0"/>
              </a:spcBef>
              <a:spcAft>
                <a:spcPts val="0"/>
              </a:spcAft>
              <a:buNone/>
            </a:pPr>
            <a:fld id="{00000000-1234-1234-1234-123412341234}" type="slidenum">
              <a:rPr lang="en" sz="600">
                <a:solidFill>
                  <a:srgbClr val="595959"/>
                </a:solidFill>
              </a:rPr>
              <a:t>14</a:t>
            </a:fld>
            <a:endParaRPr sz="600">
              <a:solidFill>
                <a:srgbClr val="595959"/>
              </a:solidFill>
            </a:endParaRPr>
          </a:p>
        </p:txBody>
      </p:sp>
      <p:sp>
        <p:nvSpPr>
          <p:cNvPr id="247" name="Google Shape;247;p35"/>
          <p:cNvSpPr/>
          <p:nvPr/>
        </p:nvSpPr>
        <p:spPr>
          <a:xfrm>
            <a:off x="0" y="0"/>
            <a:ext cx="9144000" cy="51435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pic>
        <p:nvPicPr>
          <p:cNvPr id="5" name="图片 4">
            <a:extLst>
              <a:ext uri="{FF2B5EF4-FFF2-40B4-BE49-F238E27FC236}">
                <a16:creationId xmlns:a16="http://schemas.microsoft.com/office/drawing/2014/main" id="{701F84EE-4BEB-674D-A237-8D94FFEC7017}"/>
              </a:ext>
            </a:extLst>
          </p:cNvPr>
          <p:cNvPicPr>
            <a:picLocks noChangeAspect="1"/>
          </p:cNvPicPr>
          <p:nvPr/>
        </p:nvPicPr>
        <p:blipFill>
          <a:blip r:embed="rId3"/>
          <a:stretch>
            <a:fillRect/>
          </a:stretch>
        </p:blipFill>
        <p:spPr>
          <a:xfrm>
            <a:off x="92597" y="181129"/>
            <a:ext cx="2630250" cy="252000"/>
          </a:xfrm>
          <a:prstGeom prst="rect">
            <a:avLst/>
          </a:prstGeom>
        </p:spPr>
      </p:pic>
      <p:sp>
        <p:nvSpPr>
          <p:cNvPr id="10" name="Google Shape;248;p35">
            <a:extLst>
              <a:ext uri="{FF2B5EF4-FFF2-40B4-BE49-F238E27FC236}">
                <a16:creationId xmlns:a16="http://schemas.microsoft.com/office/drawing/2014/main" id="{443AAFF2-3ADD-4C68-B219-74513AC70963}"/>
              </a:ext>
            </a:extLst>
          </p:cNvPr>
          <p:cNvSpPr txBox="1"/>
          <p:nvPr/>
        </p:nvSpPr>
        <p:spPr>
          <a:xfrm>
            <a:off x="398142" y="1026495"/>
            <a:ext cx="8241600" cy="3833522"/>
          </a:xfrm>
          <a:prstGeom prst="rect">
            <a:avLst/>
          </a:prstGeom>
          <a:noFill/>
          <a:ln>
            <a:noFill/>
          </a:ln>
        </p:spPr>
        <p:txBody>
          <a:bodyPr spcFirstLastPara="1" wrap="square" lIns="91425" tIns="91425" rIns="91425" bIns="91425" anchor="t" anchorCtr="0">
            <a:noAutofit/>
          </a:bodyPr>
          <a:lstStyle/>
          <a:p>
            <a:pPr>
              <a:lnSpc>
                <a:spcPct val="120000"/>
              </a:lnSpc>
            </a:pPr>
            <a:r>
              <a:rPr lang="en-US" dirty="0">
                <a:solidFill>
                  <a:schemeClr val="bg1"/>
                </a:solidFill>
                <a:latin typeface="Roboto Mono"/>
                <a:sym typeface="Roboto Mono"/>
              </a:rPr>
              <a:t>train_datagen = ImageDataGenerator(</a:t>
            </a:r>
          </a:p>
          <a:p>
            <a:pPr>
              <a:lnSpc>
                <a:spcPct val="120000"/>
              </a:lnSpc>
            </a:pPr>
            <a:r>
              <a:rPr lang="en-US" dirty="0">
                <a:solidFill>
                  <a:schemeClr val="bg1"/>
                </a:solidFill>
                <a:latin typeface="Roboto Mono"/>
                <a:sym typeface="Roboto Mono"/>
              </a:rPr>
              <a:t>    </a:t>
            </a:r>
            <a:r>
              <a:rPr lang="en-US" dirty="0">
                <a:solidFill>
                  <a:schemeClr val="accent1"/>
                </a:solidFill>
                <a:latin typeface="Roboto Mono"/>
                <a:sym typeface="Roboto Mono"/>
              </a:rPr>
              <a:t>rescale</a:t>
            </a:r>
            <a:r>
              <a:rPr lang="en-US" dirty="0">
                <a:solidFill>
                  <a:schemeClr val="bg1"/>
                </a:solidFill>
                <a:latin typeface="Roboto Mono"/>
                <a:sym typeface="Roboto Mono"/>
              </a:rPr>
              <a:t>=</a:t>
            </a:r>
            <a:r>
              <a:rPr lang="en-US" dirty="0">
                <a:solidFill>
                  <a:srgbClr val="92D050"/>
                </a:solidFill>
                <a:latin typeface="Roboto Mono"/>
                <a:sym typeface="Roboto Mono"/>
              </a:rPr>
              <a:t>1./255</a:t>
            </a:r>
            <a:r>
              <a:rPr lang="en-US" dirty="0">
                <a:solidFill>
                  <a:schemeClr val="bg1"/>
                </a:solidFill>
                <a:latin typeface="Roboto Mono"/>
                <a:sym typeface="Roboto Mono"/>
              </a:rPr>
              <a:t>,</a:t>
            </a:r>
          </a:p>
          <a:p>
            <a:pPr>
              <a:lnSpc>
                <a:spcPct val="120000"/>
              </a:lnSpc>
            </a:pPr>
            <a:r>
              <a:rPr lang="en-US" dirty="0">
                <a:solidFill>
                  <a:schemeClr val="bg1"/>
                </a:solidFill>
                <a:latin typeface="Roboto Mono"/>
                <a:sym typeface="Roboto Mono"/>
              </a:rPr>
              <a:t>    </a:t>
            </a:r>
            <a:r>
              <a:rPr lang="en-US" dirty="0">
                <a:solidFill>
                  <a:schemeClr val="accent1"/>
                </a:solidFill>
                <a:latin typeface="Roboto Mono"/>
                <a:sym typeface="Roboto Mono"/>
              </a:rPr>
              <a:t>rotation_range</a:t>
            </a:r>
            <a:r>
              <a:rPr lang="en-US" dirty="0">
                <a:solidFill>
                  <a:schemeClr val="bg1"/>
                </a:solidFill>
                <a:latin typeface="Roboto Mono"/>
                <a:sym typeface="Roboto Mono"/>
              </a:rPr>
              <a:t>=</a:t>
            </a:r>
            <a:r>
              <a:rPr lang="en-US" dirty="0">
                <a:solidFill>
                  <a:srgbClr val="92D050"/>
                </a:solidFill>
                <a:latin typeface="Roboto Mono"/>
                <a:sym typeface="Roboto Mono"/>
              </a:rPr>
              <a:t>10</a:t>
            </a:r>
            <a:r>
              <a:rPr lang="en-US" dirty="0">
                <a:solidFill>
                  <a:schemeClr val="bg1"/>
                </a:solidFill>
                <a:latin typeface="Roboto Mono"/>
                <a:sym typeface="Roboto Mono"/>
              </a:rPr>
              <a:t>,</a:t>
            </a:r>
          </a:p>
          <a:p>
            <a:pPr>
              <a:lnSpc>
                <a:spcPct val="120000"/>
              </a:lnSpc>
            </a:pPr>
            <a:r>
              <a:rPr lang="en-US" dirty="0">
                <a:solidFill>
                  <a:schemeClr val="bg1"/>
                </a:solidFill>
                <a:latin typeface="Roboto Mono"/>
                <a:sym typeface="Roboto Mono"/>
              </a:rPr>
              <a:t>    </a:t>
            </a:r>
            <a:r>
              <a:rPr lang="en-US" dirty="0">
                <a:solidFill>
                  <a:schemeClr val="accent1"/>
                </a:solidFill>
                <a:latin typeface="Roboto Mono"/>
                <a:sym typeface="Roboto Mono"/>
              </a:rPr>
              <a:t>width_shift_range</a:t>
            </a:r>
            <a:r>
              <a:rPr lang="en-US" dirty="0">
                <a:solidFill>
                  <a:schemeClr val="bg1"/>
                </a:solidFill>
                <a:latin typeface="Roboto Mono"/>
                <a:sym typeface="Roboto Mono"/>
              </a:rPr>
              <a:t>=</a:t>
            </a:r>
            <a:r>
              <a:rPr lang="en-US" dirty="0">
                <a:solidFill>
                  <a:srgbClr val="92D050"/>
                </a:solidFill>
                <a:latin typeface="Roboto Mono"/>
                <a:sym typeface="Roboto Mono"/>
              </a:rPr>
              <a:t>0.1</a:t>
            </a:r>
            <a:r>
              <a:rPr lang="en-US" dirty="0">
                <a:solidFill>
                  <a:schemeClr val="bg1"/>
                </a:solidFill>
                <a:latin typeface="Roboto Mono"/>
                <a:sym typeface="Roboto Mono"/>
              </a:rPr>
              <a:t>,</a:t>
            </a:r>
          </a:p>
          <a:p>
            <a:pPr>
              <a:lnSpc>
                <a:spcPct val="120000"/>
              </a:lnSpc>
            </a:pPr>
            <a:r>
              <a:rPr lang="en-US" dirty="0">
                <a:solidFill>
                  <a:schemeClr val="bg1"/>
                </a:solidFill>
                <a:latin typeface="Roboto Mono"/>
                <a:sym typeface="Roboto Mono"/>
              </a:rPr>
              <a:t>    </a:t>
            </a:r>
            <a:r>
              <a:rPr lang="en-US" dirty="0">
                <a:solidFill>
                  <a:schemeClr val="accent1"/>
                </a:solidFill>
                <a:latin typeface="Roboto Mono"/>
                <a:sym typeface="Roboto Mono"/>
              </a:rPr>
              <a:t>height_shift_range</a:t>
            </a:r>
            <a:r>
              <a:rPr lang="en-US" dirty="0">
                <a:solidFill>
                  <a:schemeClr val="bg1"/>
                </a:solidFill>
                <a:latin typeface="Roboto Mono"/>
                <a:sym typeface="Roboto Mono"/>
              </a:rPr>
              <a:t>=</a:t>
            </a:r>
            <a:r>
              <a:rPr lang="en-US" dirty="0">
                <a:solidFill>
                  <a:srgbClr val="92D050"/>
                </a:solidFill>
                <a:latin typeface="Roboto Mono"/>
                <a:sym typeface="Roboto Mono"/>
              </a:rPr>
              <a:t>0.1</a:t>
            </a:r>
            <a:r>
              <a:rPr lang="en-US" dirty="0">
                <a:solidFill>
                  <a:schemeClr val="bg1"/>
                </a:solidFill>
                <a:latin typeface="Roboto Mono"/>
                <a:sym typeface="Roboto Mono"/>
              </a:rPr>
              <a:t>,</a:t>
            </a:r>
          </a:p>
          <a:p>
            <a:pPr>
              <a:lnSpc>
                <a:spcPct val="120000"/>
              </a:lnSpc>
            </a:pPr>
            <a:r>
              <a:rPr lang="en-US" dirty="0">
                <a:solidFill>
                  <a:schemeClr val="bg1"/>
                </a:solidFill>
                <a:latin typeface="Roboto Mono"/>
                <a:sym typeface="Roboto Mono"/>
              </a:rPr>
              <a:t>    </a:t>
            </a:r>
            <a:r>
              <a:rPr lang="en-US" dirty="0">
                <a:solidFill>
                  <a:schemeClr val="accent1"/>
                </a:solidFill>
                <a:latin typeface="Roboto Mono"/>
                <a:sym typeface="Roboto Mono"/>
              </a:rPr>
              <a:t>shear_range</a:t>
            </a:r>
            <a:r>
              <a:rPr lang="en-US" dirty="0">
                <a:solidFill>
                  <a:schemeClr val="bg1"/>
                </a:solidFill>
                <a:latin typeface="Roboto Mono"/>
                <a:sym typeface="Roboto Mono"/>
              </a:rPr>
              <a:t>=</a:t>
            </a:r>
            <a:r>
              <a:rPr lang="en-US" dirty="0">
                <a:solidFill>
                  <a:srgbClr val="92D050"/>
                </a:solidFill>
                <a:latin typeface="Roboto Mono"/>
                <a:sym typeface="Roboto Mono"/>
              </a:rPr>
              <a:t>0.1</a:t>
            </a:r>
            <a:r>
              <a:rPr lang="en-US" dirty="0">
                <a:solidFill>
                  <a:schemeClr val="bg1"/>
                </a:solidFill>
                <a:latin typeface="Roboto Mono"/>
                <a:sym typeface="Roboto Mono"/>
              </a:rPr>
              <a:t>,</a:t>
            </a:r>
          </a:p>
          <a:p>
            <a:pPr>
              <a:lnSpc>
                <a:spcPct val="120000"/>
              </a:lnSpc>
            </a:pPr>
            <a:r>
              <a:rPr lang="en-US" dirty="0">
                <a:solidFill>
                  <a:schemeClr val="accent1"/>
                </a:solidFill>
                <a:latin typeface="Roboto Mono"/>
                <a:sym typeface="Roboto Mono"/>
              </a:rPr>
              <a:t>    zoom_range</a:t>
            </a:r>
            <a:r>
              <a:rPr lang="en-US" dirty="0">
                <a:solidFill>
                  <a:schemeClr val="bg1"/>
                </a:solidFill>
                <a:latin typeface="Roboto Mono"/>
                <a:sym typeface="Roboto Mono"/>
              </a:rPr>
              <a:t>=</a:t>
            </a:r>
            <a:r>
              <a:rPr lang="en-US" dirty="0">
                <a:solidFill>
                  <a:srgbClr val="92D050"/>
                </a:solidFill>
                <a:latin typeface="Roboto Mono"/>
                <a:sym typeface="Roboto Mono"/>
              </a:rPr>
              <a:t>0.1</a:t>
            </a:r>
            <a:r>
              <a:rPr lang="en-US" dirty="0">
                <a:solidFill>
                  <a:schemeClr val="bg1"/>
                </a:solidFill>
                <a:latin typeface="Roboto Mono"/>
                <a:sym typeface="Roboto Mono"/>
              </a:rPr>
              <a:t>,</a:t>
            </a:r>
          </a:p>
          <a:p>
            <a:pPr>
              <a:lnSpc>
                <a:spcPct val="120000"/>
              </a:lnSpc>
            </a:pPr>
            <a:r>
              <a:rPr lang="en-US" dirty="0">
                <a:solidFill>
                  <a:schemeClr val="bg1"/>
                </a:solidFill>
                <a:latin typeface="Roboto Mono"/>
                <a:sym typeface="Roboto Mono"/>
              </a:rPr>
              <a:t>    </a:t>
            </a:r>
            <a:r>
              <a:rPr lang="en-US" dirty="0">
                <a:solidFill>
                  <a:schemeClr val="accent1"/>
                </a:solidFill>
                <a:latin typeface="Roboto Mono"/>
                <a:sym typeface="Roboto Mono"/>
              </a:rPr>
              <a:t>horizontal_flip</a:t>
            </a:r>
            <a:r>
              <a:rPr lang="en-US" dirty="0">
                <a:solidFill>
                  <a:schemeClr val="bg1"/>
                </a:solidFill>
                <a:latin typeface="Roboto Mono"/>
                <a:sym typeface="Roboto Mono"/>
              </a:rPr>
              <a:t>=</a:t>
            </a:r>
            <a:r>
              <a:rPr lang="en-US" dirty="0">
                <a:solidFill>
                  <a:srgbClr val="92D050"/>
                </a:solidFill>
                <a:latin typeface="Roboto Mono"/>
                <a:sym typeface="Roboto Mono"/>
              </a:rPr>
              <a:t>False</a:t>
            </a:r>
          </a:p>
          <a:p>
            <a:pPr lvl="0">
              <a:spcAft>
                <a:spcPts val="1400"/>
              </a:spcAft>
            </a:pPr>
            <a:r>
              <a:rPr lang="en-US" dirty="0">
                <a:solidFill>
                  <a:schemeClr val="bg1"/>
                </a:solidFill>
                <a:latin typeface="Roboto Mono"/>
                <a:ea typeface="Roboto Mono"/>
                <a:cs typeface="Roboto Mono"/>
                <a:sym typeface="Roboto Mono"/>
              </a:rPr>
              <a:t>)</a:t>
            </a:r>
            <a:endParaRPr dirty="0">
              <a:solidFill>
                <a:schemeClr val="bg1"/>
              </a:solidFill>
              <a:latin typeface="Roboto Mono"/>
              <a:ea typeface="Roboto Mono"/>
              <a:cs typeface="Roboto Mono"/>
              <a:sym typeface="Roboto Mono"/>
            </a:endParaRPr>
          </a:p>
        </p:txBody>
      </p:sp>
      <p:sp>
        <p:nvSpPr>
          <p:cNvPr id="11" name="Google Shape;181;p29">
            <a:extLst>
              <a:ext uri="{FF2B5EF4-FFF2-40B4-BE49-F238E27FC236}">
                <a16:creationId xmlns:a16="http://schemas.microsoft.com/office/drawing/2014/main" id="{513A6F7D-B4FE-44AB-B6EC-71556120E26C}"/>
              </a:ext>
            </a:extLst>
          </p:cNvPr>
          <p:cNvSpPr txBox="1"/>
          <p:nvPr/>
        </p:nvSpPr>
        <p:spPr>
          <a:xfrm>
            <a:off x="270818" y="492202"/>
            <a:ext cx="5480207"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chemeClr val="accent1"/>
                </a:solidFill>
                <a:latin typeface="+mn-ea"/>
                <a:ea typeface="+mn-ea"/>
                <a:cs typeface="Noto Sans CJK SC Medium" charset="-122"/>
                <a:sym typeface="Roboto"/>
              </a:rPr>
              <a:t>数据增强</a:t>
            </a:r>
            <a:endParaRPr sz="2400" dirty="0">
              <a:solidFill>
                <a:schemeClr val="accent1"/>
              </a:solidFill>
              <a:latin typeface="+mn-ea"/>
              <a:ea typeface="+mn-ea"/>
              <a:cs typeface="Noto Sans CJK SC Medium" charset="-122"/>
              <a:sym typeface="Roboto"/>
            </a:endParaRPr>
          </a:p>
        </p:txBody>
      </p:sp>
    </p:spTree>
    <p:extLst>
      <p:ext uri="{BB962C8B-B14F-4D97-AF65-F5344CB8AC3E}">
        <p14:creationId xmlns:p14="http://schemas.microsoft.com/office/powerpoint/2010/main" val="249066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5"/>
        <p:cNvGrpSpPr/>
        <p:nvPr/>
      </p:nvGrpSpPr>
      <p:grpSpPr>
        <a:xfrm>
          <a:off x="0" y="0"/>
          <a:ext cx="0" cy="0"/>
          <a:chOff x="0" y="0"/>
          <a:chExt cx="0" cy="0"/>
        </a:xfrm>
      </p:grpSpPr>
      <p:sp>
        <p:nvSpPr>
          <p:cNvPr id="246" name="Google Shape;246;p35"/>
          <p:cNvSpPr txBox="1"/>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p>
            <a:pPr marL="0" lvl="0" indent="0" algn="r" rtl="0">
              <a:spcBef>
                <a:spcPts val="0"/>
              </a:spcBef>
              <a:spcAft>
                <a:spcPts val="0"/>
              </a:spcAft>
              <a:buNone/>
            </a:pPr>
            <a:fld id="{00000000-1234-1234-1234-123412341234}" type="slidenum">
              <a:rPr lang="en" sz="600">
                <a:solidFill>
                  <a:srgbClr val="595959"/>
                </a:solidFill>
              </a:rPr>
              <a:t>15</a:t>
            </a:fld>
            <a:endParaRPr sz="600">
              <a:solidFill>
                <a:srgbClr val="595959"/>
              </a:solidFill>
            </a:endParaRPr>
          </a:p>
        </p:txBody>
      </p:sp>
      <p:sp>
        <p:nvSpPr>
          <p:cNvPr id="247" name="Google Shape;247;p35"/>
          <p:cNvSpPr/>
          <p:nvPr/>
        </p:nvSpPr>
        <p:spPr>
          <a:xfrm>
            <a:off x="0" y="0"/>
            <a:ext cx="9144000" cy="51435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pic>
        <p:nvPicPr>
          <p:cNvPr id="5" name="图片 4">
            <a:extLst>
              <a:ext uri="{FF2B5EF4-FFF2-40B4-BE49-F238E27FC236}">
                <a16:creationId xmlns:a16="http://schemas.microsoft.com/office/drawing/2014/main" id="{701F84EE-4BEB-674D-A237-8D94FFEC7017}"/>
              </a:ext>
            </a:extLst>
          </p:cNvPr>
          <p:cNvPicPr>
            <a:picLocks noChangeAspect="1"/>
          </p:cNvPicPr>
          <p:nvPr/>
        </p:nvPicPr>
        <p:blipFill>
          <a:blip r:embed="rId3"/>
          <a:stretch>
            <a:fillRect/>
          </a:stretch>
        </p:blipFill>
        <p:spPr>
          <a:xfrm>
            <a:off x="92597" y="181129"/>
            <a:ext cx="2630250" cy="252000"/>
          </a:xfrm>
          <a:prstGeom prst="rect">
            <a:avLst/>
          </a:prstGeom>
        </p:spPr>
      </p:pic>
      <p:sp>
        <p:nvSpPr>
          <p:cNvPr id="10" name="Google Shape;248;p35">
            <a:extLst>
              <a:ext uri="{FF2B5EF4-FFF2-40B4-BE49-F238E27FC236}">
                <a16:creationId xmlns:a16="http://schemas.microsoft.com/office/drawing/2014/main" id="{443AAFF2-3ADD-4C68-B219-74513AC70963}"/>
              </a:ext>
            </a:extLst>
          </p:cNvPr>
          <p:cNvSpPr txBox="1"/>
          <p:nvPr/>
        </p:nvSpPr>
        <p:spPr>
          <a:xfrm>
            <a:off x="270818" y="925331"/>
            <a:ext cx="8241600" cy="3833522"/>
          </a:xfrm>
          <a:prstGeom prst="rect">
            <a:avLst/>
          </a:prstGeom>
          <a:noFill/>
          <a:ln>
            <a:noFill/>
          </a:ln>
        </p:spPr>
        <p:txBody>
          <a:bodyPr spcFirstLastPara="1" wrap="square" lIns="91425" tIns="91425" rIns="91425" bIns="91425" anchor="t" anchorCtr="0">
            <a:noAutofit/>
          </a:bodyPr>
          <a:lstStyle/>
          <a:p>
            <a:pPr lvl="0">
              <a:lnSpc>
                <a:spcPct val="120000"/>
              </a:lnSpc>
            </a:pPr>
            <a:r>
              <a:rPr lang="en-US" dirty="0">
                <a:solidFill>
                  <a:schemeClr val="accent1"/>
                </a:solidFill>
                <a:latin typeface="Roboto Mono"/>
                <a:sym typeface="Roboto Mono"/>
              </a:rPr>
              <a:t>model = Sequential([</a:t>
            </a:r>
          </a:p>
          <a:p>
            <a:pPr lvl="0">
              <a:lnSpc>
                <a:spcPct val="120000"/>
              </a:lnSpc>
            </a:pPr>
            <a:r>
              <a:rPr lang="en-US" dirty="0">
                <a:solidFill>
                  <a:schemeClr val="accent1"/>
                </a:solidFill>
                <a:latin typeface="Roboto Mono"/>
                <a:sym typeface="Roboto Mono"/>
              </a:rPr>
              <a:t>    </a:t>
            </a:r>
            <a:r>
              <a:rPr lang="en-US" dirty="0">
                <a:solidFill>
                  <a:srgbClr val="92D050"/>
                </a:solidFill>
                <a:latin typeface="Roboto Mono"/>
                <a:sym typeface="Roboto Mono"/>
              </a:rPr>
              <a:t>Conv2D</a:t>
            </a:r>
            <a:r>
              <a:rPr lang="en-US" dirty="0">
                <a:solidFill>
                  <a:srgbClr val="FFAF74"/>
                </a:solidFill>
                <a:latin typeface="Roboto Mono"/>
                <a:sym typeface="Roboto Mono"/>
              </a:rPr>
              <a:t>(</a:t>
            </a:r>
            <a:r>
              <a:rPr lang="en-US" dirty="0">
                <a:solidFill>
                  <a:schemeClr val="accent1"/>
                </a:solidFill>
                <a:latin typeface="Roboto Mono"/>
                <a:sym typeface="Roboto Mono"/>
              </a:rPr>
              <a:t>32, (3, 3), activation='</a:t>
            </a:r>
            <a:r>
              <a:rPr lang="en-US" dirty="0">
                <a:solidFill>
                  <a:srgbClr val="92D050"/>
                </a:solidFill>
                <a:latin typeface="Roboto Mono"/>
                <a:sym typeface="Roboto Mono"/>
              </a:rPr>
              <a:t>relu</a:t>
            </a:r>
            <a:r>
              <a:rPr lang="en-US" dirty="0">
                <a:solidFill>
                  <a:schemeClr val="accent1"/>
                </a:solidFill>
                <a:latin typeface="Roboto Mono"/>
                <a:sym typeface="Roboto Mono"/>
              </a:rPr>
              <a:t>', input_shape=(img_height, img_width, 1)),</a:t>
            </a:r>
          </a:p>
          <a:p>
            <a:pPr lvl="0">
              <a:lnSpc>
                <a:spcPct val="120000"/>
              </a:lnSpc>
            </a:pPr>
            <a:r>
              <a:rPr lang="en-US" dirty="0">
                <a:solidFill>
                  <a:schemeClr val="accent1"/>
                </a:solidFill>
                <a:latin typeface="Roboto Mono"/>
                <a:sym typeface="Roboto Mono"/>
              </a:rPr>
              <a:t>   </a:t>
            </a:r>
            <a:r>
              <a:rPr lang="en-US" dirty="0">
                <a:solidFill>
                  <a:srgbClr val="92D050"/>
                </a:solidFill>
                <a:latin typeface="Roboto Mono"/>
                <a:sym typeface="Roboto Mono"/>
              </a:rPr>
              <a:t> MaxPooling2D</a:t>
            </a:r>
            <a:r>
              <a:rPr lang="en-US" dirty="0">
                <a:solidFill>
                  <a:schemeClr val="accent1"/>
                </a:solidFill>
                <a:latin typeface="Roboto Mono"/>
                <a:sym typeface="Roboto Mono"/>
              </a:rPr>
              <a:t>(pool_size=(2, 2)),</a:t>
            </a:r>
          </a:p>
          <a:p>
            <a:pPr lvl="0">
              <a:lnSpc>
                <a:spcPct val="120000"/>
              </a:lnSpc>
            </a:pPr>
            <a:r>
              <a:rPr lang="en-US" dirty="0">
                <a:solidFill>
                  <a:schemeClr val="accent1"/>
                </a:solidFill>
                <a:latin typeface="Roboto Mono"/>
                <a:sym typeface="Roboto Mono"/>
              </a:rPr>
              <a:t>    </a:t>
            </a:r>
            <a:r>
              <a:rPr lang="en-US" dirty="0">
                <a:solidFill>
                  <a:srgbClr val="92D050"/>
                </a:solidFill>
                <a:latin typeface="Roboto Mono"/>
                <a:sym typeface="Roboto Mono"/>
              </a:rPr>
              <a:t>Conv2D</a:t>
            </a:r>
            <a:r>
              <a:rPr lang="en-US" dirty="0">
                <a:solidFill>
                  <a:schemeClr val="accent1"/>
                </a:solidFill>
                <a:latin typeface="Roboto Mono"/>
                <a:sym typeface="Roboto Mono"/>
              </a:rPr>
              <a:t>(64, (3, 3), activation='</a:t>
            </a:r>
            <a:r>
              <a:rPr lang="en-US" dirty="0">
                <a:solidFill>
                  <a:srgbClr val="92D050"/>
                </a:solidFill>
                <a:latin typeface="Roboto Mono"/>
                <a:sym typeface="Roboto Mono"/>
              </a:rPr>
              <a:t>relu</a:t>
            </a:r>
            <a:r>
              <a:rPr lang="en-US" dirty="0">
                <a:solidFill>
                  <a:schemeClr val="accent1"/>
                </a:solidFill>
                <a:latin typeface="Roboto Mono"/>
                <a:sym typeface="Roboto Mono"/>
              </a:rPr>
              <a:t>'),</a:t>
            </a:r>
          </a:p>
          <a:p>
            <a:pPr lvl="0">
              <a:lnSpc>
                <a:spcPct val="120000"/>
              </a:lnSpc>
            </a:pPr>
            <a:r>
              <a:rPr lang="en-US" dirty="0">
                <a:solidFill>
                  <a:schemeClr val="accent1"/>
                </a:solidFill>
                <a:latin typeface="Roboto Mono"/>
                <a:sym typeface="Roboto Mono"/>
              </a:rPr>
              <a:t>    </a:t>
            </a:r>
            <a:r>
              <a:rPr lang="en-US" dirty="0">
                <a:solidFill>
                  <a:srgbClr val="92D050"/>
                </a:solidFill>
                <a:latin typeface="Roboto Mono"/>
                <a:sym typeface="Roboto Mono"/>
              </a:rPr>
              <a:t>MaxPooling2D</a:t>
            </a:r>
            <a:r>
              <a:rPr lang="en-US" dirty="0">
                <a:solidFill>
                  <a:schemeClr val="accent1"/>
                </a:solidFill>
                <a:latin typeface="Roboto Mono"/>
                <a:sym typeface="Roboto Mono"/>
              </a:rPr>
              <a:t>(pool_size=(2, 2)),</a:t>
            </a:r>
          </a:p>
          <a:p>
            <a:pPr lvl="0">
              <a:lnSpc>
                <a:spcPct val="120000"/>
              </a:lnSpc>
            </a:pPr>
            <a:r>
              <a:rPr lang="en-US" dirty="0">
                <a:solidFill>
                  <a:schemeClr val="accent1"/>
                </a:solidFill>
                <a:latin typeface="Roboto Mono"/>
                <a:sym typeface="Roboto Mono"/>
              </a:rPr>
              <a:t>    </a:t>
            </a:r>
            <a:r>
              <a:rPr lang="en-US" dirty="0">
                <a:solidFill>
                  <a:srgbClr val="92D050"/>
                </a:solidFill>
                <a:latin typeface="Roboto Mono"/>
                <a:sym typeface="Roboto Mono"/>
              </a:rPr>
              <a:t>Conv2D</a:t>
            </a:r>
            <a:r>
              <a:rPr lang="en-US" dirty="0">
                <a:solidFill>
                  <a:schemeClr val="accent1"/>
                </a:solidFill>
                <a:latin typeface="Roboto Mono"/>
                <a:sym typeface="Roboto Mono"/>
              </a:rPr>
              <a:t>(128, (3, 3), activation='</a:t>
            </a:r>
            <a:r>
              <a:rPr lang="en-US" dirty="0">
                <a:solidFill>
                  <a:srgbClr val="92D050"/>
                </a:solidFill>
                <a:latin typeface="Roboto Mono"/>
                <a:sym typeface="Roboto Mono"/>
              </a:rPr>
              <a:t>relu</a:t>
            </a:r>
            <a:r>
              <a:rPr lang="en-US" dirty="0">
                <a:solidFill>
                  <a:schemeClr val="accent1"/>
                </a:solidFill>
                <a:latin typeface="Roboto Mono"/>
                <a:sym typeface="Roboto Mono"/>
              </a:rPr>
              <a:t>'),</a:t>
            </a:r>
          </a:p>
          <a:p>
            <a:pPr lvl="0">
              <a:lnSpc>
                <a:spcPct val="120000"/>
              </a:lnSpc>
            </a:pPr>
            <a:r>
              <a:rPr lang="en-US" dirty="0">
                <a:solidFill>
                  <a:schemeClr val="accent1"/>
                </a:solidFill>
                <a:latin typeface="Roboto Mono"/>
                <a:sym typeface="Roboto Mono"/>
              </a:rPr>
              <a:t>    </a:t>
            </a:r>
            <a:r>
              <a:rPr lang="en-US" dirty="0">
                <a:solidFill>
                  <a:srgbClr val="92D050"/>
                </a:solidFill>
                <a:latin typeface="Roboto Mono"/>
                <a:sym typeface="Roboto Mono"/>
              </a:rPr>
              <a:t>MaxPooling2D</a:t>
            </a:r>
            <a:r>
              <a:rPr lang="en-US" dirty="0">
                <a:solidFill>
                  <a:schemeClr val="accent1"/>
                </a:solidFill>
                <a:latin typeface="Roboto Mono"/>
                <a:sym typeface="Roboto Mono"/>
              </a:rPr>
              <a:t>(pool_size=(2, 2)),</a:t>
            </a:r>
          </a:p>
          <a:p>
            <a:pPr lvl="0">
              <a:lnSpc>
                <a:spcPct val="120000"/>
              </a:lnSpc>
            </a:pPr>
            <a:r>
              <a:rPr lang="en-US" dirty="0">
                <a:solidFill>
                  <a:schemeClr val="accent1"/>
                </a:solidFill>
                <a:latin typeface="Roboto Mono"/>
                <a:sym typeface="Roboto Mono"/>
              </a:rPr>
              <a:t>    Flatten(),</a:t>
            </a:r>
          </a:p>
          <a:p>
            <a:pPr lvl="0">
              <a:lnSpc>
                <a:spcPct val="120000"/>
              </a:lnSpc>
            </a:pPr>
            <a:r>
              <a:rPr lang="en-US" dirty="0">
                <a:solidFill>
                  <a:schemeClr val="accent1"/>
                </a:solidFill>
                <a:latin typeface="Roboto Mono"/>
                <a:sym typeface="Roboto Mono"/>
              </a:rPr>
              <a:t>    </a:t>
            </a:r>
            <a:r>
              <a:rPr lang="en-US" dirty="0">
                <a:solidFill>
                  <a:srgbClr val="92D050"/>
                </a:solidFill>
                <a:latin typeface="Roboto Mono"/>
                <a:sym typeface="Roboto Mono"/>
              </a:rPr>
              <a:t>Dense</a:t>
            </a:r>
            <a:r>
              <a:rPr lang="en-US" dirty="0">
                <a:solidFill>
                  <a:schemeClr val="accent1"/>
                </a:solidFill>
                <a:latin typeface="Roboto Mono"/>
                <a:sym typeface="Roboto Mono"/>
              </a:rPr>
              <a:t>(256, activation='</a:t>
            </a:r>
            <a:r>
              <a:rPr lang="en-US" dirty="0">
                <a:solidFill>
                  <a:srgbClr val="92D050"/>
                </a:solidFill>
                <a:latin typeface="Roboto Mono"/>
                <a:sym typeface="Roboto Mono"/>
              </a:rPr>
              <a:t>relu</a:t>
            </a:r>
            <a:r>
              <a:rPr lang="en-US" dirty="0">
                <a:solidFill>
                  <a:schemeClr val="accent1"/>
                </a:solidFill>
                <a:latin typeface="Roboto Mono"/>
                <a:sym typeface="Roboto Mono"/>
              </a:rPr>
              <a:t>'),</a:t>
            </a:r>
          </a:p>
          <a:p>
            <a:pPr lvl="0">
              <a:lnSpc>
                <a:spcPct val="120000"/>
              </a:lnSpc>
            </a:pPr>
            <a:r>
              <a:rPr lang="en-US" dirty="0">
                <a:solidFill>
                  <a:schemeClr val="accent1"/>
                </a:solidFill>
                <a:latin typeface="Roboto Mono"/>
                <a:sym typeface="Roboto Mono"/>
              </a:rPr>
              <a:t>    </a:t>
            </a:r>
            <a:r>
              <a:rPr lang="en-US" dirty="0">
                <a:solidFill>
                  <a:srgbClr val="92D050"/>
                </a:solidFill>
                <a:latin typeface="Roboto Mono"/>
                <a:sym typeface="Roboto Mono"/>
              </a:rPr>
              <a:t>Dropout</a:t>
            </a:r>
            <a:r>
              <a:rPr lang="en-US" dirty="0">
                <a:solidFill>
                  <a:schemeClr val="accent1"/>
                </a:solidFill>
                <a:latin typeface="Roboto Mono"/>
                <a:sym typeface="Roboto Mono"/>
              </a:rPr>
              <a:t>(0.5),</a:t>
            </a:r>
          </a:p>
          <a:p>
            <a:pPr lvl="0">
              <a:lnSpc>
                <a:spcPct val="120000"/>
              </a:lnSpc>
            </a:pPr>
            <a:r>
              <a:rPr lang="en-US" dirty="0">
                <a:solidFill>
                  <a:schemeClr val="accent1"/>
                </a:solidFill>
                <a:latin typeface="Roboto Mono"/>
                <a:sym typeface="Roboto Mono"/>
              </a:rPr>
              <a:t>    </a:t>
            </a:r>
            <a:r>
              <a:rPr lang="en-US" dirty="0">
                <a:solidFill>
                  <a:srgbClr val="92D050"/>
                </a:solidFill>
                <a:latin typeface="Roboto Mono"/>
                <a:sym typeface="Roboto Mono"/>
              </a:rPr>
              <a:t>Dense</a:t>
            </a:r>
            <a:r>
              <a:rPr lang="en-US" dirty="0">
                <a:solidFill>
                  <a:schemeClr val="accent1"/>
                </a:solidFill>
                <a:latin typeface="Roboto Mono"/>
                <a:sym typeface="Roboto Mono"/>
              </a:rPr>
              <a:t>(num_classes, activation='</a:t>
            </a:r>
            <a:r>
              <a:rPr lang="en-US" dirty="0">
                <a:solidFill>
                  <a:srgbClr val="92D050"/>
                </a:solidFill>
                <a:latin typeface="Roboto Mono"/>
                <a:sym typeface="Roboto Mono"/>
              </a:rPr>
              <a:t>softmax</a:t>
            </a:r>
            <a:r>
              <a:rPr lang="en-US" dirty="0">
                <a:solidFill>
                  <a:schemeClr val="accent1"/>
                </a:solidFill>
                <a:latin typeface="Roboto Mono"/>
                <a:sym typeface="Roboto Mono"/>
              </a:rPr>
              <a:t>')</a:t>
            </a:r>
          </a:p>
          <a:p>
            <a:pPr lvl="0">
              <a:lnSpc>
                <a:spcPct val="120000"/>
              </a:lnSpc>
            </a:pPr>
            <a:r>
              <a:rPr lang="en-US" dirty="0">
                <a:solidFill>
                  <a:schemeClr val="accent1"/>
                </a:solidFill>
                <a:latin typeface="Roboto Mono"/>
                <a:sym typeface="Roboto Mono"/>
              </a:rPr>
              <a:t>])</a:t>
            </a:r>
            <a:endParaRPr dirty="0">
              <a:solidFill>
                <a:schemeClr val="accent1"/>
              </a:solidFill>
              <a:latin typeface="Roboto Mono"/>
              <a:sym typeface="Roboto Mono"/>
            </a:endParaRPr>
          </a:p>
        </p:txBody>
      </p:sp>
      <p:sp>
        <p:nvSpPr>
          <p:cNvPr id="11" name="Google Shape;181;p29">
            <a:extLst>
              <a:ext uri="{FF2B5EF4-FFF2-40B4-BE49-F238E27FC236}">
                <a16:creationId xmlns:a16="http://schemas.microsoft.com/office/drawing/2014/main" id="{513A6F7D-B4FE-44AB-B6EC-71556120E26C}"/>
              </a:ext>
            </a:extLst>
          </p:cNvPr>
          <p:cNvSpPr txBox="1"/>
          <p:nvPr/>
        </p:nvSpPr>
        <p:spPr>
          <a:xfrm>
            <a:off x="270818" y="492202"/>
            <a:ext cx="5480207" cy="517800"/>
          </a:xfrm>
          <a:prstGeom prst="rect">
            <a:avLst/>
          </a:prstGeom>
          <a:noFill/>
          <a:ln>
            <a:noFill/>
          </a:ln>
        </p:spPr>
        <p:txBody>
          <a:bodyPr spcFirstLastPara="1" wrap="square" lIns="91425" tIns="91425" rIns="91425" bIns="91425" anchor="t" anchorCtr="0">
            <a:noAutofit/>
          </a:bodyPr>
          <a:lstStyle/>
          <a:p>
            <a:pPr lvl="0"/>
            <a:r>
              <a:rPr lang="zh-CN" altLang="en-US" sz="2400" dirty="0">
                <a:solidFill>
                  <a:schemeClr val="accent1"/>
                </a:solidFill>
                <a:latin typeface="+mn-ea"/>
                <a:ea typeface="+mn-ea"/>
                <a:cs typeface="Noto Sans CJK SC Medium" charset="-122"/>
                <a:sym typeface="Roboto"/>
              </a:rPr>
              <a:t>创建</a:t>
            </a:r>
            <a:r>
              <a:rPr lang="en-US" altLang="zh-CN" sz="2400" dirty="0">
                <a:solidFill>
                  <a:schemeClr val="accent1"/>
                </a:solidFill>
                <a:latin typeface="+mn-ea"/>
                <a:ea typeface="+mn-ea"/>
                <a:cs typeface="Noto Sans CJK SC Medium" charset="-122"/>
                <a:sym typeface="Roboto"/>
              </a:rPr>
              <a:t>CNN</a:t>
            </a:r>
            <a:r>
              <a:rPr lang="zh-CN" altLang="en-US" sz="2400" dirty="0">
                <a:solidFill>
                  <a:schemeClr val="accent1"/>
                </a:solidFill>
                <a:latin typeface="+mn-ea"/>
                <a:ea typeface="+mn-ea"/>
                <a:cs typeface="Noto Sans CJK SC Medium" charset="-122"/>
                <a:sym typeface="Roboto"/>
              </a:rPr>
              <a:t>模型</a:t>
            </a:r>
          </a:p>
        </p:txBody>
      </p:sp>
    </p:spTree>
    <p:extLst>
      <p:ext uri="{BB962C8B-B14F-4D97-AF65-F5344CB8AC3E}">
        <p14:creationId xmlns:p14="http://schemas.microsoft.com/office/powerpoint/2010/main" val="354134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7" name="Google Shape;181;p29">
            <a:extLst>
              <a:ext uri="{FF2B5EF4-FFF2-40B4-BE49-F238E27FC236}">
                <a16:creationId xmlns:a16="http://schemas.microsoft.com/office/drawing/2014/main" id="{6CE61BB4-EE52-41FF-A2C5-DBA5EBA92C1C}"/>
              </a:ext>
            </a:extLst>
          </p:cNvPr>
          <p:cNvSpPr txBox="1"/>
          <p:nvPr/>
        </p:nvSpPr>
        <p:spPr>
          <a:xfrm>
            <a:off x="605554" y="818773"/>
            <a:ext cx="5480207" cy="517800"/>
          </a:xfrm>
          <a:prstGeom prst="rect">
            <a:avLst/>
          </a:prstGeom>
          <a:noFill/>
          <a:ln>
            <a:noFill/>
          </a:ln>
        </p:spPr>
        <p:txBody>
          <a:bodyPr spcFirstLastPara="1" wrap="square" lIns="91425" tIns="91425" rIns="91425" bIns="91425" anchor="t" anchorCtr="0">
            <a:noAutofit/>
          </a:bodyPr>
          <a:lstStyle/>
          <a:p>
            <a:pPr lvl="0"/>
            <a:r>
              <a:rPr lang="zh-CN" altLang="en-US" sz="2400" dirty="0">
                <a:solidFill>
                  <a:schemeClr val="accent1"/>
                </a:solidFill>
                <a:latin typeface="+mn-ea"/>
                <a:ea typeface="+mn-ea"/>
                <a:cs typeface="Noto Sans CJK SC Medium" charset="-122"/>
                <a:sym typeface="Roboto"/>
              </a:rPr>
              <a:t>训练过程可视化</a:t>
            </a:r>
          </a:p>
        </p:txBody>
      </p:sp>
      <p:pic>
        <p:nvPicPr>
          <p:cNvPr id="2" name="图片 1">
            <a:extLst>
              <a:ext uri="{FF2B5EF4-FFF2-40B4-BE49-F238E27FC236}">
                <a16:creationId xmlns:a16="http://schemas.microsoft.com/office/drawing/2014/main" id="{EC7A6578-2B31-416A-B48C-CC387B7935C5}"/>
              </a:ext>
            </a:extLst>
          </p:cNvPr>
          <p:cNvPicPr>
            <a:picLocks noChangeAspect="1"/>
          </p:cNvPicPr>
          <p:nvPr/>
        </p:nvPicPr>
        <p:blipFill>
          <a:blip r:embed="rId3"/>
          <a:stretch>
            <a:fillRect/>
          </a:stretch>
        </p:blipFill>
        <p:spPr>
          <a:xfrm>
            <a:off x="0" y="1761745"/>
            <a:ext cx="9144000" cy="3381755"/>
          </a:xfrm>
          <a:prstGeom prst="rect">
            <a:avLst/>
          </a:prstGeom>
        </p:spPr>
      </p:pic>
    </p:spTree>
    <p:extLst>
      <p:ext uri="{BB962C8B-B14F-4D97-AF65-F5344CB8AC3E}">
        <p14:creationId xmlns:p14="http://schemas.microsoft.com/office/powerpoint/2010/main" val="296961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txBox="1"/>
          <p:nvPr/>
        </p:nvSpPr>
        <p:spPr>
          <a:xfrm>
            <a:off x="725400" y="4621272"/>
            <a:ext cx="6704700" cy="292500"/>
          </a:xfrm>
          <a:prstGeom prst="rect">
            <a:avLst/>
          </a:prstGeom>
          <a:noFill/>
          <a:ln>
            <a:noFill/>
          </a:ln>
        </p:spPr>
        <p:txBody>
          <a:bodyPr spcFirstLastPara="1" wrap="square" lIns="57150" tIns="57150" rIns="57150" bIns="57150" anchor="t" anchorCtr="0">
            <a:noAutofit/>
          </a:bodyPr>
          <a:lstStyle/>
          <a:p>
            <a:pPr marL="0" lvl="0" indent="0" algn="l" rtl="0">
              <a:lnSpc>
                <a:spcPct val="115000"/>
              </a:lnSpc>
              <a:spcBef>
                <a:spcPts val="0"/>
              </a:spcBef>
              <a:spcAft>
                <a:spcPts val="1000"/>
              </a:spcAft>
              <a:buNone/>
            </a:pPr>
            <a:endParaRPr sz="1200" b="1">
              <a:solidFill>
                <a:srgbClr val="FFFFFF"/>
              </a:solidFill>
              <a:latin typeface="Avenir"/>
              <a:ea typeface="Avenir"/>
              <a:cs typeface="Avenir"/>
              <a:sym typeface="Avenir"/>
            </a:endParaRPr>
          </a:p>
        </p:txBody>
      </p:sp>
      <p:sp>
        <p:nvSpPr>
          <p:cNvPr id="155" name="Google Shape;155;p27"/>
          <p:cNvSpPr txBox="1"/>
          <p:nvPr/>
        </p:nvSpPr>
        <p:spPr>
          <a:xfrm>
            <a:off x="707050" y="1798825"/>
            <a:ext cx="7282800" cy="717600"/>
          </a:xfrm>
          <a:prstGeom prst="rect">
            <a:avLst/>
          </a:prstGeom>
          <a:noFill/>
          <a:ln>
            <a:noFill/>
          </a:ln>
        </p:spPr>
        <p:txBody>
          <a:bodyPr spcFirstLastPara="1" wrap="square" lIns="57150" tIns="57150" rIns="57150" bIns="57150" anchor="t" anchorCtr="0">
            <a:noAutofit/>
          </a:bodyPr>
          <a:lstStyle/>
          <a:p>
            <a:pPr marL="0" lvl="0" indent="0" algn="l" rtl="0">
              <a:spcBef>
                <a:spcPts val="0"/>
              </a:spcBef>
              <a:spcAft>
                <a:spcPts val="0"/>
              </a:spcAft>
              <a:buNone/>
            </a:pPr>
            <a:endParaRPr sz="3600" b="1">
              <a:solidFill>
                <a:srgbClr val="425066"/>
              </a:solidFill>
              <a:latin typeface="Avenir"/>
              <a:ea typeface="Avenir"/>
              <a:cs typeface="Avenir"/>
              <a:sym typeface="Avenir"/>
            </a:endParaRPr>
          </a:p>
        </p:txBody>
      </p:sp>
      <p:sp>
        <p:nvSpPr>
          <p:cNvPr id="158" name="Google Shape;158;p27"/>
          <p:cNvSpPr txBox="1"/>
          <p:nvPr/>
        </p:nvSpPr>
        <p:spPr>
          <a:xfrm>
            <a:off x="770845" y="1798825"/>
            <a:ext cx="7282800" cy="717600"/>
          </a:xfrm>
          <a:prstGeom prst="rect">
            <a:avLst/>
          </a:prstGeom>
          <a:noFill/>
          <a:ln>
            <a:noFill/>
          </a:ln>
        </p:spPr>
        <p:txBody>
          <a:bodyPr spcFirstLastPara="1" wrap="square" lIns="57150" tIns="57150" rIns="57150" bIns="57150" anchor="t" anchorCtr="0">
            <a:noAutofit/>
          </a:bodyPr>
          <a:lstStyle/>
          <a:p>
            <a:pPr>
              <a:buClr>
                <a:schemeClr val="dk1"/>
              </a:buClr>
              <a:buSzPts val="1100"/>
            </a:pPr>
            <a:r>
              <a:rPr lang="zh-CN" altLang="en-US" sz="3600" dirty="0">
                <a:solidFill>
                  <a:srgbClr val="425066"/>
                </a:solidFill>
                <a:latin typeface="Google Sans"/>
                <a:sym typeface="Google Sans"/>
              </a:rPr>
              <a:t>谢谢！</a:t>
            </a:r>
            <a:endParaRPr sz="3600" b="1" dirty="0">
              <a:solidFill>
                <a:srgbClr val="425066"/>
              </a:solidFill>
              <a:latin typeface="Google Sans" panose="020B0503030502040204" pitchFamily="34" charset="0"/>
              <a:ea typeface="Avenir"/>
              <a:cs typeface="Avenir"/>
              <a:sym typeface="Avenir"/>
            </a:endParaRPr>
          </a:p>
        </p:txBody>
      </p:sp>
    </p:spTree>
    <p:extLst>
      <p:ext uri="{BB962C8B-B14F-4D97-AF65-F5344CB8AC3E}">
        <p14:creationId xmlns:p14="http://schemas.microsoft.com/office/powerpoint/2010/main" val="261326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2;p23">
            <a:extLst>
              <a:ext uri="{FF2B5EF4-FFF2-40B4-BE49-F238E27FC236}">
                <a16:creationId xmlns:a16="http://schemas.microsoft.com/office/drawing/2014/main" id="{166BD9FC-954F-EF4B-8584-7992E0C80307}"/>
              </a:ext>
            </a:extLst>
          </p:cNvPr>
          <p:cNvSpPr txBox="1"/>
          <p:nvPr/>
        </p:nvSpPr>
        <p:spPr>
          <a:xfrm>
            <a:off x="671545" y="1435819"/>
            <a:ext cx="6145060" cy="3503574"/>
          </a:xfrm>
          <a:prstGeom prst="rect">
            <a:avLst/>
          </a:prstGeom>
          <a:noFill/>
          <a:ln>
            <a:noFill/>
          </a:ln>
        </p:spPr>
        <p:txBody>
          <a:bodyPr spcFirstLastPara="1" wrap="square" lIns="91425" tIns="91425" rIns="91425" bIns="91425" anchor="t" anchorCtr="0">
            <a:noAutofit/>
          </a:bodyPr>
          <a:lstStyle/>
          <a:p>
            <a:pPr marL="419100" indent="-342900">
              <a:lnSpc>
                <a:spcPct val="200000"/>
              </a:lnSpc>
              <a:buClrTx/>
              <a:buSzPct val="100000"/>
              <a:buFont typeface="+mj-lt"/>
              <a:buAutoNum type="arabicPeriod"/>
            </a:pPr>
            <a:r>
              <a:rPr lang="zh-CN" altLang="en-US" dirty="0">
                <a:solidFill>
                  <a:srgbClr val="6B7687"/>
                </a:solidFill>
                <a:latin typeface="+mj-ea"/>
                <a:ea typeface="+mj-ea"/>
                <a:sym typeface="Montserrat"/>
              </a:rPr>
              <a:t>项目背景</a:t>
            </a:r>
            <a:endParaRPr lang="en-US" altLang="zh-CN" dirty="0">
              <a:solidFill>
                <a:srgbClr val="6B7687"/>
              </a:solidFill>
              <a:latin typeface="+mj-ea"/>
              <a:ea typeface="+mj-ea"/>
              <a:sym typeface="Montserrat"/>
            </a:endParaRPr>
          </a:p>
          <a:p>
            <a:pPr marL="419100" indent="-342900">
              <a:lnSpc>
                <a:spcPct val="200000"/>
              </a:lnSpc>
              <a:buClrTx/>
              <a:buSzPct val="100000"/>
              <a:buFont typeface="+mj-lt"/>
              <a:buAutoNum type="arabicPeriod"/>
            </a:pPr>
            <a:r>
              <a:rPr lang="en-US" altLang="zh-CN" dirty="0">
                <a:solidFill>
                  <a:srgbClr val="6B7687"/>
                </a:solidFill>
                <a:latin typeface="+mj-ea"/>
                <a:ea typeface="+mj-ea"/>
                <a:cs typeface="Noto Sans CJK SC Medium" charset="-122"/>
                <a:sym typeface="Montserrat"/>
              </a:rPr>
              <a:t>Why Tensorflow</a:t>
            </a:r>
            <a:r>
              <a:rPr lang="zh-CN" altLang="en-US" dirty="0">
                <a:solidFill>
                  <a:srgbClr val="6B7687"/>
                </a:solidFill>
                <a:latin typeface="+mj-ea"/>
                <a:ea typeface="+mj-ea"/>
                <a:cs typeface="Noto Sans CJK SC Medium" charset="-122"/>
                <a:sym typeface="Montserrat"/>
              </a:rPr>
              <a:t>？</a:t>
            </a:r>
            <a:endParaRPr lang="en-US" altLang="zh-CN" dirty="0">
              <a:solidFill>
                <a:srgbClr val="6B7687"/>
              </a:solidFill>
              <a:latin typeface="+mj-ea"/>
              <a:ea typeface="+mj-ea"/>
              <a:sym typeface="Montserrat"/>
            </a:endParaRPr>
          </a:p>
          <a:p>
            <a:pPr marL="419100" indent="-342900">
              <a:lnSpc>
                <a:spcPct val="200000"/>
              </a:lnSpc>
              <a:buClrTx/>
              <a:buSzPct val="100000"/>
              <a:buFont typeface="+mj-lt"/>
              <a:buAutoNum type="arabicPeriod"/>
            </a:pPr>
            <a:r>
              <a:rPr lang="zh-CN" altLang="en-US" dirty="0">
                <a:solidFill>
                  <a:srgbClr val="6B7687"/>
                </a:solidFill>
                <a:latin typeface="+mj-ea"/>
                <a:ea typeface="+mj-ea"/>
                <a:cs typeface="Noto Sans CJK SC Medium" charset="-122"/>
                <a:sym typeface="Montserrat"/>
              </a:rPr>
              <a:t>中文手写汉字数据集</a:t>
            </a:r>
            <a:endParaRPr lang="en-US" altLang="zh-CN" dirty="0">
              <a:solidFill>
                <a:srgbClr val="6B7687"/>
              </a:solidFill>
              <a:latin typeface="+mj-ea"/>
              <a:ea typeface="+mj-ea"/>
              <a:cs typeface="Noto Sans CJK SC Medium" charset="-122"/>
              <a:sym typeface="Montserrat"/>
            </a:endParaRPr>
          </a:p>
          <a:p>
            <a:pPr marL="419100" indent="-342900">
              <a:lnSpc>
                <a:spcPct val="200000"/>
              </a:lnSpc>
              <a:buClrTx/>
              <a:buSzPct val="100000"/>
              <a:buFont typeface="+mj-lt"/>
              <a:buAutoNum type="arabicPeriod"/>
            </a:pPr>
            <a:r>
              <a:rPr lang="en-US" altLang="zh-CN" dirty="0">
                <a:solidFill>
                  <a:srgbClr val="6B7687"/>
                </a:solidFill>
                <a:latin typeface="+mj-ea"/>
                <a:ea typeface="+mj-ea"/>
                <a:cs typeface="Noto Sans CJK SC Medium" charset="-122"/>
                <a:sym typeface="Montserrat"/>
              </a:rPr>
              <a:t>CNN</a:t>
            </a:r>
            <a:r>
              <a:rPr lang="zh-CN" altLang="en-US" dirty="0">
                <a:solidFill>
                  <a:srgbClr val="6B7687"/>
                </a:solidFill>
                <a:latin typeface="+mj-ea"/>
                <a:ea typeface="+mj-ea"/>
                <a:cs typeface="Noto Sans CJK SC Medium" charset="-122"/>
                <a:sym typeface="Montserrat"/>
              </a:rPr>
              <a:t>网络模型原理</a:t>
            </a:r>
            <a:endParaRPr lang="en-US" altLang="zh-CN" dirty="0">
              <a:solidFill>
                <a:srgbClr val="6B7687"/>
              </a:solidFill>
              <a:latin typeface="+mj-ea"/>
              <a:ea typeface="+mj-ea"/>
              <a:cs typeface="Noto Sans CJK SC Medium" charset="-122"/>
              <a:sym typeface="Montserrat"/>
            </a:endParaRPr>
          </a:p>
          <a:p>
            <a:pPr marL="419100" indent="-342900">
              <a:lnSpc>
                <a:spcPct val="200000"/>
              </a:lnSpc>
              <a:buClrTx/>
              <a:buSzPct val="100000"/>
              <a:buFont typeface="+mj-lt"/>
              <a:buAutoNum type="arabicPeriod"/>
            </a:pPr>
            <a:r>
              <a:rPr lang="zh-CN" altLang="en-US" dirty="0">
                <a:solidFill>
                  <a:srgbClr val="6B7687"/>
                </a:solidFill>
                <a:latin typeface="+mj-ea"/>
                <a:ea typeface="+mj-ea"/>
                <a:cs typeface="Noto Sans CJK SC Medium" charset="-122"/>
                <a:sym typeface="Montserrat"/>
              </a:rPr>
              <a:t>模型的训练</a:t>
            </a:r>
            <a:endParaRPr lang="en-US" altLang="zh-CN" dirty="0">
              <a:solidFill>
                <a:srgbClr val="6B7687"/>
              </a:solidFill>
              <a:latin typeface="+mj-ea"/>
              <a:ea typeface="+mj-ea"/>
              <a:cs typeface="Noto Sans CJK SC Medium" charset="-122"/>
              <a:sym typeface="Montserrat"/>
            </a:endParaRPr>
          </a:p>
        </p:txBody>
      </p:sp>
      <p:sp>
        <p:nvSpPr>
          <p:cNvPr id="5" name="Google Shape;136;p23">
            <a:extLst>
              <a:ext uri="{FF2B5EF4-FFF2-40B4-BE49-F238E27FC236}">
                <a16:creationId xmlns:a16="http://schemas.microsoft.com/office/drawing/2014/main" id="{0CA24DC6-C72C-F840-9B46-1B9AD91C6322}"/>
              </a:ext>
            </a:extLst>
          </p:cNvPr>
          <p:cNvSpPr txBox="1"/>
          <p:nvPr/>
        </p:nvSpPr>
        <p:spPr>
          <a:xfrm>
            <a:off x="731025" y="730595"/>
            <a:ext cx="6026100" cy="51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ltLang="en-US" sz="3600" dirty="0">
                <a:solidFill>
                  <a:srgbClr val="FF6F00"/>
                </a:solidFill>
                <a:latin typeface="+mn-ea"/>
                <a:ea typeface="+mn-ea"/>
                <a:cs typeface="Google Sans"/>
                <a:sym typeface="Google Sans"/>
              </a:rPr>
              <a:t>目录</a:t>
            </a:r>
            <a:endParaRPr sz="3600" dirty="0">
              <a:solidFill>
                <a:srgbClr val="FF6F00"/>
              </a:solidFill>
              <a:latin typeface="+mn-ea"/>
              <a:ea typeface="+mn-ea"/>
              <a:cs typeface="Google Sans"/>
              <a:sym typeface="Google Sans"/>
            </a:endParaRPr>
          </a:p>
        </p:txBody>
      </p:sp>
    </p:spTree>
    <p:extLst>
      <p:ext uri="{BB962C8B-B14F-4D97-AF65-F5344CB8AC3E}">
        <p14:creationId xmlns:p14="http://schemas.microsoft.com/office/powerpoint/2010/main" val="354347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a:buNone/>
            </a:pPr>
            <a:r>
              <a:rPr lang="zh-CN" altLang="en-US" dirty="0">
                <a:solidFill>
                  <a:schemeClr val="lt1"/>
                </a:solidFill>
                <a:latin typeface="+mn-ea"/>
                <a:ea typeface="+mn-ea"/>
                <a:cs typeface="Google Sans"/>
                <a:sym typeface="Google Sans"/>
              </a:rPr>
              <a:t>项目背景</a:t>
            </a:r>
            <a:endParaRPr lang="en" dirty="0">
              <a:solidFill>
                <a:schemeClr val="lt1"/>
              </a:solidFill>
              <a:latin typeface="+mn-ea"/>
              <a:ea typeface="+mn-ea"/>
              <a:cs typeface="Google Sans"/>
              <a:sym typeface="Google Sans"/>
            </a:endParaRPr>
          </a:p>
        </p:txBody>
      </p:sp>
    </p:spTree>
    <p:extLst>
      <p:ext uri="{BB962C8B-B14F-4D97-AF65-F5344CB8AC3E}">
        <p14:creationId xmlns:p14="http://schemas.microsoft.com/office/powerpoint/2010/main" val="420347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cxnSp>
        <p:nvCxnSpPr>
          <p:cNvPr id="199" name="Google Shape;199;p31"/>
          <p:cNvCxnSpPr/>
          <p:nvPr/>
        </p:nvCxnSpPr>
        <p:spPr>
          <a:xfrm>
            <a:off x="791925" y="2095800"/>
            <a:ext cx="2195700" cy="0"/>
          </a:xfrm>
          <a:prstGeom prst="straightConnector1">
            <a:avLst/>
          </a:prstGeom>
          <a:noFill/>
          <a:ln w="19050" cap="flat" cmpd="sng">
            <a:solidFill>
              <a:srgbClr val="E6E6E6"/>
            </a:solidFill>
            <a:prstDash val="solid"/>
            <a:round/>
            <a:headEnd type="none" w="med" len="med"/>
            <a:tailEnd type="none" w="med" len="med"/>
          </a:ln>
        </p:spPr>
      </p:cxnSp>
      <p:sp>
        <p:nvSpPr>
          <p:cNvPr id="202" name="Google Shape;202;p31"/>
          <p:cNvSpPr txBox="1"/>
          <p:nvPr/>
        </p:nvSpPr>
        <p:spPr>
          <a:xfrm>
            <a:off x="515478" y="2168099"/>
            <a:ext cx="3849187" cy="2244793"/>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zh-CN" altLang="en-US" dirty="0">
                <a:solidFill>
                  <a:srgbClr val="6B7687"/>
                </a:solidFill>
                <a:latin typeface="+mn-ea"/>
                <a:ea typeface="+mn-ea"/>
                <a:sym typeface="Roboto"/>
              </a:rPr>
              <a:t>汉字作为中国文化瑰宝，不仅记录历史、蕴含哲学艺术，更是中华文明传承的纽带，展现了民族智慧与创造力。而在计算机视觉领域，手写汉字识别成为重要研究方向，深度学习技术为这一领域提供了新的解决方案，进一步推动了汉字文化的传承与发展。</a:t>
            </a:r>
            <a:endParaRPr dirty="0">
              <a:solidFill>
                <a:srgbClr val="6B7687"/>
              </a:solidFill>
              <a:latin typeface="+mn-ea"/>
              <a:ea typeface="+mn-ea"/>
              <a:sym typeface="Roboto"/>
            </a:endParaRPr>
          </a:p>
        </p:txBody>
      </p:sp>
      <p:sp>
        <p:nvSpPr>
          <p:cNvPr id="206" name="Google Shape;206;p31"/>
          <p:cNvSpPr txBox="1"/>
          <p:nvPr/>
        </p:nvSpPr>
        <p:spPr>
          <a:xfrm>
            <a:off x="7137300" y="3124175"/>
            <a:ext cx="702000" cy="34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Noto Sans CJK SC" panose="020B0500000000000000" pitchFamily="34" charset="-128"/>
                <a:ea typeface="Noto Sans CJK SC" panose="020B0500000000000000" pitchFamily="34" charset="-128"/>
              </a:rPr>
              <a:t>图片</a:t>
            </a:r>
            <a:endParaRPr sz="1200">
              <a:latin typeface="Noto Sans CJK SC" panose="020B0500000000000000" pitchFamily="34" charset="-128"/>
              <a:ea typeface="Noto Sans CJK SC" panose="020B0500000000000000" pitchFamily="34" charset="-128"/>
            </a:endParaRPr>
          </a:p>
        </p:txBody>
      </p:sp>
      <p:sp>
        <p:nvSpPr>
          <p:cNvPr id="10" name="Google Shape;181;p29"/>
          <p:cNvSpPr txBox="1"/>
          <p:nvPr/>
        </p:nvSpPr>
        <p:spPr>
          <a:xfrm>
            <a:off x="701810" y="1436385"/>
            <a:ext cx="2944570" cy="517800"/>
          </a:xfrm>
          <a:prstGeom prst="rect">
            <a:avLst/>
          </a:prstGeom>
          <a:noFill/>
          <a:ln>
            <a:noFill/>
          </a:ln>
        </p:spPr>
        <p:txBody>
          <a:bodyPr spcFirstLastPara="1" wrap="square" lIns="91425" tIns="91425" rIns="91425" bIns="91425" anchor="t" anchorCtr="0">
            <a:noAutofit/>
          </a:bodyPr>
          <a:lstStyle/>
          <a:p>
            <a:pPr lvl="0"/>
            <a:r>
              <a:rPr lang="zh-CN" altLang="en-US" sz="2400" dirty="0">
                <a:solidFill>
                  <a:srgbClr val="6B7687"/>
                </a:solidFill>
                <a:latin typeface="+mn-ea"/>
                <a:ea typeface="+mn-ea"/>
                <a:sym typeface="Roboto"/>
              </a:rPr>
              <a:t>中文手写数字体识别</a:t>
            </a:r>
            <a:endParaRPr sz="2400" dirty="0">
              <a:solidFill>
                <a:srgbClr val="6B7687"/>
              </a:solidFill>
              <a:latin typeface="+mn-ea"/>
              <a:ea typeface="+mn-ea"/>
              <a:cs typeface="Noto Sans CJK SC Medium" charset="-122"/>
              <a:sym typeface="Roboto"/>
            </a:endParaRPr>
          </a:p>
        </p:txBody>
      </p:sp>
      <p:sp>
        <p:nvSpPr>
          <p:cNvPr id="11" name="Google Shape;182;p29"/>
          <p:cNvSpPr txBox="1"/>
          <p:nvPr/>
        </p:nvSpPr>
        <p:spPr>
          <a:xfrm>
            <a:off x="695171" y="730600"/>
            <a:ext cx="3669494"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mn-ea"/>
                <a:ea typeface="+mn-ea"/>
                <a:cs typeface="Noto Sans CJK SC Medium" charset="-122"/>
                <a:sym typeface="Google Sans Medium"/>
              </a:rPr>
              <a:t>项目背景</a:t>
            </a:r>
          </a:p>
        </p:txBody>
      </p:sp>
      <p:pic>
        <p:nvPicPr>
          <p:cNvPr id="15" name="图片 14">
            <a:extLst>
              <a:ext uri="{FF2B5EF4-FFF2-40B4-BE49-F238E27FC236}">
                <a16:creationId xmlns:a16="http://schemas.microsoft.com/office/drawing/2014/main" id="{2D1E7764-69DE-4A73-8C93-6573F6C55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0275" y="3481676"/>
            <a:ext cx="1247666" cy="1247666"/>
          </a:xfrm>
          <a:prstGeom prst="ellipse">
            <a:avLst/>
          </a:prstGeom>
          <a:ln>
            <a:noFill/>
          </a:ln>
          <a:effectLst>
            <a:softEdge rad="112500"/>
          </a:effectLst>
        </p:spPr>
      </p:pic>
      <p:pic>
        <p:nvPicPr>
          <p:cNvPr id="16" name="图片 15">
            <a:extLst>
              <a:ext uri="{FF2B5EF4-FFF2-40B4-BE49-F238E27FC236}">
                <a16:creationId xmlns:a16="http://schemas.microsoft.com/office/drawing/2014/main" id="{BF08557C-8310-41D3-BC4E-FD6371B89B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1315" y="3428179"/>
            <a:ext cx="1247666" cy="1247666"/>
          </a:xfrm>
          <a:prstGeom prst="ellipse">
            <a:avLst/>
          </a:prstGeom>
          <a:ln>
            <a:noFill/>
          </a:ln>
          <a:effectLst>
            <a:softEdge rad="112500"/>
          </a:effectLst>
        </p:spPr>
      </p:pic>
      <p:pic>
        <p:nvPicPr>
          <p:cNvPr id="2" name="图片 1">
            <a:extLst>
              <a:ext uri="{FF2B5EF4-FFF2-40B4-BE49-F238E27FC236}">
                <a16:creationId xmlns:a16="http://schemas.microsoft.com/office/drawing/2014/main" id="{1352541A-80A9-4421-85F2-32070B8995A2}"/>
              </a:ext>
            </a:extLst>
          </p:cNvPr>
          <p:cNvPicPr>
            <a:picLocks noChangeAspect="1"/>
          </p:cNvPicPr>
          <p:nvPr/>
        </p:nvPicPr>
        <p:blipFill>
          <a:blip r:embed="rId4"/>
          <a:stretch>
            <a:fillRect/>
          </a:stretch>
        </p:blipFill>
        <p:spPr>
          <a:xfrm>
            <a:off x="4448194" y="1922482"/>
            <a:ext cx="1656579" cy="1541893"/>
          </a:xfrm>
          <a:prstGeom prst="rect">
            <a:avLst/>
          </a:prstGeom>
          <a:effectLst>
            <a:softEdge rad="38100"/>
          </a:effectLst>
        </p:spPr>
      </p:pic>
      <p:sp>
        <p:nvSpPr>
          <p:cNvPr id="3" name="AutoShape 2" descr="https://www.yac8.com/upFiles/yac801/2014070478698361.jpg">
            <a:extLst>
              <a:ext uri="{FF2B5EF4-FFF2-40B4-BE49-F238E27FC236}">
                <a16:creationId xmlns:a16="http://schemas.microsoft.com/office/drawing/2014/main" id="{A2F19392-FDF6-43D3-88B3-C555A2A5E6C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www.yac8.com/upFiles/yac801/2014070478698361.jpg">
            <a:extLst>
              <a:ext uri="{FF2B5EF4-FFF2-40B4-BE49-F238E27FC236}">
                <a16:creationId xmlns:a16="http://schemas.microsoft.com/office/drawing/2014/main" id="{8C30380F-84A1-4963-AA4A-3C0702654CBF}"/>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D38C39AF-B92A-4B21-AF44-EAABDA77D2BD}"/>
              </a:ext>
            </a:extLst>
          </p:cNvPr>
          <p:cNvPicPr>
            <a:picLocks noChangeAspect="1"/>
          </p:cNvPicPr>
          <p:nvPr/>
        </p:nvPicPr>
        <p:blipFill>
          <a:blip r:embed="rId5"/>
          <a:stretch>
            <a:fillRect/>
          </a:stretch>
        </p:blipFill>
        <p:spPr>
          <a:xfrm>
            <a:off x="6310135" y="1922483"/>
            <a:ext cx="1529166" cy="1478038"/>
          </a:xfrm>
          <a:prstGeom prst="rect">
            <a:avLst/>
          </a:prstGeom>
          <a:effectLst>
            <a:softEdge rad="38100"/>
          </a:effectLst>
        </p:spPr>
      </p:pic>
    </p:spTree>
    <p:extLst>
      <p:ext uri="{BB962C8B-B14F-4D97-AF65-F5344CB8AC3E}">
        <p14:creationId xmlns:p14="http://schemas.microsoft.com/office/powerpoint/2010/main" val="301158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a:buNone/>
            </a:pPr>
            <a:r>
              <a:rPr lang="en-US" altLang="zh-CN" dirty="0">
                <a:solidFill>
                  <a:schemeClr val="lt1"/>
                </a:solidFill>
                <a:latin typeface="Google Sans"/>
                <a:ea typeface="Google Sans"/>
                <a:cs typeface="Google Sans"/>
                <a:sym typeface="Google Sans"/>
              </a:rPr>
              <a:t>Why TensorFlow</a:t>
            </a:r>
            <a:endParaRPr lang="en" dirty="0">
              <a:solidFill>
                <a:schemeClr val="lt1"/>
              </a:solidFill>
              <a:latin typeface="Google Sans"/>
              <a:ea typeface="Google Sans"/>
              <a:cs typeface="Google Sans"/>
              <a:sym typeface="Google Sans"/>
            </a:endParaRPr>
          </a:p>
        </p:txBody>
      </p:sp>
    </p:spTree>
    <p:extLst>
      <p:ext uri="{BB962C8B-B14F-4D97-AF65-F5344CB8AC3E}">
        <p14:creationId xmlns:p14="http://schemas.microsoft.com/office/powerpoint/2010/main" val="36416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91" name="Google Shape;191;p30"/>
          <p:cNvSpPr txBox="1"/>
          <p:nvPr/>
        </p:nvSpPr>
        <p:spPr>
          <a:xfrm>
            <a:off x="706953" y="2202029"/>
            <a:ext cx="6586079" cy="1759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25066"/>
              </a:buClr>
              <a:buSzPts val="1600"/>
              <a:buFont typeface="Roboto"/>
              <a:buChar char="●"/>
            </a:pPr>
            <a:r>
              <a:rPr lang="zh-CN" altLang="en-US" dirty="0">
                <a:solidFill>
                  <a:srgbClr val="6B7687"/>
                </a:solidFill>
                <a:latin typeface="+mn-ea"/>
                <a:ea typeface="+mn-ea"/>
                <a:sym typeface="Roboto"/>
              </a:rPr>
              <a:t>丰富的内容与示例，拥有</a:t>
            </a:r>
            <a:r>
              <a:rPr lang="en-US" altLang="zh-CN" dirty="0">
                <a:solidFill>
                  <a:srgbClr val="6B7687"/>
                </a:solidFill>
                <a:latin typeface="+mn-ea"/>
                <a:ea typeface="+mn-ea"/>
                <a:sym typeface="Roboto"/>
              </a:rPr>
              <a:t>end to end</a:t>
            </a:r>
            <a:r>
              <a:rPr lang="zh-CN" altLang="en-US" dirty="0">
                <a:solidFill>
                  <a:srgbClr val="6B7687"/>
                </a:solidFill>
                <a:latin typeface="+mn-ea"/>
                <a:ea typeface="+mn-ea"/>
                <a:sym typeface="Roboto"/>
              </a:rPr>
              <a:t>成熟的解决方案</a:t>
            </a:r>
            <a:endParaRPr dirty="0">
              <a:solidFill>
                <a:srgbClr val="6B7687"/>
              </a:solidFill>
              <a:latin typeface="+mn-ea"/>
              <a:ea typeface="+mn-ea"/>
              <a:sym typeface="Roboto"/>
            </a:endParaRPr>
          </a:p>
          <a:p>
            <a:pPr marL="457200" lvl="0" indent="-330200" algn="l" rtl="0">
              <a:lnSpc>
                <a:spcPct val="115000"/>
              </a:lnSpc>
              <a:spcBef>
                <a:spcPts val="0"/>
              </a:spcBef>
              <a:spcAft>
                <a:spcPts val="0"/>
              </a:spcAft>
              <a:buClr>
                <a:srgbClr val="425066"/>
              </a:buClr>
              <a:buSzPts val="1600"/>
              <a:buFont typeface="Roboto"/>
              <a:buChar char="●"/>
            </a:pPr>
            <a:r>
              <a:rPr lang="zh-CN" altLang="en-US" dirty="0">
                <a:solidFill>
                  <a:srgbClr val="6B7687"/>
                </a:solidFill>
                <a:latin typeface="+mn-ea"/>
                <a:ea typeface="+mn-ea"/>
                <a:sym typeface="Roboto"/>
              </a:rPr>
              <a:t>开箱即用的预训练模型</a:t>
            </a:r>
            <a:endParaRPr lang="en-US" altLang="zh-CN" dirty="0">
              <a:solidFill>
                <a:srgbClr val="6B7687"/>
              </a:solidFill>
              <a:latin typeface="+mn-ea"/>
              <a:ea typeface="+mn-ea"/>
              <a:sym typeface="Roboto"/>
            </a:endParaRPr>
          </a:p>
          <a:p>
            <a:pPr marL="457200" lvl="0" indent="-330200" algn="l" rtl="0">
              <a:lnSpc>
                <a:spcPct val="115000"/>
              </a:lnSpc>
              <a:spcBef>
                <a:spcPts val="0"/>
              </a:spcBef>
              <a:spcAft>
                <a:spcPts val="0"/>
              </a:spcAft>
              <a:buClr>
                <a:srgbClr val="425066"/>
              </a:buClr>
              <a:buSzPts val="1600"/>
              <a:buFont typeface="Roboto"/>
              <a:buChar char="●"/>
            </a:pPr>
            <a:r>
              <a:rPr lang="en-US" altLang="zh-CN" dirty="0">
                <a:solidFill>
                  <a:srgbClr val="6B7687"/>
                </a:solidFill>
                <a:latin typeface="+mn-ea"/>
                <a:ea typeface="+mn-ea"/>
                <a:sym typeface="Roboto"/>
              </a:rPr>
              <a:t>Google </a:t>
            </a:r>
            <a:r>
              <a:rPr lang="en-US" altLang="zh-CN" dirty="0" err="1">
                <a:solidFill>
                  <a:srgbClr val="6B7687"/>
                </a:solidFill>
                <a:latin typeface="+mn-ea"/>
                <a:ea typeface="+mn-ea"/>
                <a:sym typeface="Roboto"/>
              </a:rPr>
              <a:t>Colab</a:t>
            </a:r>
            <a:r>
              <a:rPr lang="zh-CN" altLang="en-US" dirty="0">
                <a:solidFill>
                  <a:srgbClr val="6B7687"/>
                </a:solidFill>
                <a:latin typeface="+mn-ea"/>
                <a:ea typeface="+mn-ea"/>
                <a:sym typeface="Roboto"/>
              </a:rPr>
              <a:t>在线笔记本（为我们提供了方便的开发和实验环境）</a:t>
            </a:r>
            <a:endParaRPr dirty="0">
              <a:solidFill>
                <a:srgbClr val="6B7687"/>
              </a:solidFill>
              <a:latin typeface="+mn-ea"/>
              <a:ea typeface="+mn-ea"/>
              <a:sym typeface="Roboto"/>
            </a:endParaRPr>
          </a:p>
        </p:txBody>
      </p:sp>
      <p:sp>
        <p:nvSpPr>
          <p:cNvPr id="8" name="Google Shape;181;p29"/>
          <p:cNvSpPr txBox="1"/>
          <p:nvPr/>
        </p:nvSpPr>
        <p:spPr>
          <a:xfrm>
            <a:off x="701810" y="1436385"/>
            <a:ext cx="7477302"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rgbClr val="6B7687"/>
                </a:solidFill>
                <a:latin typeface="+mn-ea"/>
                <a:ea typeface="+mn-ea"/>
                <a:cs typeface="Noto Sans CJK SC Medium" charset="-122"/>
                <a:sym typeface="Roboto"/>
              </a:rPr>
              <a:t>为什么选择</a:t>
            </a:r>
            <a:r>
              <a:rPr lang="en-US" altLang="zh-CN" sz="2400" dirty="0">
                <a:solidFill>
                  <a:srgbClr val="6B7687"/>
                </a:solidFill>
                <a:latin typeface="+mn-ea"/>
                <a:ea typeface="+mn-ea"/>
                <a:cs typeface="Noto Sans CJK SC Medium" charset="-122"/>
                <a:sym typeface="Roboto"/>
              </a:rPr>
              <a:t>TensorFlow</a:t>
            </a:r>
            <a:r>
              <a:rPr lang="zh-CN" altLang="en-US" sz="2400" dirty="0">
                <a:solidFill>
                  <a:srgbClr val="6B7687"/>
                </a:solidFill>
                <a:latin typeface="+mn-ea"/>
                <a:ea typeface="+mn-ea"/>
                <a:cs typeface="Noto Sans CJK SC Medium" charset="-122"/>
                <a:sym typeface="Roboto"/>
              </a:rPr>
              <a:t>作为深度学习框架</a:t>
            </a:r>
            <a:endParaRPr sz="2400" dirty="0">
              <a:solidFill>
                <a:srgbClr val="6B7687"/>
              </a:solidFill>
              <a:latin typeface="+mn-ea"/>
              <a:ea typeface="+mn-ea"/>
              <a:cs typeface="Noto Sans CJK SC Medium" charset="-122"/>
              <a:sym typeface="Roboto"/>
            </a:endParaRPr>
          </a:p>
        </p:txBody>
      </p:sp>
      <p:sp>
        <p:nvSpPr>
          <p:cNvPr id="9" name="Google Shape;182;p29"/>
          <p:cNvSpPr txBox="1"/>
          <p:nvPr/>
        </p:nvSpPr>
        <p:spPr>
          <a:xfrm>
            <a:off x="695170" y="730600"/>
            <a:ext cx="4022057"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Why TensorFlow</a:t>
            </a:r>
            <a:endParaRPr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spTree>
    <p:extLst>
      <p:ext uri="{BB962C8B-B14F-4D97-AF65-F5344CB8AC3E}">
        <p14:creationId xmlns:p14="http://schemas.microsoft.com/office/powerpoint/2010/main" val="302071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lvl="0">
              <a:buSzPts val="1100"/>
            </a:pPr>
            <a:r>
              <a:rPr lang="zh-CN" altLang="en-US" dirty="0">
                <a:solidFill>
                  <a:schemeClr val="lt1"/>
                </a:solidFill>
                <a:latin typeface="Google Sans"/>
                <a:ea typeface="Google Sans"/>
                <a:cs typeface="Google Sans"/>
                <a:sym typeface="Google Sans"/>
              </a:rPr>
              <a:t>中文手写汉字数据集</a:t>
            </a:r>
            <a:endParaRPr lang="en" dirty="0">
              <a:solidFill>
                <a:schemeClr val="lt1"/>
              </a:solidFill>
              <a:latin typeface="Google Sans"/>
              <a:ea typeface="Google Sans"/>
              <a:cs typeface="Google Sans"/>
              <a:sym typeface="Google Sans"/>
            </a:endParaRPr>
          </a:p>
        </p:txBody>
      </p:sp>
    </p:spTree>
    <p:extLst>
      <p:ext uri="{BB962C8B-B14F-4D97-AF65-F5344CB8AC3E}">
        <p14:creationId xmlns:p14="http://schemas.microsoft.com/office/powerpoint/2010/main" val="62464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9" name="Google Shape;179;p29"/>
          <p:cNvSpPr txBox="1"/>
          <p:nvPr/>
        </p:nvSpPr>
        <p:spPr>
          <a:xfrm>
            <a:off x="343612" y="2250470"/>
            <a:ext cx="4551600" cy="1759200"/>
          </a:xfrm>
          <a:prstGeom prst="rect">
            <a:avLst/>
          </a:prstGeom>
          <a:noFill/>
          <a:ln>
            <a:noFill/>
          </a:ln>
        </p:spPr>
        <p:txBody>
          <a:bodyPr spcFirstLastPara="1" wrap="square" lIns="91425" tIns="91425" rIns="91425" bIns="91425" anchor="t" anchorCtr="0">
            <a:noAutofit/>
          </a:bodyPr>
          <a:lstStyle/>
          <a:p>
            <a:pPr lvl="0">
              <a:buSzPts val="1100"/>
            </a:pPr>
            <a:r>
              <a:rPr lang="zh-CN" altLang="en-US" dirty="0">
                <a:solidFill>
                  <a:srgbClr val="6B7687"/>
                </a:solidFill>
                <a:latin typeface="+mn-ea"/>
                <a:ea typeface="+mn-ea"/>
                <a:sym typeface="Roboto"/>
              </a:rPr>
              <a:t>实验使用的数据来自</a:t>
            </a:r>
            <a:r>
              <a:rPr lang="en-US" altLang="zh-CN" dirty="0">
                <a:solidFill>
                  <a:srgbClr val="6B7687"/>
                </a:solidFill>
                <a:latin typeface="+mn-ea"/>
                <a:ea typeface="+mn-ea"/>
                <a:sym typeface="Roboto"/>
                <a:hlinkClick r:id="rId3"/>
              </a:rPr>
              <a:t>CASIA Online and Offline Chinese Handwriting Databases </a:t>
            </a:r>
            <a:r>
              <a:rPr lang="zh-CN" altLang="en-US" dirty="0">
                <a:solidFill>
                  <a:srgbClr val="6B7687"/>
                </a:solidFill>
                <a:latin typeface="+mn-ea"/>
                <a:ea typeface="+mn-ea"/>
                <a:sym typeface="Roboto"/>
              </a:rPr>
              <a:t>。</a:t>
            </a:r>
            <a:r>
              <a:rPr lang="en-US" altLang="zh-CN" dirty="0">
                <a:solidFill>
                  <a:srgbClr val="6B7687"/>
                </a:solidFill>
                <a:latin typeface="+mn-ea"/>
                <a:ea typeface="+mn-ea"/>
                <a:sym typeface="Roboto"/>
              </a:rPr>
              <a:t>CASIA</a:t>
            </a:r>
            <a:r>
              <a:rPr lang="zh-CN" altLang="en-US" dirty="0">
                <a:solidFill>
                  <a:srgbClr val="6B7687"/>
                </a:solidFill>
                <a:latin typeface="+mn-ea"/>
                <a:ea typeface="+mn-ea"/>
                <a:sym typeface="Roboto"/>
              </a:rPr>
              <a:t>离线中文手写汉字数据库是由中国科学院自动化研究所的模式识别国家重点实验室（</a:t>
            </a:r>
            <a:r>
              <a:rPr lang="en-US" altLang="zh-CN" dirty="0">
                <a:solidFill>
                  <a:srgbClr val="6B7687"/>
                </a:solidFill>
                <a:latin typeface="+mn-ea"/>
                <a:ea typeface="+mn-ea"/>
                <a:sym typeface="Roboto"/>
              </a:rPr>
              <a:t>NLPR</a:t>
            </a:r>
            <a:r>
              <a:rPr lang="zh-CN" altLang="en-US" dirty="0">
                <a:solidFill>
                  <a:srgbClr val="6B7687"/>
                </a:solidFill>
                <a:latin typeface="+mn-ea"/>
                <a:ea typeface="+mn-ea"/>
                <a:sym typeface="Roboto"/>
              </a:rPr>
              <a:t>）建立的。本项目选择的数据库包含</a:t>
            </a:r>
            <a:r>
              <a:rPr lang="en-US" altLang="zh-CN" dirty="0">
                <a:solidFill>
                  <a:srgbClr val="6B7687"/>
                </a:solidFill>
                <a:latin typeface="+mn-ea"/>
                <a:ea typeface="+mn-ea"/>
                <a:sym typeface="Roboto"/>
              </a:rPr>
              <a:t>3755</a:t>
            </a:r>
            <a:r>
              <a:rPr lang="zh-CN" altLang="en-US" dirty="0">
                <a:solidFill>
                  <a:srgbClr val="6B7687"/>
                </a:solidFill>
                <a:latin typeface="+mn-ea"/>
                <a:ea typeface="+mn-ea"/>
                <a:sym typeface="Roboto"/>
              </a:rPr>
              <a:t>个汉字，涵盖了现代汉字使用中的大部分常用字。这些汉字被用于训练和测试手写汉字识别系统，以提高识别准确率和系统性能。</a:t>
            </a:r>
            <a:endParaRPr dirty="0">
              <a:solidFill>
                <a:srgbClr val="6B7687"/>
              </a:solidFill>
              <a:latin typeface="+mn-ea"/>
              <a:ea typeface="+mn-ea"/>
              <a:sym typeface="Roboto"/>
            </a:endParaRPr>
          </a:p>
        </p:txBody>
      </p:sp>
      <p:sp>
        <p:nvSpPr>
          <p:cNvPr id="181" name="Google Shape;181;p29"/>
          <p:cNvSpPr txBox="1"/>
          <p:nvPr/>
        </p:nvSpPr>
        <p:spPr>
          <a:xfrm>
            <a:off x="701810" y="1436385"/>
            <a:ext cx="20094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solidFill>
                <a:srgbClr val="6B7687"/>
              </a:solidFill>
              <a:latin typeface="Noto Sans CJK SC" panose="020B0500000000000000" pitchFamily="34" charset="-128"/>
              <a:ea typeface="Noto Sans CJK SC" panose="020B0500000000000000" pitchFamily="34" charset="-128"/>
              <a:cs typeface="Noto Sans CJK SC Medium" charset="-122"/>
              <a:sym typeface="Roboto"/>
            </a:endParaRPr>
          </a:p>
        </p:txBody>
      </p:sp>
      <p:sp>
        <p:nvSpPr>
          <p:cNvPr id="182" name="Google Shape;182;p29"/>
          <p:cNvSpPr txBox="1"/>
          <p:nvPr/>
        </p:nvSpPr>
        <p:spPr>
          <a:xfrm>
            <a:off x="309539" y="918585"/>
            <a:ext cx="4803341" cy="517800"/>
          </a:xfrm>
          <a:prstGeom prst="rect">
            <a:avLst/>
          </a:prstGeom>
          <a:noFill/>
          <a:ln>
            <a:noFill/>
          </a:ln>
        </p:spPr>
        <p:txBody>
          <a:bodyPr spcFirstLastPara="1" wrap="square" lIns="91425" tIns="91425" rIns="91425" bIns="91425" anchor="t" anchorCtr="0">
            <a:noAutofit/>
          </a:bodyPr>
          <a:lstStyle/>
          <a:p>
            <a:pPr lvl="0"/>
            <a:r>
              <a:rPr lang="zh-CN" altLang="en-US" sz="3600" dirty="0">
                <a:solidFill>
                  <a:srgbClr val="FF6F00"/>
                </a:solidFill>
                <a:latin typeface="+mn-ea"/>
                <a:ea typeface="+mn-ea"/>
                <a:cs typeface="Noto Sans CJK SC Medium" charset="-122"/>
                <a:sym typeface="Google Sans Medium"/>
              </a:rPr>
              <a:t>中文手写汉字数据集</a:t>
            </a:r>
            <a:endParaRPr sz="3600" dirty="0">
              <a:solidFill>
                <a:srgbClr val="FF6F00"/>
              </a:solidFill>
              <a:latin typeface="+mn-ea"/>
              <a:ea typeface="+mn-ea"/>
              <a:cs typeface="Noto Sans CJK SC Medium" charset="-122"/>
              <a:sym typeface="Google Sans Medium"/>
            </a:endParaRPr>
          </a:p>
        </p:txBody>
      </p:sp>
      <p:pic>
        <p:nvPicPr>
          <p:cNvPr id="4" name="图片 3">
            <a:extLst>
              <a:ext uri="{FF2B5EF4-FFF2-40B4-BE49-F238E27FC236}">
                <a16:creationId xmlns:a16="http://schemas.microsoft.com/office/drawing/2014/main" id="{A519787D-493C-42EA-A2D8-432FDBFA1FDB}"/>
              </a:ext>
            </a:extLst>
          </p:cNvPr>
          <p:cNvPicPr>
            <a:picLocks noChangeAspect="1"/>
          </p:cNvPicPr>
          <p:nvPr/>
        </p:nvPicPr>
        <p:blipFill>
          <a:blip r:embed="rId4"/>
          <a:stretch>
            <a:fillRect/>
          </a:stretch>
        </p:blipFill>
        <p:spPr>
          <a:xfrm>
            <a:off x="4785063" y="2065565"/>
            <a:ext cx="4015325" cy="18255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lvl="0">
              <a:buSzPts val="1100"/>
            </a:pPr>
            <a:r>
              <a:rPr lang="en-US" altLang="zh-CN" dirty="0">
                <a:solidFill>
                  <a:schemeClr val="lt1"/>
                </a:solidFill>
                <a:latin typeface="Google Sans"/>
                <a:ea typeface="Google Sans"/>
                <a:cs typeface="Google Sans"/>
                <a:sym typeface="Google Sans"/>
              </a:rPr>
              <a:t>CNN</a:t>
            </a:r>
            <a:r>
              <a:rPr lang="zh-CN" altLang="en-US" dirty="0">
                <a:solidFill>
                  <a:schemeClr val="lt1"/>
                </a:solidFill>
                <a:latin typeface="Google Sans"/>
                <a:ea typeface="Google Sans"/>
                <a:cs typeface="Google Sans"/>
                <a:sym typeface="Google Sans"/>
              </a:rPr>
              <a:t>网络模型原理</a:t>
            </a:r>
            <a:endParaRPr lang="en" dirty="0">
              <a:solidFill>
                <a:schemeClr val="lt1"/>
              </a:solidFill>
              <a:latin typeface="Google Sans"/>
              <a:ea typeface="Google Sans"/>
              <a:cs typeface="Google Sans"/>
              <a:sym typeface="Google Sans"/>
            </a:endParaRPr>
          </a:p>
        </p:txBody>
      </p:sp>
    </p:spTree>
    <p:extLst>
      <p:ext uri="{BB962C8B-B14F-4D97-AF65-F5344CB8AC3E}">
        <p14:creationId xmlns:p14="http://schemas.microsoft.com/office/powerpoint/2010/main" val="4828629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nsorFlow">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2085</TotalTime>
  <Words>1082</Words>
  <Application>Microsoft Office PowerPoint</Application>
  <PresentationFormat>全屏显示(16:9)</PresentationFormat>
  <Paragraphs>69</Paragraphs>
  <Slides>17</Slides>
  <Notes>13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Avenir</vt:lpstr>
      <vt:lpstr>Google Sans</vt:lpstr>
      <vt:lpstr>Google Sans Medium</vt:lpstr>
      <vt:lpstr>Heiti SC Medium</vt:lpstr>
      <vt:lpstr>Montserrat</vt:lpstr>
      <vt:lpstr>Noto Sans CJK SC</vt:lpstr>
      <vt:lpstr>Noto Sans CJK SC Medium</vt:lpstr>
      <vt:lpstr>Roboto Mono</vt:lpstr>
      <vt:lpstr>宋体</vt:lpstr>
      <vt:lpstr>Arial</vt:lpstr>
      <vt:lpstr>Roboto</vt:lpstr>
      <vt:lpstr>Wingdings</vt:lpstr>
      <vt:lpstr>Simple Light</vt:lpstr>
      <vt:lpstr>TensorFlow</vt:lpstr>
      <vt:lpstr>PowerPoint 演示文稿</vt:lpstr>
      <vt:lpstr>PowerPoint 演示文稿</vt:lpstr>
      <vt:lpstr>项目背景</vt:lpstr>
      <vt:lpstr>PowerPoint 演示文稿</vt:lpstr>
      <vt:lpstr>Why TensorFlow</vt:lpstr>
      <vt:lpstr>PowerPoint 演示文稿</vt:lpstr>
      <vt:lpstr>中文手写汉字数据集</vt:lpstr>
      <vt:lpstr>PowerPoint 演示文稿</vt:lpstr>
      <vt:lpstr>CNN网络模型原理</vt:lpstr>
      <vt:lpstr>PowerPoint 演示文稿</vt:lpstr>
      <vt:lpstr>PowerPoint 演示文稿</vt:lpstr>
      <vt:lpstr>模型的训练</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池 秦</cp:lastModifiedBy>
  <cp:revision>25</cp:revision>
  <dcterms:modified xsi:type="dcterms:W3CDTF">2024-11-15T07:35:43Z</dcterms:modified>
</cp:coreProperties>
</file>