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60" r:id="rId4"/>
    <p:sldId id="275" r:id="rId6"/>
    <p:sldId id="277" r:id="rId7"/>
    <p:sldId id="264" r:id="rId8"/>
    <p:sldId id="281" r:id="rId9"/>
    <p:sldId id="262" r:id="rId10"/>
    <p:sldId id="263" r:id="rId11"/>
    <p:sldId id="284" r:id="rId12"/>
    <p:sldId id="282" r:id="rId13"/>
    <p:sldId id="303" r:id="rId14"/>
    <p:sldId id="304" r:id="rId15"/>
    <p:sldId id="287" r:id="rId16"/>
    <p:sldId id="288" r:id="rId17"/>
    <p:sldId id="289" r:id="rId18"/>
    <p:sldId id="290" r:id="rId19"/>
    <p:sldId id="299" r:id="rId20"/>
    <p:sldId id="298" r:id="rId21"/>
    <p:sldId id="276" r:id="rId22"/>
  </p:sldIdLst>
  <p:sldSz cx="9144000" cy="5143500" type="screen16x9"/>
  <p:notesSz cx="6858000" cy="9144000"/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067" userDrawn="1">
          <p15:clr>
            <a:srgbClr val="A4A3A4"/>
          </p15:clr>
        </p15:guide>
        <p15:guide id="2" pos="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87"/>
    <a:srgbClr val="EB9226"/>
    <a:srgbClr val="37475C"/>
    <a:srgbClr val="FF6F00"/>
    <a:srgbClr val="FFAF74"/>
    <a:srgbClr val="415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0"/>
    <p:restoredTop sz="81276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720" y="184"/>
      </p:cViewPr>
      <p:guideLst>
        <p:guide orient="horz" pos="1067"/>
        <p:guide pos="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为了提高精度，需要</a:t>
            </a: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进一步扩大数据集，在原图像的基础上对其进行翻转、平移、旋转等操作，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应用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TensorFlow 2.0 </a:t>
            </a:r>
            <a:r>
              <a:rPr lang="en-US" altLang="zh-CN" dirty="0" err="1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ImageDataGenerator</a:t>
            </a:r>
            <a:r>
              <a:rPr lang="zh-CN" altLang="en-US" dirty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技术可以很容易的增强数据集。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模型微调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f896c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f896c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Tensorboard</a:t>
            </a:r>
            <a:r>
              <a:rPr lang="zh-CN" altLang="en-US" dirty="0"/>
              <a:t>查看训练精度的变化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5ab0b98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5ab0b98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药饮片是指中药材经过切制炮制后可直接用于临床的中药。我国中药资源丰富、品种繁多且形态相似，这给饮片的鉴定和研究带来了很大困难。在传统的中药饮片识别与鉴定中，一个重要的环节是观察中药饮片的外部形态，而最终结果的准确性取决于工作者所积累的经验，这往往具有个人主观性和不稳定性。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能否研发一款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帮助我们快速识别中药饮片呢？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f896c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f896c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5ab0b98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5ab0b98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实验使用的数据来自安徽中医药大学下属国医堂。在国医堂药房内选择常见的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137</a:t>
            </a: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种中药饮片，舍去部分形状残缺的饮片，最终共搜集到饮片图像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43767</a:t>
            </a: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张，保证每一种饮片的图像数目均在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200</a:t>
            </a: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以上，并在职业药师的辅助下，对饮片图像的类别进行人工标注。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由</a:t>
            </a: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由于拍摄条件限制，饮片图像中出现了较多与饮片无关的背景图像，我们通过</a:t>
            </a:r>
            <a:r>
              <a:rPr lang="en-US" altLang="zh-CN" sz="1100" b="0" i="0" u="none" strike="noStrike" cap="none" dirty="0" err="1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opencv</a:t>
            </a:r>
            <a:r>
              <a:rPr lang="zh-C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库对饮片图像进行主体选取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为了提高训练速度，我们对图片进行了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cs typeface="Arial" panose="020B0604020202020204"/>
                <a:sym typeface="Arial" panose="020B0604020202020204"/>
              </a:rPr>
              <a:t>resize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f896c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f896c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在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Inception V3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模型中，通过将二维卷积层拆分成两个一维卷积层，不仅降低了参数数量，同时减轻了过拟合现象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f896c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f896c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在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Inception V3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模型中，通过将二维卷积层拆分成两个一维卷积层，不仅降低了参数数量，同时减轻了过拟合现象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cf896c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cf896c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在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Inception V3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模型中，通过将二维卷积层拆分成两个一维卷积层，不仅降低了参数数量，同时减轻了过拟合现象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c2c9199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c2c9199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基于</a:t>
            </a:r>
            <a:r>
              <a:rPr lang="en-US" altLang="zh-CN" dirty="0"/>
              <a:t>TensorFlow 2.0 </a:t>
            </a:r>
            <a:r>
              <a:rPr lang="zh-CN" altLang="en-US" dirty="0"/>
              <a:t>的</a:t>
            </a:r>
            <a:r>
              <a:rPr lang="en-US" altLang="zh-CN" dirty="0" err="1"/>
              <a:t>keras</a:t>
            </a:r>
            <a:r>
              <a:rPr lang="en-US" altLang="zh-CN" dirty="0"/>
              <a:t> API</a:t>
            </a:r>
            <a:r>
              <a:rPr lang="zh-CN" altLang="en-US" dirty="0"/>
              <a:t>进行迁移训练模型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Google Shape;40;p8"/>
          <p:cNvPicPr preferRelativeResize="0"/>
          <p:nvPr userDrawn="1"/>
        </p:nvPicPr>
        <p:blipFill rotWithShape="1">
          <a:blip r:embed="rId2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2850078" cy="47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793" y="137089"/>
            <a:ext cx="2520918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ubTitle" idx="2"/>
          </p:nvPr>
        </p:nvSpPr>
        <p:spPr>
          <a:xfrm>
            <a:off x="787900" y="31309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2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Copy">
  <p:cSld name="Cop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39450" y="7678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39450" y="13866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739450" y="22335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6" name="Google Shape;46;p9"/>
          <p:cNvCxnSpPr/>
          <p:nvPr/>
        </p:nvCxnSpPr>
        <p:spPr>
          <a:xfrm>
            <a:off x="791925" y="2095800"/>
            <a:ext cx="3033900" cy="630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" name="Google Shape;47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3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1">
  <p:cSld name="Copy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39450" y="463020"/>
            <a:ext cx="6704700" cy="450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739450" y="1081800"/>
            <a:ext cx="5211600" cy="581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50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739450" y="1623975"/>
            <a:ext cx="4367700" cy="15738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3"/>
          <a:srcRect l="9882" t="36730" r="9511" b="34680"/>
          <a:stretch>
            <a:fillRect/>
          </a:stretch>
        </p:blipFill>
        <p:spPr>
          <a:xfrm>
            <a:off x="129375" y="215925"/>
            <a:ext cx="1972877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172350" y="151950"/>
            <a:ext cx="8799300" cy="483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925850" y="3197185"/>
            <a:ext cx="4054800" cy="7419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925850" y="2073100"/>
            <a:ext cx="5531700" cy="11016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25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1" name="Google Shape;61;p11"/>
          <p:cNvSpPr/>
          <p:nvPr/>
        </p:nvSpPr>
        <p:spPr>
          <a:xfrm>
            <a:off x="1999800" y="1905648"/>
            <a:ext cx="504000" cy="378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Code">
  <p:cSld name="Co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4" name="Google Shape;64;p12"/>
          <p:cNvSpPr/>
          <p:nvPr/>
        </p:nvSpPr>
        <p:spPr>
          <a:xfrm>
            <a:off x="-44975" y="-44975"/>
            <a:ext cx="9271500" cy="52614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2"/>
          <p:cNvSpPr txBox="1"/>
          <p:nvPr/>
        </p:nvSpPr>
        <p:spPr>
          <a:xfrm>
            <a:off x="451200" y="477600"/>
            <a:ext cx="82416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tensorflow </a:t>
            </a:r>
            <a:r>
              <a:rPr lang="en-GB" sz="1200">
                <a:solidFill>
                  <a:srgbClr val="4CCCDE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tf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mnist = tf.keras.datasets.mnist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(x_train, y_train),(x_test, y_test) = mnist.load_data()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 = x_train / 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x_test / 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255.0</a:t>
            </a:r>
            <a:endParaRPr sz="1200">
              <a:solidFill>
                <a:srgbClr val="F0B82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 = tf.keras.models.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512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activation=tf.nn.relu),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Dropout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0.2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tf.keras.layers.</a:t>
            </a:r>
            <a:r>
              <a:rPr lang="en-GB" sz="1200">
                <a:solidFill>
                  <a:srgbClr val="D296DD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activation=tf.nn.softmax)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model.compile(optimizer='</a:t>
            </a:r>
            <a:r>
              <a:rPr lang="en-GB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adam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loss='</a:t>
            </a:r>
            <a:r>
              <a:rPr lang="en-GB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sparse_categorical_crossentropy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metrics=['</a:t>
            </a:r>
            <a:r>
              <a:rPr lang="en-GB" sz="1200">
                <a:solidFill>
                  <a:srgbClr val="A1D467"/>
                </a:solidFill>
                <a:latin typeface="Roboto Mono"/>
                <a:ea typeface="Roboto Mono"/>
                <a:cs typeface="Roboto Mono"/>
                <a:sym typeface="Roboto Mono"/>
              </a:rPr>
              <a:t>accuracy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'])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model.fit(x_train, y_train, epochs=</a:t>
            </a:r>
            <a:r>
              <a:rPr lang="en-GB" sz="1200">
                <a:solidFill>
                  <a:srgbClr val="F0B82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model.evaluate(x_test, y_test)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3;p27"/>
          <p:cNvSpPr/>
          <p:nvPr userDrawn="1"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4;p3"/>
          <p:cNvSpPr txBox="1">
            <a:spLocks noGrp="1"/>
          </p:cNvSpPr>
          <p:nvPr>
            <p:ph type="title"/>
          </p:nvPr>
        </p:nvSpPr>
        <p:spPr>
          <a:xfrm>
            <a:off x="684360" y="1542368"/>
            <a:ext cx="4453697" cy="11223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>
                <a:solidFill>
                  <a:srgbClr val="425066"/>
                </a:solidFill>
                <a:latin typeface="Noto Sans CJK SC Medium" charset="-122"/>
                <a:ea typeface="Noto Sans CJK SC Medium" charset="-122"/>
                <a:cs typeface="Noto Sans CJK SC Medium" charset="-12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/>
            </a:pP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74993" y="2662322"/>
            <a:ext cx="2882900" cy="801687"/>
          </a:xfrm>
        </p:spPr>
        <p:txBody>
          <a:bodyPr/>
          <a:lstStyle>
            <a:lvl1pPr marL="457200" marR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6804" y="2700333"/>
            <a:ext cx="357587" cy="41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54;p10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07050" y="734125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87900" y="31309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/>
          <a:srcRect l="9882" t="36730" r="9511" b="34680"/>
          <a:stretch>
            <a:fillRect/>
          </a:stretch>
        </p:blipFill>
        <p:spPr>
          <a:xfrm>
            <a:off x="129375" y="215925"/>
            <a:ext cx="1972877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Section header 1">
  <p:cSld name="Section hea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1345400"/>
            <a:ext cx="9144000" cy="37980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725400" y="4621272"/>
            <a:ext cx="6704700" cy="2925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07050" y="234675"/>
            <a:ext cx="7282800" cy="1062600"/>
          </a:xfrm>
          <a:prstGeom prst="rect">
            <a:avLst/>
          </a:prstGeom>
        </p:spPr>
        <p:txBody>
          <a:bodyPr spcFirstLastPara="1" wrap="square" lIns="57150" tIns="57150" rIns="57150" bIns="5715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5066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726225" y="1551870"/>
            <a:ext cx="7121100" cy="1604700"/>
          </a:xfrm>
          <a:prstGeom prst="rect">
            <a:avLst/>
          </a:prstGeom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" name="Google Shape;18;p4"/>
          <p:cNvSpPr txBox="1">
            <a:spLocks noGrp="1"/>
          </p:cNvSpPr>
          <p:nvPr>
            <p:ph type="body" idx="1"/>
          </p:nvPr>
        </p:nvSpPr>
        <p:spPr>
          <a:xfrm>
            <a:off x="694877" y="2339869"/>
            <a:ext cx="4878609" cy="17726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Tx/>
              <a:buNone/>
              <a:defRPr sz="1600" b="0" i="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 typeface="Roboto"/>
              <a:buNone/>
              <a:defRPr/>
            </a:pPr>
            <a:endParaRPr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94877" y="769587"/>
            <a:ext cx="4556392" cy="763500"/>
          </a:xfrm>
        </p:spPr>
        <p:txBody>
          <a:bodyPr/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dirty="0">
              <a:solidFill>
                <a:srgbClr val="FF6F00"/>
              </a:solidFill>
              <a:latin typeface="Noto Sans CJK SC Medium" charset="-122"/>
              <a:ea typeface="Noto Sans CJK SC Medium" charset="-122"/>
              <a:cs typeface="Noto Sans CJK SC Medium" charset="-122"/>
              <a:sym typeface="Google Sans Medium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6913" y="1535166"/>
            <a:ext cx="3108325" cy="627062"/>
          </a:xfrm>
        </p:spPr>
        <p:txBody>
          <a:bodyPr lIns="0" tIns="0" rIns="0" bIns="0"/>
          <a:lstStyle>
            <a:lvl1pPr marL="457200" marR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 sz="1800" b="0" i="0">
                <a:solidFill>
                  <a:srgbClr val="425066"/>
                </a:solidFill>
                <a:latin typeface="Noto Sans CJK SC" charset="-122"/>
                <a:ea typeface="Noto Sans CJK SC" charset="-122"/>
                <a:cs typeface="Noto Sans CJK SC" charset="-122"/>
              </a:defRPr>
            </a:lvl1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  <a:defRPr/>
            </a:pPr>
            <a:endParaRPr lang="en-US" dirty="0"/>
          </a:p>
        </p:txBody>
      </p:sp>
      <p:pic>
        <p:nvPicPr>
          <p:cNvPr id="9" name="Google Shape;54;p10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6306700" y="9975"/>
            <a:ext cx="28373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o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3;p3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" name="Google Shape;40;p8"/>
          <p:cNvPicPr preferRelativeResize="0"/>
          <p:nvPr userDrawn="1"/>
        </p:nvPicPr>
        <p:blipFill rotWithShape="1">
          <a:blip r:embed="rId14"/>
          <a:srcRect l="9882" t="36731" r="9511" b="24914"/>
          <a:stretch>
            <a:fillRect/>
          </a:stretch>
        </p:blipFill>
        <p:spPr>
          <a:xfrm>
            <a:off x="129375" y="215925"/>
            <a:ext cx="1972886" cy="528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marL="914400" lvl="1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marL="1371600" lvl="2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marL="1828800" lvl="3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marL="2286000" lvl="4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marL="2743200" lvl="5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marL="3200400" lvl="6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marL="3657600" lvl="7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marL="4114800" lvl="8" indent="-28575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>
            <a:lvl1pPr lvl="0" algn="r" rtl="0">
              <a:buNone/>
              <a:defRPr sz="600">
                <a:solidFill>
                  <a:schemeClr val="dk2"/>
                </a:solidFill>
              </a:defRPr>
            </a:lvl1pPr>
            <a:lvl2pPr lvl="1" algn="r" rtl="0">
              <a:buNone/>
              <a:defRPr sz="600">
                <a:solidFill>
                  <a:schemeClr val="dk2"/>
                </a:solidFill>
              </a:defRPr>
            </a:lvl2pPr>
            <a:lvl3pPr lvl="2" algn="r" rtl="0">
              <a:buNone/>
              <a:defRPr sz="600">
                <a:solidFill>
                  <a:schemeClr val="dk2"/>
                </a:solidFill>
              </a:defRPr>
            </a:lvl3pPr>
            <a:lvl4pPr lvl="3" algn="r" rtl="0">
              <a:buNone/>
              <a:defRPr sz="600">
                <a:solidFill>
                  <a:schemeClr val="dk2"/>
                </a:solidFill>
              </a:defRPr>
            </a:lvl4pPr>
            <a:lvl5pPr lvl="4" algn="r" rtl="0">
              <a:buNone/>
              <a:defRPr sz="600">
                <a:solidFill>
                  <a:schemeClr val="dk2"/>
                </a:solidFill>
              </a:defRPr>
            </a:lvl5pPr>
            <a:lvl6pPr lvl="5" algn="r" rtl="0">
              <a:buNone/>
              <a:defRPr sz="600">
                <a:solidFill>
                  <a:schemeClr val="dk2"/>
                </a:solidFill>
              </a:defRPr>
            </a:lvl6pPr>
            <a:lvl7pPr lvl="6" algn="r" rtl="0">
              <a:buNone/>
              <a:defRPr sz="600">
                <a:solidFill>
                  <a:schemeClr val="dk2"/>
                </a:solidFill>
              </a:defRPr>
            </a:lvl7pPr>
            <a:lvl8pPr lvl="7" algn="r" rtl="0">
              <a:buNone/>
              <a:defRPr sz="600">
                <a:solidFill>
                  <a:schemeClr val="dk2"/>
                </a:solidFill>
              </a:defRPr>
            </a:lvl8pPr>
            <a:lvl9pPr lvl="8" algn="r" rtl="0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07050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25066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Avenir"/>
              <a:sym typeface="Aveni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252220" y="1647190"/>
            <a:ext cx="619125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3200" dirty="0">
                <a:solidFill>
                  <a:srgbClr val="425066"/>
                </a:solidFill>
                <a:latin typeface="Heiti SC Medium" pitchFamily="2" charset="-128"/>
                <a:ea typeface="Heiti SC Medium" pitchFamily="2" charset="-128"/>
                <a:cs typeface="Noto Sans CJK SC Medium" charset="-122"/>
                <a:sym typeface="Google Sans Medium"/>
              </a:rPr>
              <a:t>基于RestNet中药饮片识别</a:t>
            </a:r>
            <a:endParaRPr sz="3200" dirty="0">
              <a:solidFill>
                <a:srgbClr val="425066"/>
              </a:solidFill>
              <a:latin typeface="Heiti SC Medium" pitchFamily="2" charset="-128"/>
              <a:ea typeface="Heiti SC Medium" pitchFamily="2" charset="-128"/>
              <a:cs typeface="Noto Sans CJK SC Medium" charset="-122"/>
              <a:sym typeface="Google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200" b="1" dirty="0">
              <a:solidFill>
                <a:srgbClr val="425066"/>
              </a:solidFill>
              <a:latin typeface="Heiti SC Medium" pitchFamily="2" charset="-128"/>
              <a:ea typeface="Heiti SC Medium" pitchFamily="2" charset="-128"/>
              <a:cs typeface="Avenir"/>
              <a:sym typeface="Avenir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787900" y="3053229"/>
            <a:ext cx="71211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zh-CN" sz="36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Noto Sans CJK SC Medium" charset="-122"/>
                <a:sym typeface="Roboto"/>
              </a:rPr>
              <a:t>李玉</a:t>
            </a:r>
            <a:endParaRPr lang="zh-CN" sz="36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  <a:cs typeface="Noto Sans CJK SC Medium" charset="-122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701809" y="1436385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基于</a:t>
            </a:r>
            <a:r>
              <a:rPr lang="en-US" altLang="zh-CN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ResNet101 V2</a:t>
            </a:r>
            <a:r>
              <a:rPr lang="zh-CN" altLang="en-US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模型进行迁移训练</a:t>
            </a: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95170" y="730600"/>
            <a:ext cx="3527205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模型训练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9279" y="2238317"/>
            <a:ext cx="1436113" cy="661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5" name="箭头: 右 4"/>
          <p:cNvSpPr/>
          <p:nvPr/>
        </p:nvSpPr>
        <p:spPr>
          <a:xfrm>
            <a:off x="2395392" y="2417831"/>
            <a:ext cx="426346" cy="3029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3112" y="2177402"/>
            <a:ext cx="1436113" cy="661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21738" y="2194386"/>
            <a:ext cx="1436113" cy="661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ea typeface="Noto Sans CJK SC" panose="020B0500000000000000"/>
              </a:rPr>
              <a:t>ResNet101 V2</a:t>
            </a:r>
            <a:r>
              <a:rPr lang="zh-CN" altLang="en-US" dirty="0"/>
              <a:t>模型迁移训练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>
            <a:off x="4227985" y="2373900"/>
            <a:ext cx="426346" cy="3029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6079225" y="2356916"/>
            <a:ext cx="426346" cy="30293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6501858" y="2071520"/>
            <a:ext cx="1237953" cy="80180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预测模型</a:t>
            </a:r>
            <a:endParaRPr lang="zh-CN" altLang="en-US" dirty="0"/>
          </a:p>
        </p:txBody>
      </p:sp>
      <p:sp>
        <p:nvSpPr>
          <p:cNvPr id="8" name="箭头: 下 7"/>
          <p:cNvSpPr/>
          <p:nvPr/>
        </p:nvSpPr>
        <p:spPr>
          <a:xfrm>
            <a:off x="3393939" y="2885900"/>
            <a:ext cx="336589" cy="38574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465" y="3507740"/>
            <a:ext cx="7287895" cy="12674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60370" y="924560"/>
            <a:ext cx="4572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ResNet101V2 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是 </a:t>
            </a:r>
            <a:r>
              <a:rPr lang="zh-CN" altLang="en-US" sz="1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ResNet 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系列的一种变体，包含 101 层，得名于它的层数（101）。ResNet101V2 是 ResNet101 的改进版本，V2 版本使用了批量归一化（Batch Normalization）和更高效的网络设计，以提高性能。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695170" y="730600"/>
            <a:ext cx="3527205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模型</a:t>
            </a: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输出</a:t>
            </a:r>
            <a:endParaRPr lang="zh-CN" altLang="en-US"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358390"/>
            <a:ext cx="4672330" cy="1367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70" y="1591310"/>
            <a:ext cx="3917950" cy="2936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600">
                <a:solidFill>
                  <a:srgbClr val="595959"/>
                </a:solidFill>
              </a:rPr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/>
          <p:cNvSpPr txBox="1"/>
          <p:nvPr/>
        </p:nvSpPr>
        <p:spPr>
          <a:xfrm>
            <a:off x="398142" y="948149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dirty="0">
                <a:solidFill>
                  <a:schemeClr val="accent5"/>
                </a:solidFill>
                <a:sym typeface="+mn-ea"/>
              </a:rPr>
              <a:t>from </a:t>
            </a:r>
            <a:r>
              <a:rPr lang="en-US" altLang="zh-CN" sz="1200" dirty="0">
                <a:solidFill>
                  <a:schemeClr val="bg1"/>
                </a:solidFill>
              </a:rPr>
              <a:t>tensorflow.keras.applications </a:t>
            </a:r>
            <a:r>
              <a:rPr lang="en-US" altLang="zh-CN" sz="1200" dirty="0">
                <a:solidFill>
                  <a:schemeClr val="accent5"/>
                </a:solidFill>
                <a:sym typeface="+mn-ea"/>
              </a:rPr>
              <a:t>import</a:t>
            </a:r>
            <a:r>
              <a:rPr lang="en-US" altLang="zh-CN" sz="12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ResNet101V2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model_base = ResNet101V2(</a:t>
            </a:r>
            <a:r>
              <a:rPr lang="en-US" altLang="zh-CN" sz="1200" dirty="0" err="1">
                <a:solidFill>
                  <a:schemeClr val="accent1"/>
                </a:solidFill>
              </a:rPr>
              <a:t>input_shape</a:t>
            </a:r>
            <a:r>
              <a:rPr lang="en-US" altLang="zh-CN" sz="1200" dirty="0">
                <a:solidFill>
                  <a:schemeClr val="bg1"/>
                </a:solidFill>
              </a:rPr>
              <a:t>=</a:t>
            </a:r>
            <a:r>
              <a:rPr lang="en-US" altLang="zh-CN" sz="1200" dirty="0">
                <a:solidFill>
                  <a:srgbClr val="92D050"/>
                </a:solidFill>
              </a:rPr>
              <a:t>(224,224,3)</a:t>
            </a:r>
            <a:r>
              <a:rPr lang="en-US" altLang="zh-CN" sz="1200" dirty="0">
                <a:solidFill>
                  <a:schemeClr val="bg1"/>
                </a:solidFill>
              </a:rPr>
              <a:t>,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   		            </a:t>
            </a:r>
            <a:r>
              <a:rPr lang="en-US" altLang="zh-CN" sz="1200" dirty="0" err="1">
                <a:solidFill>
                  <a:schemeClr val="accent1"/>
                </a:solidFill>
              </a:rPr>
              <a:t>include_top</a:t>
            </a:r>
            <a:r>
              <a:rPr lang="en-US" altLang="zh-CN" sz="1200" dirty="0">
                <a:solidFill>
                  <a:schemeClr val="bg1"/>
                </a:solidFill>
              </a:rPr>
              <a:t>=</a:t>
            </a:r>
            <a:r>
              <a:rPr lang="en-US" altLang="zh-CN" sz="1200" dirty="0">
                <a:solidFill>
                  <a:srgbClr val="92D050"/>
                </a:solidFill>
              </a:rPr>
              <a:t>False</a:t>
            </a:r>
            <a:r>
              <a:rPr lang="en-US" altLang="zh-CN" sz="1200" dirty="0">
                <a:solidFill>
                  <a:schemeClr val="bg1"/>
                </a:solidFill>
              </a:rPr>
              <a:t>,)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model_base.trainable = 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True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for layers in model_base.layers[: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-30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]: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    layers.trainable=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False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inputs=tf.keras.Input(shape=</a:t>
            </a:r>
            <a:r>
              <a:rPr lang="en-US" altLang="zh-CN" sz="1200" dirty="0">
                <a:solidFill>
                  <a:srgbClr val="92D050"/>
                </a:solidFill>
                <a:sym typeface="Roboto Mono"/>
              </a:rPr>
              <a:t>(224,224,3)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)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x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=model_base(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inputs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)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x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=lyrs.GlobalAveragePooling2D()(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x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)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x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= lyrs.Dropout(0.5)(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x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)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outputs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=lyrs.Dense(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40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, activation=</a:t>
            </a:r>
            <a:r>
              <a:rPr lang="en-US" altLang="zh-CN" sz="1200" dirty="0">
                <a:solidFill>
                  <a:srgbClr val="92D050"/>
                </a:solidFill>
                <a:sym typeface="Roboto Mono"/>
              </a:rPr>
              <a:t>"softmax"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,</a:t>
            </a:r>
            <a:endParaRPr lang="en-US" altLang="zh-CN" sz="1200" dirty="0">
              <a:solidFill>
                <a:schemeClr val="bg1"/>
              </a:solidFill>
              <a:sym typeface="Roboto Mono"/>
            </a:endParaRPr>
          </a:p>
          <a:p>
            <a:pPr marL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                     kernel_regularizer=tf.keras.regularizers.l2</a:t>
            </a:r>
            <a:r>
              <a:rPr lang="en-US" altLang="zh-CN" sz="1200" dirty="0">
                <a:solidFill>
                  <a:srgbClr val="92D050"/>
                </a:solidFill>
                <a:sym typeface="Roboto Mono"/>
              </a:rPr>
              <a:t>(1e-3)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)(</a:t>
            </a:r>
            <a:r>
              <a:rPr lang="en-US" altLang="zh-CN" sz="1200" dirty="0" err="1">
                <a:solidFill>
                  <a:schemeClr val="accent1"/>
                </a:solidFill>
                <a:sym typeface="Roboto Mono"/>
              </a:rPr>
              <a:t>x</a:t>
            </a:r>
            <a:r>
              <a:rPr lang="en-US" altLang="zh-CN" sz="1200" dirty="0">
                <a:solidFill>
                  <a:schemeClr val="bg1"/>
                </a:solidFill>
                <a:sym typeface="Roboto Mono"/>
              </a:rPr>
              <a:t>)</a:t>
            </a:r>
            <a:endParaRPr lang="en-US" altLang="zh-CN" sz="12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" name="Google Shape;181;p29"/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迁移训练关键代码</a:t>
            </a:r>
            <a:endParaRPr sz="2400" dirty="0">
              <a:solidFill>
                <a:schemeClr val="accent1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600">
                <a:solidFill>
                  <a:srgbClr val="595959"/>
                </a:solidFill>
              </a:rPr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/>
          <p:cNvSpPr txBox="1"/>
          <p:nvPr/>
        </p:nvSpPr>
        <p:spPr>
          <a:xfrm>
            <a:off x="398142" y="1026495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data_augmentation = ImageDataGenerator(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rescale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1./255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validation_split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0.2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)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train_datagen = data_augmentation.flow_from_directory(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directory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root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batch_size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32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 target_size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(IMG_SIZE,IMG_SIZE)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class_mode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"categorical"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subset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"training"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seed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42</a:t>
            </a:r>
            <a:r>
              <a:rPr lang="en-US" sz="1000" dirty="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,)</a:t>
            </a: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test_datagen = data_augmentation.flow_from_directory(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directory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root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batch_size=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32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 dirty="0">
              <a:solidFill>
                <a:schemeClr val="accent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    target_size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(IMG_SIZE,IMG_SIZE)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 class_mode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"categorical"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subset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"validation"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shuffle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False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lvl="0">
              <a:lnSpc>
                <a:spcPct val="120000"/>
              </a:lnSpc>
            </a:pP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   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Roboto Mono"/>
                <a:cs typeface="+mj-lt"/>
                <a:sym typeface="Roboto Mono"/>
              </a:rPr>
              <a:t>seed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=</a:t>
            </a:r>
            <a:r>
              <a:rPr lang="en-US" sz="1000" dirty="0">
                <a:solidFill>
                  <a:srgbClr val="92D050"/>
                </a:solidFill>
                <a:latin typeface="+mj-lt"/>
                <a:ea typeface="Roboto Mono"/>
                <a:cs typeface="+mj-lt"/>
                <a:sym typeface="Roboto Mono"/>
              </a:rPr>
              <a:t>42</a:t>
            </a:r>
            <a:r>
              <a:rPr lang="en-US" sz="1000">
                <a:solidFill>
                  <a:schemeClr val="bg1"/>
                </a:solidFill>
                <a:latin typeface="+mj-lt"/>
                <a:ea typeface="Roboto Mono"/>
                <a:cs typeface="+mj-lt"/>
                <a:sym typeface="Roboto Mono"/>
              </a:rPr>
              <a:t>,)</a:t>
            </a:r>
            <a:endParaRPr lang="en-US" sz="100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endParaRPr lang="en-US" sz="1000" dirty="0">
              <a:solidFill>
                <a:schemeClr val="bg1"/>
              </a:solidFill>
              <a:latin typeface="+mj-lt"/>
              <a:ea typeface="Roboto Mono"/>
              <a:cs typeface="+mj-lt"/>
              <a:sym typeface="Roboto Mono"/>
            </a:endParaRPr>
          </a:p>
        </p:txBody>
      </p:sp>
      <p:sp>
        <p:nvSpPr>
          <p:cNvPr id="11" name="Google Shape;181;p29"/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数据增强</a:t>
            </a:r>
            <a:endParaRPr sz="2400" dirty="0">
              <a:solidFill>
                <a:schemeClr val="accent1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600">
                <a:solidFill>
                  <a:srgbClr val="595959"/>
                </a:solidFill>
              </a:rPr>
            </a:fld>
            <a:endParaRPr sz="600">
              <a:solidFill>
                <a:srgbClr val="595959"/>
              </a:solidFill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5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97" y="181129"/>
            <a:ext cx="2630250" cy="252000"/>
          </a:xfrm>
          <a:prstGeom prst="rect">
            <a:avLst/>
          </a:prstGeom>
        </p:spPr>
      </p:pic>
      <p:sp>
        <p:nvSpPr>
          <p:cNvPr id="10" name="Google Shape;248;p35"/>
          <p:cNvSpPr txBox="1"/>
          <p:nvPr/>
        </p:nvSpPr>
        <p:spPr>
          <a:xfrm>
            <a:off x="398142" y="1026495"/>
            <a:ext cx="8241600" cy="383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checkpointer = ModelCheckpoint('./model/tcmimage.keras',verbose=1, save_best_only= </a:t>
            </a:r>
            <a:r>
              <a:rPr lang="en-US" altLang="zh-CN" sz="1200" dirty="0">
                <a:solidFill>
                  <a:srgbClr val="92D050"/>
                </a:solidFill>
              </a:rPr>
              <a:t>True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early_stopping = </a:t>
            </a:r>
            <a:r>
              <a:rPr lang="en-US" altLang="zh-CN" sz="1200" dirty="0" err="1">
                <a:solidFill>
                  <a:schemeClr val="accent1"/>
                </a:solidFill>
              </a:rPr>
              <a:t>EarlyStopping</a:t>
            </a:r>
            <a:r>
              <a:rPr lang="en-US" altLang="zh-CN" sz="1200" dirty="0">
                <a:solidFill>
                  <a:schemeClr val="bg1"/>
                </a:solidFill>
              </a:rPr>
              <a:t>(monitor= 'val_loss', patience= 3)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model.compile(</a:t>
            </a:r>
            <a:r>
              <a:rPr lang="en-US" altLang="zh-CN" sz="1200" dirty="0">
                <a:solidFill>
                  <a:srgbClr val="92D050"/>
                </a:solidFill>
              </a:rPr>
              <a:t>loss</a:t>
            </a:r>
            <a:r>
              <a:rPr lang="en-US" altLang="zh-CN" sz="1200" dirty="0">
                <a:solidFill>
                  <a:schemeClr val="bg1"/>
                </a:solidFill>
              </a:rPr>
              <a:t>="categorical_crossentropy", </a:t>
            </a:r>
            <a:r>
              <a:rPr lang="en-US" altLang="zh-CN" sz="1200" dirty="0">
                <a:solidFill>
                  <a:srgbClr val="92D050"/>
                </a:solidFill>
              </a:rPr>
              <a:t>optimizer</a:t>
            </a:r>
            <a:r>
              <a:rPr lang="en-US" altLang="zh-CN" sz="1200" dirty="0">
                <a:solidFill>
                  <a:schemeClr val="bg1"/>
                </a:solidFill>
              </a:rPr>
              <a:t>=Adam(learning_rate=1e-4), </a:t>
            </a:r>
            <a:r>
              <a:rPr lang="en-US" altLang="zh-CN" sz="1200" dirty="0">
                <a:solidFill>
                  <a:srgbClr val="92D050"/>
                </a:solidFill>
              </a:rPr>
              <a:t>metrics</a:t>
            </a:r>
            <a:r>
              <a:rPr lang="en-US" altLang="zh-CN" sz="1200" dirty="0">
                <a:solidFill>
                  <a:schemeClr val="bg1"/>
                </a:solidFill>
              </a:rPr>
              <a:t>=["accuracy"])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model_history=</a:t>
            </a:r>
            <a:r>
              <a:rPr lang="en-US" altLang="zh-CN" sz="1200" dirty="0" err="1">
                <a:solidFill>
                  <a:schemeClr val="accent1"/>
                </a:solidFill>
              </a:rPr>
              <a:t>model.fit</a:t>
            </a:r>
            <a:r>
              <a:rPr lang="en-US" altLang="zh-CN" sz="1200" dirty="0">
                <a:solidFill>
                  <a:schemeClr val="bg1"/>
                </a:solidFill>
              </a:rPr>
              <a:t>(x=train_datagen,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   steps_per_epoch=32,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   validation_data=test_datagen,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   epochs=20,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      callbacks=[checkpointer, early_stopping])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1" name="Google Shape;181;p29"/>
          <p:cNvSpPr txBox="1"/>
          <p:nvPr/>
        </p:nvSpPr>
        <p:spPr>
          <a:xfrm>
            <a:off x="270818" y="492202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模型微调</a:t>
            </a:r>
            <a:endParaRPr sz="2400" dirty="0">
              <a:solidFill>
                <a:schemeClr val="accent1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701809" y="1436385"/>
            <a:ext cx="42797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540385"/>
            <a:ext cx="4606925" cy="3421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540385"/>
            <a:ext cx="4330700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总结和展望</a:t>
            </a:r>
            <a:endParaRPr lang="en-GB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706954" y="2202029"/>
            <a:ext cx="60261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机器学习赋能中医药，带来无限可能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  <a:p>
            <a:pPr marL="457200" indent="-330200">
              <a:lnSpc>
                <a:spcPct val="115000"/>
              </a:lnSpc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识别精度和速度有待提高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  <a:p>
            <a:pPr marL="457200" indent="-330200">
              <a:lnSpc>
                <a:spcPct val="115000"/>
              </a:lnSpc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优化模型，提高精度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利用机器学习技术进行中药材质量鉴定和真伪鉴别</a:t>
            </a:r>
            <a:endParaRPr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</p:txBody>
      </p:sp>
      <p:sp>
        <p:nvSpPr>
          <p:cNvPr id="9" name="Google Shape;182;p29"/>
          <p:cNvSpPr txBox="1"/>
          <p:nvPr/>
        </p:nvSpPr>
        <p:spPr>
          <a:xfrm>
            <a:off x="779948" y="1248400"/>
            <a:ext cx="310765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总结和展望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2567700"/>
            <a:ext cx="9144000" cy="2575800"/>
          </a:xfrm>
          <a:prstGeom prst="rect">
            <a:avLst/>
          </a:prstGeom>
          <a:gradFill>
            <a:gsLst>
              <a:gs pos="0">
                <a:srgbClr val="FF6F00"/>
              </a:gs>
              <a:gs pos="100000">
                <a:srgbClr val="FFA800"/>
              </a:gs>
            </a:gsLst>
            <a:lin ang="180000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7"/>
          <p:cNvSpPr txBox="1"/>
          <p:nvPr/>
        </p:nvSpPr>
        <p:spPr>
          <a:xfrm>
            <a:off x="725400" y="4621272"/>
            <a:ext cx="6704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b="1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07050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4250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770845" y="1798825"/>
            <a:ext cx="72828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zh-CN" altLang="en-US" sz="3600" dirty="0">
                <a:solidFill>
                  <a:srgbClr val="425066"/>
                </a:solidFill>
                <a:latin typeface="Google Sans"/>
                <a:sym typeface="Google Sans"/>
              </a:rPr>
              <a:t>谢谢！</a:t>
            </a:r>
            <a:endParaRPr sz="3600" b="1" dirty="0">
              <a:solidFill>
                <a:srgbClr val="425066"/>
              </a:solidFill>
              <a:latin typeface="Google Sans" panose="020B0503030502040204" pitchFamily="34" charset="0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2;p23"/>
          <p:cNvSpPr txBox="1"/>
          <p:nvPr/>
        </p:nvSpPr>
        <p:spPr>
          <a:xfrm>
            <a:off x="671545" y="1435819"/>
            <a:ext cx="6145060" cy="297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Montserrat"/>
              </a:rPr>
              <a:t>项目背景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Montserrat"/>
              </a:rPr>
              <a:t>中药饮片数据集的采集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Montserrat"/>
              </a:rPr>
              <a:t>图片预处理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Montserrat"/>
              </a:rPr>
              <a:t>模型及模型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Montserrat"/>
              </a:rPr>
              <a:t>的训练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Montserrat"/>
            </a:endParaRPr>
          </a:p>
          <a:p>
            <a:pPr marL="419100" indent="-34290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Montserrat"/>
              </a:rPr>
              <a:t>总结和展望</a:t>
            </a:r>
            <a:endParaRPr lang="zh-CN" altLang="en-US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Montserrat"/>
            </a:endParaRPr>
          </a:p>
        </p:txBody>
      </p:sp>
      <p:sp>
        <p:nvSpPr>
          <p:cNvPr id="5" name="Google Shape;136;p23"/>
          <p:cNvSpPr txBox="1"/>
          <p:nvPr/>
        </p:nvSpPr>
        <p:spPr>
          <a:xfrm>
            <a:off x="711301" y="730595"/>
            <a:ext cx="60261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Google Sans"/>
                <a:sym typeface="Google Sans"/>
              </a:rPr>
              <a:t>目录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项目背景</a:t>
            </a:r>
            <a:endParaRPr lang="en-GB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1"/>
          <p:cNvCxnSpPr/>
          <p:nvPr/>
        </p:nvCxnSpPr>
        <p:spPr>
          <a:xfrm>
            <a:off x="791925" y="2095800"/>
            <a:ext cx="2195700" cy="0"/>
          </a:xfrm>
          <a:prstGeom prst="straightConnector1">
            <a:avLst/>
          </a:prstGeom>
          <a:noFill/>
          <a:ln w="1905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31"/>
          <p:cNvSpPr txBox="1"/>
          <p:nvPr/>
        </p:nvSpPr>
        <p:spPr>
          <a:xfrm>
            <a:off x="515478" y="2168099"/>
            <a:ext cx="3849187" cy="22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rgbClr val="6B7687"/>
                </a:solidFill>
                <a:ea typeface="Noto Sans CJK SC" panose="020B0500000000000000"/>
                <a:sym typeface="Roboto"/>
              </a:rPr>
              <a:t>中药饮片是指中药材经过切制炮制后可直接用于临床的中药。传统的中药饮片识别与鉴定中，一个重要的环节是观察中药饮片的外部形态，而最终结果的准确性取决于工作者所积累的经验，这往往具有个人主观性和不稳定性。</a:t>
            </a:r>
            <a:endParaRPr lang="en-US" altLang="zh-CN" dirty="0">
              <a:solidFill>
                <a:srgbClr val="6B7687"/>
              </a:solidFill>
              <a:ea typeface="Noto Sans CJK SC" panose="020B0500000000000000"/>
              <a:sym typeface="Roboto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7137300" y="3124175"/>
            <a:ext cx="7020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FFFFFF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</a:rPr>
              <a:t>图片</a:t>
            </a:r>
            <a:endParaRPr sz="1200">
              <a:latin typeface="Noto Sans CJK SC" panose="020B0500000000000000" pitchFamily="34" charset="-128"/>
              <a:ea typeface="Noto Sans CJK SC" panose="020B0500000000000000" pitchFamily="34" charset="-128"/>
            </a:endParaRPr>
          </a:p>
        </p:txBody>
      </p:sp>
      <p:sp>
        <p:nvSpPr>
          <p:cNvPr id="10" name="Google Shape;181;p29"/>
          <p:cNvSpPr txBox="1"/>
          <p:nvPr/>
        </p:nvSpPr>
        <p:spPr>
          <a:xfrm>
            <a:off x="701810" y="1436385"/>
            <a:ext cx="294457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中药饮片的鉴定</a:t>
            </a: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sp>
        <p:nvSpPr>
          <p:cNvPr id="11" name="Google Shape;182;p29"/>
          <p:cNvSpPr txBox="1"/>
          <p:nvPr/>
        </p:nvSpPr>
        <p:spPr>
          <a:xfrm>
            <a:off x="695171" y="730600"/>
            <a:ext cx="366949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项目背景</a:t>
            </a:r>
            <a:endParaRPr lang="zh-CN" altLang="en-US"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93" y="2058103"/>
            <a:ext cx="1311653" cy="13700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58" y="2004903"/>
            <a:ext cx="1419823" cy="1423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5" y="3481676"/>
            <a:ext cx="1247666" cy="12476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15" y="3428179"/>
            <a:ext cx="1247666" cy="12476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中药饮片数据集的采集</a:t>
            </a:r>
            <a:endParaRPr lang="en-GB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338" y="1368573"/>
            <a:ext cx="3907936" cy="3774927"/>
          </a:xfrm>
          <a:prstGeom prst="rect">
            <a:avLst/>
          </a:prstGeom>
        </p:spPr>
      </p:pic>
      <p:sp>
        <p:nvSpPr>
          <p:cNvPr id="179" name="Google Shape;179;p29"/>
          <p:cNvSpPr txBox="1"/>
          <p:nvPr/>
        </p:nvSpPr>
        <p:spPr>
          <a:xfrm>
            <a:off x="343612" y="2250470"/>
            <a:ext cx="45516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实验使用的数据来自安徽中医药大学下属国医堂。在国医堂药房内选择常见的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40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种中药饮片，舍去部分形状残缺的饮片，最终共搜集到饮片图像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12177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张，保证每一种饮片的图像数目均在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180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张以上，并在职业药师的辅助下，对饮片图像的类别进行人工标注。</a:t>
            </a:r>
            <a:endParaRPr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701810" y="1436385"/>
            <a:ext cx="2009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人工拍照</a:t>
            </a: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95170" y="730600"/>
            <a:ext cx="48033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中药饮片数据集的采集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307282" y="2158117"/>
            <a:ext cx="60261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lnSpc>
                <a:spcPct val="115000"/>
              </a:lnSpc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通过</a:t>
            </a:r>
            <a:r>
              <a:rPr lang="en-US" altLang="zh-CN" dirty="0" err="1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opencv</a:t>
            </a: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库对饮片图像进行主体选取</a:t>
            </a:r>
            <a:r>
              <a:rPr lang="en-GB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内容</a:t>
            </a:r>
            <a:endParaRPr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对图片进行</a:t>
            </a:r>
            <a:r>
              <a:rPr lang="en-US" altLang="zh-CN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resize &lt;600</a:t>
            </a:r>
            <a:endParaRPr lang="en-US" altLang="zh-CN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5066"/>
              </a:buClr>
              <a:buSzPts val="1600"/>
              <a:buFont typeface="Roboto"/>
              <a:buChar char="●"/>
            </a:pPr>
            <a:r>
              <a:rPr lang="zh-CN" altLang="en-US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sym typeface="Roboto"/>
              </a:rPr>
              <a:t>人工标注分类</a:t>
            </a:r>
            <a:endParaRPr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sym typeface="Roboto"/>
            </a:endParaRPr>
          </a:p>
        </p:txBody>
      </p:sp>
      <p:sp>
        <p:nvSpPr>
          <p:cNvPr id="8" name="Google Shape;181;p29"/>
          <p:cNvSpPr txBox="1"/>
          <p:nvPr/>
        </p:nvSpPr>
        <p:spPr>
          <a:xfrm>
            <a:off x="701810" y="1436385"/>
            <a:ext cx="20094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6B7687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Roboto"/>
              </a:rPr>
              <a:t>图片预处理</a:t>
            </a: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sp>
        <p:nvSpPr>
          <p:cNvPr id="9" name="Google Shape;182;p29"/>
          <p:cNvSpPr txBox="1"/>
          <p:nvPr/>
        </p:nvSpPr>
        <p:spPr>
          <a:xfrm>
            <a:off x="695170" y="730600"/>
            <a:ext cx="499712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中药饮片数据集的采集</a:t>
            </a:r>
            <a:endParaRPr lang="zh-CN" altLang="en-US"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744" y="1364748"/>
            <a:ext cx="4626065" cy="3345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982800"/>
            <a:ext cx="7282800" cy="1782300"/>
          </a:xfrm>
          <a:prstGeom prst="rect">
            <a:avLst/>
          </a:prstGeom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模型及</a:t>
            </a:r>
            <a:r>
              <a:rPr lang="zh-CN" altLang="en-US" dirty="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模型的训练</a:t>
            </a:r>
            <a:endParaRPr lang="en-GB" dirty="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701809" y="1436385"/>
            <a:ext cx="5480207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B7687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95170" y="730600"/>
            <a:ext cx="3527205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ResNet</a:t>
            </a:r>
            <a:r>
              <a:rPr lang="zh-CN" altLang="en-US" sz="3600" dirty="0">
                <a:solidFill>
                  <a:srgbClr val="FF6F00"/>
                </a:solidFill>
                <a:latin typeface="Noto Sans CJK SC" panose="020B0500000000000000" pitchFamily="34" charset="-128"/>
                <a:ea typeface="Noto Sans CJK SC" panose="020B0500000000000000" pitchFamily="34" charset="-128"/>
                <a:cs typeface="Noto Sans CJK SC Medium" charset="-122"/>
                <a:sym typeface="Google Sans Medium"/>
              </a:rPr>
              <a:t>模型</a:t>
            </a:r>
            <a:endParaRPr sz="3600" dirty="0">
              <a:solidFill>
                <a:srgbClr val="FF6F00"/>
              </a:solidFill>
              <a:latin typeface="Noto Sans CJK SC" panose="020B0500000000000000" pitchFamily="34" charset="-128"/>
              <a:ea typeface="Noto Sans CJK SC" panose="020B0500000000000000" pitchFamily="34" charset="-128"/>
              <a:cs typeface="Noto Sans CJK SC Medium" charset="-122"/>
              <a:sym typeface="Google Sans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482725"/>
            <a:ext cx="2400935" cy="2235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55" y="1153795"/>
            <a:ext cx="3365500" cy="14179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55" y="2806065"/>
            <a:ext cx="3366135" cy="7512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555" y="3843655"/>
            <a:ext cx="3172460" cy="880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M5M2QyOWJkMmRlMzU1NDZhM2Y2MzU1YmI4ODczMjY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nsor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全屏显示(16:9)</PresentationFormat>
  <Paragraphs>131</Paragraphs>
  <Slides>18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Arial</vt:lpstr>
      <vt:lpstr>Noto Sans CJK SC Medium</vt:lpstr>
      <vt:lpstr>Roboto</vt:lpstr>
      <vt:lpstr>Times New Roman</vt:lpstr>
      <vt:lpstr>Google Sans Medium</vt:lpstr>
      <vt:lpstr>Segoe Print</vt:lpstr>
      <vt:lpstr>Google Sans</vt:lpstr>
      <vt:lpstr>Noto Sans CJK SC</vt:lpstr>
      <vt:lpstr>Roboto Mono</vt:lpstr>
      <vt:lpstr>Noto Sans CJK SC</vt:lpstr>
      <vt:lpstr>Avenir</vt:lpstr>
      <vt:lpstr>Heiti SC Medium</vt:lpstr>
      <vt:lpstr>Yu Gothic UI</vt:lpstr>
      <vt:lpstr>Montserrat</vt:lpstr>
      <vt:lpstr>Noto Sans CJK SC</vt:lpstr>
      <vt:lpstr>Segoe UI Symbol</vt:lpstr>
      <vt:lpstr>Google Sans</vt:lpstr>
      <vt:lpstr>微软雅黑</vt:lpstr>
      <vt:lpstr>Arial Unicode MS</vt:lpstr>
      <vt:lpstr>DejaVu Math TeX Gyre</vt:lpstr>
      <vt:lpstr>Simple Light</vt:lpstr>
      <vt:lpstr>TensorFlow</vt:lpstr>
      <vt:lpstr>PowerPoint 演示文稿</vt:lpstr>
      <vt:lpstr>PowerPoint 演示文稿</vt:lpstr>
      <vt:lpstr>项目背景</vt:lpstr>
      <vt:lpstr>PowerPoint 演示文稿</vt:lpstr>
      <vt:lpstr>中药饮片数据集的采集</vt:lpstr>
      <vt:lpstr>PowerPoint 演示文稿</vt:lpstr>
      <vt:lpstr>PowerPoint 演示文稿</vt:lpstr>
      <vt:lpstr>模型的训练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总结和展望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　</cp:lastModifiedBy>
  <cp:revision>164</cp:revision>
  <dcterms:created xsi:type="dcterms:W3CDTF">2024-11-11T12:40:00Z</dcterms:created>
  <dcterms:modified xsi:type="dcterms:W3CDTF">2024-11-16T03:37:24Z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57642445278947AE9A49C34E034CD97F_12</vt:lpwstr>
  </property>
  <property fmtid="{D5CDD505-2E9C-101B-9397-08002B2CF9AE}" pid="3" name="KSOProductBuildVer">
    <vt:lpwstr>2052-12.1.0.18608</vt:lpwstr>
  </property>
</Properties>
</file>