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72" r:id="rId2"/>
  </p:sldMasterIdLst>
  <p:notesMasterIdLst>
    <p:notesMasterId r:id="rId35"/>
  </p:notesMasterIdLst>
  <p:sldIdLst>
    <p:sldId id="260" r:id="rId3"/>
    <p:sldId id="275" r:id="rId4"/>
    <p:sldId id="277" r:id="rId5"/>
    <p:sldId id="264" r:id="rId6"/>
    <p:sldId id="279" r:id="rId7"/>
    <p:sldId id="280" r:id="rId8"/>
    <p:sldId id="281" r:id="rId9"/>
    <p:sldId id="262" r:id="rId10"/>
    <p:sldId id="263" r:id="rId11"/>
    <p:sldId id="284" r:id="rId12"/>
    <p:sldId id="323" r:id="rId13"/>
    <p:sldId id="322" r:id="rId14"/>
    <p:sldId id="319" r:id="rId15"/>
    <p:sldId id="320" r:id="rId16"/>
    <p:sldId id="321" r:id="rId17"/>
    <p:sldId id="315" r:id="rId18"/>
    <p:sldId id="316" r:id="rId19"/>
    <p:sldId id="317" r:id="rId20"/>
    <p:sldId id="318" r:id="rId21"/>
    <p:sldId id="287" r:id="rId22"/>
    <p:sldId id="311" r:id="rId23"/>
    <p:sldId id="312" r:id="rId24"/>
    <p:sldId id="313" r:id="rId25"/>
    <p:sldId id="314" r:id="rId26"/>
    <p:sldId id="291" r:id="rId27"/>
    <p:sldId id="267" r:id="rId28"/>
    <p:sldId id="308" r:id="rId29"/>
    <p:sldId id="309" r:id="rId30"/>
    <p:sldId id="310" r:id="rId31"/>
    <p:sldId id="299" r:id="rId32"/>
    <p:sldId id="298" r:id="rId33"/>
    <p:sldId id="276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21" userDrawn="1">
          <p15:clr>
            <a:srgbClr val="A4A3A4"/>
          </p15:clr>
        </p15:guide>
        <p15:guide id="2" pos="5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226"/>
    <a:srgbClr val="6B7687"/>
    <a:srgbClr val="37475C"/>
    <a:srgbClr val="FF6F00"/>
    <a:srgbClr val="FFAF74"/>
    <a:srgbClr val="FFFFFF"/>
    <a:srgbClr val="415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1276" autoAdjust="0"/>
  </p:normalViewPr>
  <p:slideViewPr>
    <p:cSldViewPr snapToGrid="0" snapToObjects="1">
      <p:cViewPr varScale="1">
        <p:scale>
          <a:sx n="95" d="100"/>
          <a:sy n="95" d="100"/>
        </p:scale>
        <p:origin x="643" y="67"/>
      </p:cViewPr>
      <p:guideLst>
        <p:guide orient="horz" pos="1121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9405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938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6F88999-BFFF-3F8F-769B-308E982DF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c2c919932_0_0:notes">
            <a:extLst>
              <a:ext uri="{FF2B5EF4-FFF2-40B4-BE49-F238E27FC236}">
                <a16:creationId xmlns:a16="http://schemas.microsoft.com/office/drawing/2014/main" id="{3CD20485-7136-4E8B-2E7C-6FDBEEA2A0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c2c919932_0_0:notes">
            <a:extLst>
              <a:ext uri="{FF2B5EF4-FFF2-40B4-BE49-F238E27FC236}">
                <a16:creationId xmlns:a16="http://schemas.microsoft.com/office/drawing/2014/main" id="{47CE1375-71B4-62C0-EAE0-3FEA8CA36A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377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116B0E6-C3D1-33A1-53BF-AFDC3962D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c2c919932_0_0:notes">
            <a:extLst>
              <a:ext uri="{FF2B5EF4-FFF2-40B4-BE49-F238E27FC236}">
                <a16:creationId xmlns:a16="http://schemas.microsoft.com/office/drawing/2014/main" id="{3E79F932-184C-9FBE-68E2-5F6C504FB0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c2c919932_0_0:notes">
            <a:extLst>
              <a:ext uri="{FF2B5EF4-FFF2-40B4-BE49-F238E27FC236}">
                <a16:creationId xmlns:a16="http://schemas.microsoft.com/office/drawing/2014/main" id="{C59AADBA-94FB-95D8-2934-E1295A47B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314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F532C699-FC5B-09A3-4C00-01D4AD535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c2c919932_0_0:notes">
            <a:extLst>
              <a:ext uri="{FF2B5EF4-FFF2-40B4-BE49-F238E27FC236}">
                <a16:creationId xmlns:a16="http://schemas.microsoft.com/office/drawing/2014/main" id="{DF08BAE4-9A94-87AA-2F0F-AD049621B1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c2c919932_0_0:notes">
            <a:extLst>
              <a:ext uri="{FF2B5EF4-FFF2-40B4-BE49-F238E27FC236}">
                <a16:creationId xmlns:a16="http://schemas.microsoft.com/office/drawing/2014/main" id="{1AB57D92-CFB1-C445-CA82-C9764E2D88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1157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6B9174A-9233-36B3-0859-3A82B7462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c2c919932_0_0:notes">
            <a:extLst>
              <a:ext uri="{FF2B5EF4-FFF2-40B4-BE49-F238E27FC236}">
                <a16:creationId xmlns:a16="http://schemas.microsoft.com/office/drawing/2014/main" id="{A85164E7-A51E-815D-637D-E8C6313FD3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c2c919932_0_0:notes">
            <a:extLst>
              <a:ext uri="{FF2B5EF4-FFF2-40B4-BE49-F238E27FC236}">
                <a16:creationId xmlns:a16="http://schemas.microsoft.com/office/drawing/2014/main" id="{067F7F91-8322-2041-8D81-0C3BFD3C34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1334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FC6E79C-CF38-D311-77E3-FC1322881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c2c919932_0_0:notes">
            <a:extLst>
              <a:ext uri="{FF2B5EF4-FFF2-40B4-BE49-F238E27FC236}">
                <a16:creationId xmlns:a16="http://schemas.microsoft.com/office/drawing/2014/main" id="{6ACCBC89-2D33-C06A-4EEB-FF4B5E9F36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c2c919932_0_0:notes">
            <a:extLst>
              <a:ext uri="{FF2B5EF4-FFF2-40B4-BE49-F238E27FC236}">
                <a16:creationId xmlns:a16="http://schemas.microsoft.com/office/drawing/2014/main" id="{8506D28B-51AB-3041-7263-EF8DC0E3B4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610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3CB67FC-D381-55DF-47D0-A709F3E28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c2c919932_0_0:notes">
            <a:extLst>
              <a:ext uri="{FF2B5EF4-FFF2-40B4-BE49-F238E27FC236}">
                <a16:creationId xmlns:a16="http://schemas.microsoft.com/office/drawing/2014/main" id="{7A987E4E-8790-F492-AB46-2599550F07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c2c919932_0_0:notes">
            <a:extLst>
              <a:ext uri="{FF2B5EF4-FFF2-40B4-BE49-F238E27FC236}">
                <a16:creationId xmlns:a16="http://schemas.microsoft.com/office/drawing/2014/main" id="{A976AC50-D123-37D2-18CD-BBEAB1DA5B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0390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23D28EA-6C84-87CE-0C97-2CAF725CF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c2c919932_0_0:notes">
            <a:extLst>
              <a:ext uri="{FF2B5EF4-FFF2-40B4-BE49-F238E27FC236}">
                <a16:creationId xmlns:a16="http://schemas.microsoft.com/office/drawing/2014/main" id="{80922CC7-8C80-5D64-B02A-EF03A3B5ED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c2c919932_0_0:notes">
            <a:extLst>
              <a:ext uri="{FF2B5EF4-FFF2-40B4-BE49-F238E27FC236}">
                <a16:creationId xmlns:a16="http://schemas.microsoft.com/office/drawing/2014/main" id="{54180326-0015-1969-60D5-4C21986653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652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c2c9199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c2c9199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939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7298E00-2E61-EF0A-B195-0307ECF9B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c2c919932_0_0:notes">
            <a:extLst>
              <a:ext uri="{FF2B5EF4-FFF2-40B4-BE49-F238E27FC236}">
                <a16:creationId xmlns:a16="http://schemas.microsoft.com/office/drawing/2014/main" id="{35844143-C986-BD83-951E-30F9833A65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c2c919932_0_0:notes">
            <a:extLst>
              <a:ext uri="{FF2B5EF4-FFF2-40B4-BE49-F238E27FC236}">
                <a16:creationId xmlns:a16="http://schemas.microsoft.com/office/drawing/2014/main" id="{7A3EDB84-EB8E-8A5B-698F-8878925BC9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0083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EB76470-6D1B-6ABF-A54A-F1BDA5C65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c2c919932_0_0:notes">
            <a:extLst>
              <a:ext uri="{FF2B5EF4-FFF2-40B4-BE49-F238E27FC236}">
                <a16:creationId xmlns:a16="http://schemas.microsoft.com/office/drawing/2014/main" id="{AC4962DE-649E-E3FD-5E23-33B8C0293C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c2c919932_0_0:notes">
            <a:extLst>
              <a:ext uri="{FF2B5EF4-FFF2-40B4-BE49-F238E27FC236}">
                <a16:creationId xmlns:a16="http://schemas.microsoft.com/office/drawing/2014/main" id="{3AE90A37-BAE2-9A82-D2A4-B8DF896D4C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80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e5ab0b985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e5ab0b985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altLang="zh-CN" dirty="0">
              <a:solidFill>
                <a:srgbClr val="6B7687"/>
              </a:solidFill>
              <a:ea typeface="Noto Sans CJK SC" panose="020B050000000000000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79469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FC43FB4-EB42-587C-98C1-63BB83B82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c2c919932_0_0:notes">
            <a:extLst>
              <a:ext uri="{FF2B5EF4-FFF2-40B4-BE49-F238E27FC236}">
                <a16:creationId xmlns:a16="http://schemas.microsoft.com/office/drawing/2014/main" id="{3E022722-7FBB-36ED-D23F-CAB7724936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c2c919932_0_0:notes">
            <a:extLst>
              <a:ext uri="{FF2B5EF4-FFF2-40B4-BE49-F238E27FC236}">
                <a16:creationId xmlns:a16="http://schemas.microsoft.com/office/drawing/2014/main" id="{5BC4D273-CBB7-3879-3822-1064A0660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3847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8080F8D-175A-34FA-C051-A7AFEDCCD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c2c919932_0_0:notes">
            <a:extLst>
              <a:ext uri="{FF2B5EF4-FFF2-40B4-BE49-F238E27FC236}">
                <a16:creationId xmlns:a16="http://schemas.microsoft.com/office/drawing/2014/main" id="{95586A44-0BD4-BDFF-CEF3-D4763A76A9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c2c919932_0_0:notes">
            <a:extLst>
              <a:ext uri="{FF2B5EF4-FFF2-40B4-BE49-F238E27FC236}">
                <a16:creationId xmlns:a16="http://schemas.microsoft.com/office/drawing/2014/main" id="{6595DDA4-10A2-F625-8260-EE141371CC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229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c2b5a92ff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c2b5a92ff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136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5A8C60C1-DD2E-B2AE-E8D9-9E30223BD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c2b5a92ff_1_44:notes">
            <a:extLst>
              <a:ext uri="{FF2B5EF4-FFF2-40B4-BE49-F238E27FC236}">
                <a16:creationId xmlns:a16="http://schemas.microsoft.com/office/drawing/2014/main" id="{7B1768A9-38C0-9A35-F4B0-E8B93999BB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c2b5a92ff_1_44:notes">
            <a:extLst>
              <a:ext uri="{FF2B5EF4-FFF2-40B4-BE49-F238E27FC236}">
                <a16:creationId xmlns:a16="http://schemas.microsoft.com/office/drawing/2014/main" id="{1E6F0CDB-3A1A-5C72-6547-5B68A6C2CA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2580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9A3602DB-64A4-4182-5BCC-CE1F1754E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c2b5a92ff_1_44:notes">
            <a:extLst>
              <a:ext uri="{FF2B5EF4-FFF2-40B4-BE49-F238E27FC236}">
                <a16:creationId xmlns:a16="http://schemas.microsoft.com/office/drawing/2014/main" id="{35CCA4E7-8A97-F35E-69BB-EFDCA38E19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c2b5a92ff_1_44:notes">
            <a:extLst>
              <a:ext uri="{FF2B5EF4-FFF2-40B4-BE49-F238E27FC236}">
                <a16:creationId xmlns:a16="http://schemas.microsoft.com/office/drawing/2014/main" id="{3EC2EFE8-13A2-6996-8CC6-A295490A2C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9076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13B9EA6F-5BB7-EC83-56D2-CCB19F7E1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c2b5a92ff_1_44:notes">
            <a:extLst>
              <a:ext uri="{FF2B5EF4-FFF2-40B4-BE49-F238E27FC236}">
                <a16:creationId xmlns:a16="http://schemas.microsoft.com/office/drawing/2014/main" id="{1F9A5B12-7F05-DB72-533F-46E708B1B9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c2b5a92ff_1_44:notes">
            <a:extLst>
              <a:ext uri="{FF2B5EF4-FFF2-40B4-BE49-F238E27FC236}">
                <a16:creationId xmlns:a16="http://schemas.microsoft.com/office/drawing/2014/main" id="{929DB72D-F2BB-DFC8-37D2-257B1FF35E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0139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e5ab0b985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e5ab0b985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12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3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244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e5ab0b985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e5ab0b985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zh-CN" altLang="en-US"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51500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692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cf896c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ecf896c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303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e5ab0b985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e5ab0b985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680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AFDACC3A-44F6-9BD0-A21E-DB0A63CDD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e5ab0b985_1_67:notes">
            <a:extLst>
              <a:ext uri="{FF2B5EF4-FFF2-40B4-BE49-F238E27FC236}">
                <a16:creationId xmlns:a16="http://schemas.microsoft.com/office/drawing/2014/main" id="{80073DF4-9168-D997-1980-EC427135FD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e5ab0b985_1_67:notes">
            <a:extLst>
              <a:ext uri="{FF2B5EF4-FFF2-40B4-BE49-F238E27FC236}">
                <a16:creationId xmlns:a16="http://schemas.microsoft.com/office/drawing/2014/main" id="{63ECE6EF-FB83-895C-10AB-9CE3CCA02C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2802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D3843FB-669F-7A86-E3E8-51B22E760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c2c919932_0_0:notes">
            <a:extLst>
              <a:ext uri="{FF2B5EF4-FFF2-40B4-BE49-F238E27FC236}">
                <a16:creationId xmlns:a16="http://schemas.microsoft.com/office/drawing/2014/main" id="{2FDF11CF-383B-D39D-4154-4D34ACE24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c2c919932_0_0:notes">
            <a:extLst>
              <a:ext uri="{FF2B5EF4-FFF2-40B4-BE49-F238E27FC236}">
                <a16:creationId xmlns:a16="http://schemas.microsoft.com/office/drawing/2014/main" id="{5F0B2159-09C0-8062-9021-DEDC19B420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4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Google Shape;40;p8">
            <a:extLst>
              <a:ext uri="{FF2B5EF4-FFF2-40B4-BE49-F238E27FC236}">
                <a16:creationId xmlns:a16="http://schemas.microsoft.com/office/drawing/2014/main" id="{FB7E8DF3-8469-944C-88BC-956928FA38C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9882" t="36731" r="9511" b="24914"/>
          <a:stretch/>
        </p:blipFill>
        <p:spPr>
          <a:xfrm>
            <a:off x="129375" y="215925"/>
            <a:ext cx="1972886" cy="5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8E0799-5465-6440-B4C0-F7EAFE01CF55}"/>
              </a:ext>
            </a:extLst>
          </p:cNvPr>
          <p:cNvSpPr/>
          <p:nvPr userDrawn="1"/>
        </p:nvSpPr>
        <p:spPr>
          <a:xfrm>
            <a:off x="0" y="0"/>
            <a:ext cx="2850078" cy="472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89ADE2-075E-3B42-9538-1FD6D62E53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793" y="137089"/>
            <a:ext cx="2520918" cy="3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615C45-F7CB-1241-BB42-40604896BECC}"/>
              </a:ext>
            </a:extLst>
          </p:cNvPr>
          <p:cNvSpPr/>
          <p:nvPr userDrawn="1"/>
        </p:nvSpPr>
        <p:spPr>
          <a:xfrm>
            <a:off x="0" y="0"/>
            <a:ext cx="2850078" cy="472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817D93-4146-9D47-A2B0-29AE88760B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793" y="137089"/>
            <a:ext cx="2520918" cy="3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A9D3EA-38E9-CC4E-954F-F353B4559E60}"/>
              </a:ext>
            </a:extLst>
          </p:cNvPr>
          <p:cNvSpPr/>
          <p:nvPr userDrawn="1"/>
        </p:nvSpPr>
        <p:spPr>
          <a:xfrm>
            <a:off x="0" y="0"/>
            <a:ext cx="2850078" cy="472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FB951B-0986-764D-BC8C-0E208581F1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793" y="137089"/>
            <a:ext cx="2520918" cy="3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0" y="2567700"/>
            <a:ext cx="9144000" cy="25758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725400" y="4621272"/>
            <a:ext cx="6704700" cy="2925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07050" y="734125"/>
            <a:ext cx="7282800" cy="1782300"/>
          </a:xfrm>
          <a:prstGeom prst="rect">
            <a:avLst/>
          </a:prstGeom>
        </p:spPr>
        <p:txBody>
          <a:bodyPr spcFirstLastPara="1" wrap="square" lIns="57150" tIns="57150" rIns="57150" bIns="571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50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2"/>
          </p:nvPr>
        </p:nvSpPr>
        <p:spPr>
          <a:xfrm>
            <a:off x="787900" y="3130970"/>
            <a:ext cx="7121100" cy="1604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6700" y="9975"/>
            <a:ext cx="2837300" cy="21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 l="9882" t="36731" r="9511" b="24914"/>
          <a:stretch/>
        </p:blipFill>
        <p:spPr>
          <a:xfrm>
            <a:off x="129375" y="215925"/>
            <a:ext cx="1972886" cy="528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575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1345400"/>
            <a:ext cx="9144000" cy="37980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1"/>
          </p:nvPr>
        </p:nvSpPr>
        <p:spPr>
          <a:xfrm>
            <a:off x="725400" y="4621272"/>
            <a:ext cx="6704700" cy="2925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07050" y="234675"/>
            <a:ext cx="7282800" cy="1062600"/>
          </a:xfrm>
          <a:prstGeom prst="rect">
            <a:avLst/>
          </a:prstGeom>
        </p:spPr>
        <p:txBody>
          <a:bodyPr spcFirstLastPara="1" wrap="square" lIns="57150" tIns="57150" rIns="57150" bIns="571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50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726225" y="1551870"/>
            <a:ext cx="7121100" cy="1604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2">
            <a:alphaModFix/>
          </a:blip>
          <a:srcRect l="9882" t="36731" r="9511" b="24914"/>
          <a:stretch/>
        </p:blipFill>
        <p:spPr>
          <a:xfrm>
            <a:off x="129375" y="215925"/>
            <a:ext cx="1972886" cy="528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948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" type="titleOnly">
  <p:cSld name="Cop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39450" y="767820"/>
            <a:ext cx="6704700" cy="450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739450" y="1386600"/>
            <a:ext cx="5211600" cy="581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2"/>
          </p:nvPr>
        </p:nvSpPr>
        <p:spPr>
          <a:xfrm>
            <a:off x="739450" y="2233575"/>
            <a:ext cx="4367700" cy="15738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250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791925" y="2095800"/>
            <a:ext cx="3033900" cy="6300"/>
          </a:xfrm>
          <a:prstGeom prst="straightConnector1">
            <a:avLst/>
          </a:prstGeom>
          <a:noFill/>
          <a:ln w="19050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6700" y="9975"/>
            <a:ext cx="2837300" cy="21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9"/>
          <p:cNvPicPr preferRelativeResize="0"/>
          <p:nvPr/>
        </p:nvPicPr>
        <p:blipFill rotWithShape="1">
          <a:blip r:embed="rId3">
            <a:alphaModFix/>
          </a:blip>
          <a:srcRect l="9882" t="36731" r="9511" b="24914"/>
          <a:stretch/>
        </p:blipFill>
        <p:spPr>
          <a:xfrm>
            <a:off x="129375" y="215925"/>
            <a:ext cx="1972886" cy="528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523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1">
  <p:cSld name="Copy 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39450" y="463020"/>
            <a:ext cx="6704700" cy="450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1"/>
          </p:nvPr>
        </p:nvSpPr>
        <p:spPr>
          <a:xfrm>
            <a:off x="739450" y="1081800"/>
            <a:ext cx="5211600" cy="581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2"/>
          </p:nvPr>
        </p:nvSpPr>
        <p:spPr>
          <a:xfrm>
            <a:off x="739450" y="1623975"/>
            <a:ext cx="4367700" cy="15738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250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6700" y="9975"/>
            <a:ext cx="2837300" cy="21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0"/>
          <p:cNvPicPr preferRelativeResize="0"/>
          <p:nvPr/>
        </p:nvPicPr>
        <p:blipFill rotWithShape="1">
          <a:blip r:embed="rId3">
            <a:alphaModFix/>
          </a:blip>
          <a:srcRect l="9882" t="36730" r="9511" b="34680"/>
          <a:stretch/>
        </p:blipFill>
        <p:spPr>
          <a:xfrm>
            <a:off x="129375" y="215925"/>
            <a:ext cx="1972877" cy="393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78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172350" y="151950"/>
            <a:ext cx="8799300" cy="4839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1"/>
          </p:nvPr>
        </p:nvSpPr>
        <p:spPr>
          <a:xfrm>
            <a:off x="1925850" y="3197185"/>
            <a:ext cx="4054800" cy="7419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2"/>
          </p:nvPr>
        </p:nvSpPr>
        <p:spPr>
          <a:xfrm>
            <a:off x="1925850" y="2073100"/>
            <a:ext cx="5531700" cy="1101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250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1999800" y="1905648"/>
            <a:ext cx="504000" cy="378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515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" type="blank">
  <p:cSld name="Co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/>
          <p:nvPr/>
        </p:nvSpPr>
        <p:spPr>
          <a:xfrm>
            <a:off x="-44975" y="-44975"/>
            <a:ext cx="9271500" cy="5261400"/>
          </a:xfrm>
          <a:prstGeom prst="rect">
            <a:avLst/>
          </a:prstGeom>
          <a:solidFill>
            <a:srgbClr val="425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2"/>
          <p:cNvSpPr txBox="1"/>
          <p:nvPr/>
        </p:nvSpPr>
        <p:spPr>
          <a:xfrm>
            <a:off x="451200" y="477600"/>
            <a:ext cx="8241600" cy="4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CCCDE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tensorflow </a:t>
            </a:r>
            <a:r>
              <a:rPr lang="en" sz="1200">
                <a:solidFill>
                  <a:srgbClr val="4CCCDE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tf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mnist = tf.keras.datasets.mnist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(x_train, y_train),(x_test, y_test) = mnist.load_data()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x_train, x_test = x_train / </a:t>
            </a:r>
            <a:r>
              <a:rPr lang="en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255.0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x_test / </a:t>
            </a:r>
            <a:r>
              <a:rPr lang="en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255.0</a:t>
            </a:r>
            <a:endParaRPr sz="1200">
              <a:solidFill>
                <a:srgbClr val="F0B82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 = tf.keras.models.</a:t>
            </a:r>
            <a:r>
              <a:rPr lang="en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Sequential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</a:t>
            </a:r>
            <a:r>
              <a:rPr lang="en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Flatten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(),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</a:t>
            </a:r>
            <a:r>
              <a:rPr lang="en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512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activation=tf.nn.relu),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</a:t>
            </a:r>
            <a:r>
              <a:rPr lang="en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Dropout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</a:t>
            </a:r>
            <a:r>
              <a:rPr lang="en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activation=tf.nn.softmax)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model.compile(optimizer='</a:t>
            </a:r>
            <a:r>
              <a:rPr lang="en" sz="1200">
                <a:solidFill>
                  <a:srgbClr val="A1D467"/>
                </a:solidFill>
                <a:latin typeface="Roboto Mono"/>
                <a:ea typeface="Roboto Mono"/>
                <a:cs typeface="Roboto Mono"/>
                <a:sym typeface="Roboto Mono"/>
              </a:rPr>
              <a:t>adam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loss='</a:t>
            </a:r>
            <a:r>
              <a:rPr lang="en" sz="1200">
                <a:solidFill>
                  <a:srgbClr val="A1D467"/>
                </a:solidFill>
                <a:latin typeface="Roboto Mono"/>
                <a:ea typeface="Roboto Mono"/>
                <a:cs typeface="Roboto Mono"/>
                <a:sym typeface="Roboto Mono"/>
              </a:rPr>
              <a:t>sparse_categorical_crossentropy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metrics=['</a:t>
            </a:r>
            <a:r>
              <a:rPr lang="en" sz="1200">
                <a:solidFill>
                  <a:srgbClr val="A1D467"/>
                </a:solidFill>
                <a:latin typeface="Roboto Mono"/>
                <a:ea typeface="Roboto Mono"/>
                <a:cs typeface="Roboto Mono"/>
                <a:sym typeface="Roboto Mono"/>
              </a:rPr>
              <a:t>accuracy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'])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model.fit(x_train, y_train, epochs=</a:t>
            </a:r>
            <a:r>
              <a:rPr lang="en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model.evaluate(x_test, y_test)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40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4212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3;p27"/>
          <p:cNvSpPr/>
          <p:nvPr userDrawn="1"/>
        </p:nvSpPr>
        <p:spPr>
          <a:xfrm>
            <a:off x="0" y="2567700"/>
            <a:ext cx="9144000" cy="25758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4;p3"/>
          <p:cNvSpPr txBox="1">
            <a:spLocks noGrp="1"/>
          </p:cNvSpPr>
          <p:nvPr>
            <p:ph type="title"/>
          </p:nvPr>
        </p:nvSpPr>
        <p:spPr>
          <a:xfrm>
            <a:off x="684360" y="1542368"/>
            <a:ext cx="4453697" cy="11223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tabLst/>
              <a:defRPr sz="3600" b="0" i="0">
                <a:solidFill>
                  <a:srgbClr val="425066"/>
                </a:solidFill>
                <a:latin typeface="Noto Sans CJK SC Medium" charset="-122"/>
                <a:ea typeface="Noto Sans CJK SC Medium" charset="-122"/>
                <a:cs typeface="Noto Sans CJK SC Medium" charset="-122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tabLst/>
              <a:defRPr/>
            </a:pP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74993" y="2662322"/>
            <a:ext cx="2882900" cy="801687"/>
          </a:xfrm>
        </p:spPr>
        <p:txBody>
          <a:bodyPr/>
          <a:lstStyle>
            <a:lvl1pPr marL="457200" marR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tabLst/>
              <a:defRPr sz="2400">
                <a:solidFill>
                  <a:schemeClr val="bg1"/>
                </a:solidFill>
              </a:defRPr>
            </a:lvl1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86804" y="2700333"/>
            <a:ext cx="357587" cy="41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54;p10">
            <a:extLst>
              <a:ext uri="{FF2B5EF4-FFF2-40B4-BE49-F238E27FC236}">
                <a16:creationId xmlns:a16="http://schemas.microsoft.com/office/drawing/2014/main" id="{EF40FDCF-9C7A-F04E-990E-78DF2CBD1479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6700" y="9975"/>
            <a:ext cx="2837300" cy="21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2567700"/>
            <a:ext cx="9144000" cy="25758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25400" y="4621272"/>
            <a:ext cx="6704700" cy="2925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07050" y="734125"/>
            <a:ext cx="7282800" cy="1782300"/>
          </a:xfrm>
          <a:prstGeom prst="rect">
            <a:avLst/>
          </a:prstGeom>
        </p:spPr>
        <p:txBody>
          <a:bodyPr spcFirstLastPara="1" wrap="square" lIns="57150" tIns="57150" rIns="57150" bIns="571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50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"/>
          </p:nvPr>
        </p:nvSpPr>
        <p:spPr>
          <a:xfrm>
            <a:off x="787900" y="3130970"/>
            <a:ext cx="7121100" cy="1604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6700" y="9975"/>
            <a:ext cx="2837300" cy="21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l="9882" t="36730" r="9511" b="34680"/>
          <a:stretch/>
        </p:blipFill>
        <p:spPr>
          <a:xfrm>
            <a:off x="129375" y="215925"/>
            <a:ext cx="1972877" cy="393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690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preserve="1">
  <p:cSld name="Section header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1345400"/>
            <a:ext cx="9144000" cy="37980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1"/>
          </p:nvPr>
        </p:nvSpPr>
        <p:spPr>
          <a:xfrm>
            <a:off x="725400" y="4621272"/>
            <a:ext cx="6704700" cy="2925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07050" y="234675"/>
            <a:ext cx="7282800" cy="1062600"/>
          </a:xfrm>
          <a:prstGeom prst="rect">
            <a:avLst/>
          </a:prstGeom>
        </p:spPr>
        <p:txBody>
          <a:bodyPr spcFirstLastPara="1" wrap="square" lIns="57150" tIns="57150" rIns="57150" bIns="571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50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726225" y="1551870"/>
            <a:ext cx="7121100" cy="1604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48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8;p4"/>
          <p:cNvSpPr txBox="1">
            <a:spLocks noGrp="1"/>
          </p:cNvSpPr>
          <p:nvPr>
            <p:ph type="body" idx="1"/>
          </p:nvPr>
        </p:nvSpPr>
        <p:spPr>
          <a:xfrm>
            <a:off x="694877" y="2339869"/>
            <a:ext cx="4878609" cy="17726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5066"/>
              </a:buClr>
              <a:buSzPts val="1600"/>
              <a:buFontTx/>
              <a:buNone/>
              <a:defRPr sz="1600" b="0" i="0">
                <a:solidFill>
                  <a:srgbClr val="425066"/>
                </a:solidFill>
                <a:latin typeface="Noto Sans CJK SC" charset="-122"/>
                <a:ea typeface="Noto Sans CJK SC" charset="-122"/>
                <a:cs typeface="Noto Sans CJK SC" charset="-122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marL="457200" marR="0" lvl="0" indent="-330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5066"/>
              </a:buClr>
              <a:buSzPts val="1600"/>
              <a:buFont typeface="Roboto"/>
              <a:buNone/>
              <a:tabLst/>
              <a:defRPr/>
            </a:pPr>
            <a:endParaRPr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694877" y="769587"/>
            <a:ext cx="4556392" cy="763500"/>
          </a:xfrm>
        </p:spPr>
        <p:txBody>
          <a:bodyPr/>
          <a:lstStyle>
            <a:lvl1pPr marL="0" indent="0" algn="l" rtl="0">
              <a:spcBef>
                <a:spcPts val="0"/>
              </a:spcBef>
              <a:spcAft>
                <a:spcPts val="0"/>
              </a:spcAft>
              <a:buNone/>
              <a:defRPr sz="2800"/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dirty="0">
              <a:solidFill>
                <a:srgbClr val="FF6F00"/>
              </a:solidFill>
              <a:latin typeface="Noto Sans CJK SC Medium" charset="-122"/>
              <a:ea typeface="Noto Sans CJK SC Medium" charset="-122"/>
              <a:cs typeface="Noto Sans CJK SC Medium" charset="-122"/>
              <a:sym typeface="Google Sans Medium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6913" y="1535166"/>
            <a:ext cx="3108325" cy="627062"/>
          </a:xfrm>
        </p:spPr>
        <p:txBody>
          <a:bodyPr lIns="0" tIns="0" rIns="0" bIns="0"/>
          <a:lstStyle>
            <a:lvl1pPr marL="457200" marR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tabLst/>
              <a:defRPr sz="1800" b="0" i="0">
                <a:solidFill>
                  <a:srgbClr val="425066"/>
                </a:solidFill>
                <a:latin typeface="Noto Sans CJK SC" charset="-122"/>
                <a:ea typeface="Noto Sans CJK SC" charset="-122"/>
                <a:cs typeface="Noto Sans CJK SC" charset="-122"/>
              </a:defRPr>
            </a:lvl1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9" name="Google Shape;54;p10">
            <a:extLst>
              <a:ext uri="{FF2B5EF4-FFF2-40B4-BE49-F238E27FC236}">
                <a16:creationId xmlns:a16="http://schemas.microsoft.com/office/drawing/2014/main" id="{7C0B86F3-3606-5542-81E8-D73CBF481B7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6700" y="9975"/>
            <a:ext cx="2837300" cy="21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ou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3;p3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4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32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40;p8">
            <a:extLst>
              <a:ext uri="{FF2B5EF4-FFF2-40B4-BE49-F238E27FC236}">
                <a16:creationId xmlns:a16="http://schemas.microsoft.com/office/drawing/2014/main" id="{E76070E4-F631-E043-A8A9-3286F13F69C2}"/>
              </a:ext>
            </a:extLst>
          </p:cNvPr>
          <p:cNvPicPr preferRelativeResize="0"/>
          <p:nvPr userDrawn="1"/>
        </p:nvPicPr>
        <p:blipFill rotWithShape="1">
          <a:blip r:embed="rId15">
            <a:alphaModFix/>
          </a:blip>
          <a:srcRect l="9882" t="36731" r="9511" b="24914"/>
          <a:stretch/>
        </p:blipFill>
        <p:spPr>
          <a:xfrm>
            <a:off x="129375" y="215925"/>
            <a:ext cx="1972886" cy="5280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83" r:id="rId3"/>
    <p:sldLayoutId id="2147483650" r:id="rId4"/>
    <p:sldLayoutId id="2147483670" r:id="rId5"/>
    <p:sldLayoutId id="214748367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1pPr>
            <a:lvl2pPr marL="914400" lvl="1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2pPr>
            <a:lvl3pPr marL="1371600" lvl="2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3pPr>
            <a:lvl4pPr marL="1828800" lvl="3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4pPr>
            <a:lvl5pPr marL="2286000" lvl="4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5pPr>
            <a:lvl6pPr marL="2743200" lvl="5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6pPr>
            <a:lvl7pPr marL="3200400" lvl="6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7pPr>
            <a:lvl8pPr marL="3657600" lvl="7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8pPr>
            <a:lvl9pPr marL="4114800" lvl="8" indent="-28575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>
            <a:lvl1pPr lvl="0" algn="r" rtl="0">
              <a:buNone/>
              <a:defRPr sz="600">
                <a:solidFill>
                  <a:schemeClr val="dk2"/>
                </a:solidFill>
              </a:defRPr>
            </a:lvl1pPr>
            <a:lvl2pPr lvl="1" algn="r" rtl="0">
              <a:buNone/>
              <a:defRPr sz="600">
                <a:solidFill>
                  <a:schemeClr val="dk2"/>
                </a:solidFill>
              </a:defRPr>
            </a:lvl2pPr>
            <a:lvl3pPr lvl="2" algn="r" rtl="0">
              <a:buNone/>
              <a:defRPr sz="600">
                <a:solidFill>
                  <a:schemeClr val="dk2"/>
                </a:solidFill>
              </a:defRPr>
            </a:lvl3pPr>
            <a:lvl4pPr lvl="3" algn="r" rtl="0">
              <a:buNone/>
              <a:defRPr sz="600">
                <a:solidFill>
                  <a:schemeClr val="dk2"/>
                </a:solidFill>
              </a:defRPr>
            </a:lvl4pPr>
            <a:lvl5pPr lvl="4" algn="r" rtl="0">
              <a:buNone/>
              <a:defRPr sz="600">
                <a:solidFill>
                  <a:schemeClr val="dk2"/>
                </a:solidFill>
              </a:defRPr>
            </a:lvl5pPr>
            <a:lvl6pPr lvl="5" algn="r" rtl="0">
              <a:buNone/>
              <a:defRPr sz="600">
                <a:solidFill>
                  <a:schemeClr val="dk2"/>
                </a:solidFill>
              </a:defRPr>
            </a:lvl6pPr>
            <a:lvl7pPr lvl="6" algn="r" rtl="0">
              <a:buNone/>
              <a:defRPr sz="600">
                <a:solidFill>
                  <a:schemeClr val="dk2"/>
                </a:solidFill>
              </a:defRPr>
            </a:lvl7pPr>
            <a:lvl8pPr lvl="7" algn="r" rtl="0">
              <a:buNone/>
              <a:defRPr sz="600">
                <a:solidFill>
                  <a:schemeClr val="dk2"/>
                </a:solidFill>
              </a:defRPr>
            </a:lvl8pPr>
            <a:lvl9pPr lvl="8" algn="r" rtl="0">
              <a:buNone/>
              <a:defRPr sz="6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50479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lionsss/poetry/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0" y="2567700"/>
            <a:ext cx="9144000" cy="25758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oto Sans CJK SC" panose="020B0500000000000000" pitchFamily="34" charset="-128"/>
              <a:ea typeface="Noto Sans CJK SC" panose="020B0500000000000000" pitchFamily="34" charset="-128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707050" y="1798825"/>
            <a:ext cx="72828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425066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Avenir"/>
              <a:sym typeface="Avenir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0" y="1679358"/>
            <a:ext cx="91440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3200" dirty="0">
                <a:solidFill>
                  <a:srgbClr val="425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Google Sans Medium"/>
              </a:rPr>
              <a:t>基于</a:t>
            </a:r>
            <a:r>
              <a:rPr lang="en-US" altLang="zh-CN" sz="3200" dirty="0">
                <a:solidFill>
                  <a:srgbClr val="425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Google Sans Medium"/>
              </a:rPr>
              <a:t>RNN</a:t>
            </a:r>
            <a:r>
              <a:rPr lang="zh-CN" altLang="en-US" sz="3200" dirty="0">
                <a:solidFill>
                  <a:srgbClr val="425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Google Sans Medium"/>
              </a:rPr>
              <a:t>生成古诗词</a:t>
            </a:r>
            <a:endParaRPr sz="3200" b="1" dirty="0">
              <a:solidFill>
                <a:srgbClr val="425066"/>
              </a:solidFill>
              <a:latin typeface="黑体" panose="02010609060101010101" pitchFamily="49" charset="-122"/>
              <a:ea typeface="黑体" panose="02010609060101010101" pitchFamily="49" charset="-122"/>
              <a:cs typeface="Avenir"/>
              <a:sym typeface="Avenir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787900" y="3053229"/>
            <a:ext cx="71211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Roboto"/>
              </a:rPr>
              <a:t>段玉辰</a:t>
            </a:r>
            <a:endParaRPr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978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1;p24">
            <a:extLst>
              <a:ext uri="{FF2B5EF4-FFF2-40B4-BE49-F238E27FC236}">
                <a16:creationId xmlns:a16="http://schemas.microsoft.com/office/drawing/2014/main" id="{2538924F-FB5A-EC43-A355-45DAE73099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982800"/>
            <a:ext cx="7282800" cy="17823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Google Sans"/>
                <a:sym typeface="Google Sans"/>
              </a:rPr>
              <a:t>关键代码解析</a:t>
            </a:r>
          </a:p>
        </p:txBody>
      </p:sp>
    </p:spTree>
    <p:extLst>
      <p:ext uri="{BB962C8B-B14F-4D97-AF65-F5344CB8AC3E}">
        <p14:creationId xmlns:p14="http://schemas.microsoft.com/office/powerpoint/2010/main" val="260049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003A119E-1A7A-248C-FA10-4D1A04103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>
            <a:extLst>
              <a:ext uri="{FF2B5EF4-FFF2-40B4-BE49-F238E27FC236}">
                <a16:creationId xmlns:a16="http://schemas.microsoft.com/office/drawing/2014/main" id="{F13DE5E8-4594-ADCD-6B03-A1E015346123}"/>
              </a:ext>
            </a:extLst>
          </p:cNvPr>
          <p:cNvSpPr txBox="1"/>
          <p:nvPr/>
        </p:nvSpPr>
        <p:spPr>
          <a:xfrm>
            <a:off x="307282" y="2158117"/>
            <a:ext cx="8090760" cy="1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>
              <a:lnSpc>
                <a:spcPct val="150000"/>
              </a:lnSpc>
              <a:buClr>
                <a:srgbClr val="6B7687"/>
              </a:buClr>
              <a:buSzPct val="90000"/>
              <a:buFont typeface="Roboto"/>
              <a:buChar char="●"/>
            </a:pPr>
            <a:r>
              <a:rPr lang="en-US" altLang="zh-CN" sz="1800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Encode:</a:t>
            </a:r>
          </a:p>
          <a:p>
            <a:pPr marL="127000">
              <a:lnSpc>
                <a:spcPct val="150000"/>
              </a:lnSpc>
              <a:buClr>
                <a:srgbClr val="6B7687"/>
              </a:buClr>
              <a:buSzPct val="90000"/>
            </a:pPr>
            <a:r>
              <a:rPr lang="en-US" altLang="zh-CN" sz="1800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	</a:t>
            </a:r>
            <a:r>
              <a:rPr lang="zh-CN" altLang="en-US" sz="1800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白日依山尽 </a:t>
            </a:r>
            <a:r>
              <a:rPr lang="en-US" altLang="zh-CN" sz="1800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-&gt; [START][1][2][3][4][5][END]</a:t>
            </a:r>
          </a:p>
          <a:p>
            <a:pPr marL="457200" indent="-330200">
              <a:lnSpc>
                <a:spcPct val="150000"/>
              </a:lnSpc>
              <a:buClr>
                <a:srgbClr val="6B7687"/>
              </a:buClr>
              <a:buSzPct val="90000"/>
              <a:buFont typeface="Roboto"/>
              <a:buChar char="●"/>
            </a:pPr>
            <a:r>
              <a:rPr lang="en-US" altLang="zh-CN" sz="1800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Decode:</a:t>
            </a:r>
          </a:p>
          <a:p>
            <a:pPr marL="127000">
              <a:lnSpc>
                <a:spcPct val="150000"/>
              </a:lnSpc>
              <a:buClr>
                <a:srgbClr val="6B7687"/>
              </a:buClr>
              <a:buSzPct val="90000"/>
            </a:pPr>
            <a:r>
              <a:rPr lang="en-US" altLang="zh-CN" sz="1800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	[START][1][2][3][4][5][END] -&gt; [1][2][3][4][5] -&gt; </a:t>
            </a:r>
            <a:r>
              <a:rPr lang="zh-CN" altLang="en-US" sz="1800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白日依山尽 </a:t>
            </a:r>
            <a:endParaRPr lang="en-US" altLang="zh-CN" sz="1800" dirty="0">
              <a:solidFill>
                <a:srgbClr val="6B7687"/>
              </a:solidFill>
              <a:latin typeface="黑体" panose="02010609060101010101" pitchFamily="49" charset="-122"/>
              <a:ea typeface="黑体" panose="02010609060101010101" pitchFamily="49" charset="-122"/>
              <a:sym typeface="Roboto"/>
            </a:endParaRPr>
          </a:p>
        </p:txBody>
      </p:sp>
      <p:sp>
        <p:nvSpPr>
          <p:cNvPr id="8" name="Google Shape;181;p29">
            <a:extLst>
              <a:ext uri="{FF2B5EF4-FFF2-40B4-BE49-F238E27FC236}">
                <a16:creationId xmlns:a16="http://schemas.microsoft.com/office/drawing/2014/main" id="{3285C565-4FCA-1121-0D01-F17CB2E4D44F}"/>
              </a:ext>
            </a:extLst>
          </p:cNvPr>
          <p:cNvSpPr txBox="1"/>
          <p:nvPr/>
        </p:nvSpPr>
        <p:spPr>
          <a:xfrm>
            <a:off x="701810" y="1436385"/>
            <a:ext cx="20094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Roboto"/>
              </a:rPr>
              <a:t>Tokenizer</a:t>
            </a:r>
            <a:endParaRPr sz="2400" dirty="0">
              <a:solidFill>
                <a:srgbClr val="6B7687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Roboto"/>
            </a:endParaRPr>
          </a:p>
        </p:txBody>
      </p:sp>
      <p:sp>
        <p:nvSpPr>
          <p:cNvPr id="9" name="Google Shape;182;p29">
            <a:extLst>
              <a:ext uri="{FF2B5EF4-FFF2-40B4-BE49-F238E27FC236}">
                <a16:creationId xmlns:a16="http://schemas.microsoft.com/office/drawing/2014/main" id="{8F7972C0-CACF-6131-3360-17BC30A46FF1}"/>
              </a:ext>
            </a:extLst>
          </p:cNvPr>
          <p:cNvSpPr txBox="1"/>
          <p:nvPr/>
        </p:nvSpPr>
        <p:spPr>
          <a:xfrm>
            <a:off x="695170" y="730600"/>
            <a:ext cx="4997121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CN" altLang="en-US" sz="3600" dirty="0">
                <a:solidFill>
                  <a:srgbClr val="FF6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Google Sans Medium"/>
              </a:rPr>
              <a:t>关键代码解析</a:t>
            </a:r>
          </a:p>
        </p:txBody>
      </p:sp>
    </p:spTree>
    <p:extLst>
      <p:ext uri="{BB962C8B-B14F-4D97-AF65-F5344CB8AC3E}">
        <p14:creationId xmlns:p14="http://schemas.microsoft.com/office/powerpoint/2010/main" val="232150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5">
          <a:extLst>
            <a:ext uri="{FF2B5EF4-FFF2-40B4-BE49-F238E27FC236}">
              <a16:creationId xmlns:a16="http://schemas.microsoft.com/office/drawing/2014/main" id="{CC60EA4E-ED0E-F51D-AE48-8AFA5B6E5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>
            <a:extLst>
              <a:ext uri="{FF2B5EF4-FFF2-40B4-BE49-F238E27FC236}">
                <a16:creationId xmlns:a16="http://schemas.microsoft.com/office/drawing/2014/main" id="{525880BD-0264-D05B-1756-052768A2B4E0}"/>
              </a:ext>
            </a:extLst>
          </p:cNvPr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595959"/>
                </a:solidFill>
              </a:rPr>
              <a:t>12</a:t>
            </a:fld>
            <a:endParaRPr sz="600">
              <a:solidFill>
                <a:srgbClr val="595959"/>
              </a:solidFill>
            </a:endParaRPr>
          </a:p>
        </p:txBody>
      </p:sp>
      <p:sp>
        <p:nvSpPr>
          <p:cNvPr id="247" name="Google Shape;247;p35">
            <a:extLst>
              <a:ext uri="{FF2B5EF4-FFF2-40B4-BE49-F238E27FC236}">
                <a16:creationId xmlns:a16="http://schemas.microsoft.com/office/drawing/2014/main" id="{E5008882-699F-D84D-14AA-769767D1269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5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051266-ED08-FB19-8111-30C98520E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" y="181129"/>
            <a:ext cx="2630250" cy="252000"/>
          </a:xfrm>
          <a:prstGeom prst="rect">
            <a:avLst/>
          </a:prstGeom>
        </p:spPr>
      </p:pic>
      <p:sp>
        <p:nvSpPr>
          <p:cNvPr id="10" name="Google Shape;248;p35">
            <a:extLst>
              <a:ext uri="{FF2B5EF4-FFF2-40B4-BE49-F238E27FC236}">
                <a16:creationId xmlns:a16="http://schemas.microsoft.com/office/drawing/2014/main" id="{0EB03E83-4254-11BE-7FD4-961B3BFAD96E}"/>
              </a:ext>
            </a:extLst>
          </p:cNvPr>
          <p:cNvSpPr txBox="1"/>
          <p:nvPr/>
        </p:nvSpPr>
        <p:spPr>
          <a:xfrm>
            <a:off x="398142" y="948149"/>
            <a:ext cx="8241600" cy="383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补上特殊词标记：填充字符标记、未知词标记、开始标记、结束标记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tokens = ["[PAD]", "[NONE]", "[START]", "[END]"] + tokens</a:t>
            </a:r>
          </a:p>
          <a:p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映射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词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编号</a:t>
            </a:r>
          </a:p>
          <a:p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word_idx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{}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映射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编号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词</a:t>
            </a:r>
          </a:p>
          <a:p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idx_word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{}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idx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word in enumerate(tokens):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word_idx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[word] =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idx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idx_word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idx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 = word</a:t>
            </a:r>
          </a:p>
        </p:txBody>
      </p:sp>
      <p:sp>
        <p:nvSpPr>
          <p:cNvPr id="11" name="Google Shape;181;p29">
            <a:extLst>
              <a:ext uri="{FF2B5EF4-FFF2-40B4-BE49-F238E27FC236}">
                <a16:creationId xmlns:a16="http://schemas.microsoft.com/office/drawing/2014/main" id="{8E15343D-1B4F-8261-3680-4439A450B45E}"/>
              </a:ext>
            </a:extLst>
          </p:cNvPr>
          <p:cNvSpPr txBox="1"/>
          <p:nvPr/>
        </p:nvSpPr>
        <p:spPr>
          <a:xfrm>
            <a:off x="270818" y="492202"/>
            <a:ext cx="548020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Roboto"/>
              </a:rPr>
              <a:t>定义字符与编号映射</a:t>
            </a:r>
            <a:endParaRPr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47971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5">
          <a:extLst>
            <a:ext uri="{FF2B5EF4-FFF2-40B4-BE49-F238E27FC236}">
              <a16:creationId xmlns:a16="http://schemas.microsoft.com/office/drawing/2014/main" id="{9EE92430-A731-534C-D6BD-3999E56B0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>
            <a:extLst>
              <a:ext uri="{FF2B5EF4-FFF2-40B4-BE49-F238E27FC236}">
                <a16:creationId xmlns:a16="http://schemas.microsoft.com/office/drawing/2014/main" id="{54547848-88C0-BC7E-1A49-B5EF82731B77}"/>
              </a:ext>
            </a:extLst>
          </p:cNvPr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595959"/>
                </a:solidFill>
              </a:rPr>
              <a:t>13</a:t>
            </a:fld>
            <a:endParaRPr sz="600">
              <a:solidFill>
                <a:srgbClr val="595959"/>
              </a:solidFill>
            </a:endParaRPr>
          </a:p>
        </p:txBody>
      </p:sp>
      <p:sp>
        <p:nvSpPr>
          <p:cNvPr id="247" name="Google Shape;247;p35">
            <a:extLst>
              <a:ext uri="{FF2B5EF4-FFF2-40B4-BE49-F238E27FC236}">
                <a16:creationId xmlns:a16="http://schemas.microsoft.com/office/drawing/2014/main" id="{EFA77DED-3208-D99D-5DF2-BEB80D118ED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5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07B40F-08BB-A615-E2E9-DC79B6BBE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" y="181129"/>
            <a:ext cx="2630250" cy="252000"/>
          </a:xfrm>
          <a:prstGeom prst="rect">
            <a:avLst/>
          </a:prstGeom>
        </p:spPr>
      </p:pic>
      <p:sp>
        <p:nvSpPr>
          <p:cNvPr id="10" name="Google Shape;248;p35">
            <a:extLst>
              <a:ext uri="{FF2B5EF4-FFF2-40B4-BE49-F238E27FC236}">
                <a16:creationId xmlns:a16="http://schemas.microsoft.com/office/drawing/2014/main" id="{B65FBAA8-159C-976E-0D4D-E5878F4C0FBC}"/>
              </a:ext>
            </a:extLst>
          </p:cNvPr>
          <p:cNvSpPr txBox="1"/>
          <p:nvPr/>
        </p:nvSpPr>
        <p:spPr>
          <a:xfrm>
            <a:off x="398142" y="948149"/>
            <a:ext cx="8241600" cy="383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class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Tokenizer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"""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分词器</a:t>
            </a:r>
          </a:p>
          <a:p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"""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def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</a:t>
            </a:r>
            <a:r>
              <a:rPr lang="en-US" altLang="zh-CN" b="1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init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(self, tokens):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词汇表大小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self.dict_size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(tokens)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生成映射关系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self.token_id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{}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映射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词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编号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self.id_token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{}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映射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编号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词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idx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word </a:t>
            </a:r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enumerate(tokens):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self.token_id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[word] =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idx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self.id_token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idx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 = word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各个特殊标记的编号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，方便其他地方使用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self.start_id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self.token_id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["[START]"]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self.end_id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self.token_id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["[END]"]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self.none_id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self.token_id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["[NONE]"]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self.pad_id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self.token_id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["[PAD]"]</a:t>
            </a:r>
          </a:p>
          <a:p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Google Shape;181;p29">
            <a:extLst>
              <a:ext uri="{FF2B5EF4-FFF2-40B4-BE49-F238E27FC236}">
                <a16:creationId xmlns:a16="http://schemas.microsoft.com/office/drawing/2014/main" id="{3A2960C1-3204-0C34-52E2-989A8F090FA9}"/>
              </a:ext>
            </a:extLst>
          </p:cNvPr>
          <p:cNvSpPr txBox="1"/>
          <p:nvPr/>
        </p:nvSpPr>
        <p:spPr>
          <a:xfrm>
            <a:off x="270818" y="492202"/>
            <a:ext cx="548020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Roboto"/>
              </a:rPr>
              <a:t>定义分词器</a:t>
            </a:r>
            <a:endParaRPr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7741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5">
          <a:extLst>
            <a:ext uri="{FF2B5EF4-FFF2-40B4-BE49-F238E27FC236}">
              <a16:creationId xmlns:a16="http://schemas.microsoft.com/office/drawing/2014/main" id="{C4C3F955-6981-5CBF-1495-6FF871B67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>
            <a:extLst>
              <a:ext uri="{FF2B5EF4-FFF2-40B4-BE49-F238E27FC236}">
                <a16:creationId xmlns:a16="http://schemas.microsoft.com/office/drawing/2014/main" id="{519B94F4-982D-76DE-13D3-E3C4956B3D84}"/>
              </a:ext>
            </a:extLst>
          </p:cNvPr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595959"/>
                </a:solidFill>
              </a:rPr>
              <a:t>14</a:t>
            </a:fld>
            <a:endParaRPr sz="600">
              <a:solidFill>
                <a:srgbClr val="595959"/>
              </a:solidFill>
            </a:endParaRPr>
          </a:p>
        </p:txBody>
      </p:sp>
      <p:sp>
        <p:nvSpPr>
          <p:cNvPr id="247" name="Google Shape;247;p35">
            <a:extLst>
              <a:ext uri="{FF2B5EF4-FFF2-40B4-BE49-F238E27FC236}">
                <a16:creationId xmlns:a16="http://schemas.microsoft.com/office/drawing/2014/main" id="{F731F37A-71FE-A94C-EE9E-20725B54284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5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58F73B-C6C0-E381-60C1-5A9FE700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" y="181129"/>
            <a:ext cx="2630250" cy="252000"/>
          </a:xfrm>
          <a:prstGeom prst="rect">
            <a:avLst/>
          </a:prstGeom>
        </p:spPr>
      </p:pic>
      <p:sp>
        <p:nvSpPr>
          <p:cNvPr id="10" name="Google Shape;248;p35">
            <a:extLst>
              <a:ext uri="{FF2B5EF4-FFF2-40B4-BE49-F238E27FC236}">
                <a16:creationId xmlns:a16="http://schemas.microsoft.com/office/drawing/2014/main" id="{C4BD57AF-6387-21D5-4A8F-EF5A45377A2B}"/>
              </a:ext>
            </a:extLst>
          </p:cNvPr>
          <p:cNvSpPr txBox="1"/>
          <p:nvPr/>
        </p:nvSpPr>
        <p:spPr>
          <a:xfrm>
            <a:off x="398142" y="948149"/>
            <a:ext cx="8241600" cy="383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500"/>
              </a:lnSpc>
            </a:pPr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def </a:t>
            </a:r>
            <a:r>
              <a:rPr lang="en-US" altLang="zh-CN" b="1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id_to_token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(self,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token_id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):</a:t>
            </a:r>
          </a:p>
          <a:p>
            <a:pPr>
              <a:lnSpc>
                <a:spcPts val="1500"/>
              </a:lnSpc>
            </a:pP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"""</a:t>
            </a:r>
          </a:p>
          <a:p>
            <a:pPr>
              <a:lnSpc>
                <a:spcPts val="1500"/>
              </a:lnSpc>
            </a:pP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编号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词</a:t>
            </a:r>
          </a:p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"""</a:t>
            </a:r>
          </a:p>
          <a:p>
            <a:pPr>
              <a:lnSpc>
                <a:spcPts val="1500"/>
              </a:lnSpc>
            </a:pPr>
            <a:r>
              <a:rPr lang="en-US" altLang="zh-CN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return </a:t>
            </a:r>
            <a:r>
              <a:rPr lang="en-US" altLang="zh-CN" b="1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self.id_token.get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token_id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ts val="1500"/>
              </a:lnSpc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def </a:t>
            </a:r>
            <a:r>
              <a:rPr lang="en-US" altLang="zh-CN" b="1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token_to_id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self, token):</a:t>
            </a:r>
          </a:p>
          <a:p>
            <a:pPr>
              <a:lnSpc>
                <a:spcPts val="1500"/>
              </a:lnSpc>
            </a:pP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"""</a:t>
            </a:r>
          </a:p>
          <a:p>
            <a:pPr>
              <a:lnSpc>
                <a:spcPts val="1500"/>
              </a:lnSpc>
            </a:pP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词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编号</a:t>
            </a:r>
          </a:p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"""</a:t>
            </a:r>
          </a:p>
          <a:p>
            <a:pPr>
              <a:lnSpc>
                <a:spcPts val="1500"/>
              </a:lnSpc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 </a:t>
            </a:r>
            <a:r>
              <a:rPr lang="en-US" altLang="zh-CN" b="1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self.token_id.get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(token, </a:t>
            </a:r>
            <a:r>
              <a:rPr lang="en-US" altLang="zh-CN" b="1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self.none_id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ts val="1500"/>
              </a:lnSpc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def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encode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(self, tokens):</a:t>
            </a:r>
          </a:p>
          <a:p>
            <a:pPr>
              <a:lnSpc>
                <a:spcPts val="1500"/>
              </a:lnSpc>
            </a:pP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"""</a:t>
            </a:r>
          </a:p>
          <a:p>
            <a:pPr>
              <a:lnSpc>
                <a:spcPts val="1500"/>
              </a:lnSpc>
            </a:pP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词列表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 [START]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编号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编号列表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[END]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编号</a:t>
            </a:r>
          </a:p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"""</a:t>
            </a:r>
          </a:p>
          <a:p>
            <a:pPr>
              <a:lnSpc>
                <a:spcPts val="1500"/>
              </a:lnSpc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token_ids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[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self.start_id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]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起始标记</a:t>
            </a:r>
          </a:p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遍历，词转编号</a:t>
            </a:r>
          </a:p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 </a:t>
            </a:r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 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tokens:</a:t>
            </a:r>
          </a:p>
          <a:p>
            <a:pPr>
              <a:lnSpc>
                <a:spcPts val="1500"/>
              </a:lnSpc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token_ids.append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self.token_to_id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(token))</a:t>
            </a:r>
          </a:p>
          <a:p>
            <a:pPr>
              <a:lnSpc>
                <a:spcPts val="1500"/>
              </a:lnSpc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token_ids.append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self.end_id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结束标记</a:t>
            </a:r>
          </a:p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 </a:t>
            </a:r>
            <a:r>
              <a:rPr lang="en-US" altLang="zh-CN" b="1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token_ids</a:t>
            </a:r>
            <a:endParaRPr lang="en-US" altLang="zh-CN" b="1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Google Shape;181;p29">
            <a:extLst>
              <a:ext uri="{FF2B5EF4-FFF2-40B4-BE49-F238E27FC236}">
                <a16:creationId xmlns:a16="http://schemas.microsoft.com/office/drawing/2014/main" id="{7723A806-74D5-8192-DD40-6A0500A4AFB7}"/>
              </a:ext>
            </a:extLst>
          </p:cNvPr>
          <p:cNvSpPr txBox="1"/>
          <p:nvPr/>
        </p:nvSpPr>
        <p:spPr>
          <a:xfrm>
            <a:off x="270818" y="492202"/>
            <a:ext cx="548020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Roboto"/>
              </a:rPr>
              <a:t>定义分词器</a:t>
            </a:r>
            <a:endParaRPr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1678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5">
          <a:extLst>
            <a:ext uri="{FF2B5EF4-FFF2-40B4-BE49-F238E27FC236}">
              <a16:creationId xmlns:a16="http://schemas.microsoft.com/office/drawing/2014/main" id="{53D55B32-43EF-F96F-B482-2A181080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>
            <a:extLst>
              <a:ext uri="{FF2B5EF4-FFF2-40B4-BE49-F238E27FC236}">
                <a16:creationId xmlns:a16="http://schemas.microsoft.com/office/drawing/2014/main" id="{D79E4403-1292-C4CA-97C5-050F21A69157}"/>
              </a:ext>
            </a:extLst>
          </p:cNvPr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595959"/>
                </a:solidFill>
              </a:rPr>
              <a:t>15</a:t>
            </a:fld>
            <a:endParaRPr sz="600">
              <a:solidFill>
                <a:srgbClr val="595959"/>
              </a:solidFill>
            </a:endParaRPr>
          </a:p>
        </p:txBody>
      </p:sp>
      <p:sp>
        <p:nvSpPr>
          <p:cNvPr id="247" name="Google Shape;247;p35">
            <a:extLst>
              <a:ext uri="{FF2B5EF4-FFF2-40B4-BE49-F238E27FC236}">
                <a16:creationId xmlns:a16="http://schemas.microsoft.com/office/drawing/2014/main" id="{F4CE80AC-C185-AAE3-7796-8BC132FB8B2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5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6C6276-35A4-F468-9859-B30A34AD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" y="181129"/>
            <a:ext cx="2630250" cy="252000"/>
          </a:xfrm>
          <a:prstGeom prst="rect">
            <a:avLst/>
          </a:prstGeom>
        </p:spPr>
      </p:pic>
      <p:sp>
        <p:nvSpPr>
          <p:cNvPr id="10" name="Google Shape;248;p35">
            <a:extLst>
              <a:ext uri="{FF2B5EF4-FFF2-40B4-BE49-F238E27FC236}">
                <a16:creationId xmlns:a16="http://schemas.microsoft.com/office/drawing/2014/main" id="{C250C6C0-141A-5069-170D-6E04CF23E143}"/>
              </a:ext>
            </a:extLst>
          </p:cNvPr>
          <p:cNvSpPr txBox="1"/>
          <p:nvPr/>
        </p:nvSpPr>
        <p:spPr>
          <a:xfrm>
            <a:off x="398142" y="948149"/>
            <a:ext cx="8241600" cy="383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def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decode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(self,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token_ids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):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"""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编号列表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词列表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去掉起始、结束标记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"""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起始、结束标记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flag_tokens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{"[START]", "[END]"}</a:t>
            </a:r>
          </a:p>
          <a:p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tokens = []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idx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token_ids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token =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self.id_to_token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idx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跳过起始、结束标记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token not in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flag_tokens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tokens.append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(token)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tokens</a:t>
            </a:r>
          </a:p>
          <a:p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tokenizer = Tokenizer(tokens)</a:t>
            </a:r>
          </a:p>
        </p:txBody>
      </p:sp>
      <p:sp>
        <p:nvSpPr>
          <p:cNvPr id="11" name="Google Shape;181;p29">
            <a:extLst>
              <a:ext uri="{FF2B5EF4-FFF2-40B4-BE49-F238E27FC236}">
                <a16:creationId xmlns:a16="http://schemas.microsoft.com/office/drawing/2014/main" id="{FD6FEB44-932A-F425-C271-11B12AF9A38A}"/>
              </a:ext>
            </a:extLst>
          </p:cNvPr>
          <p:cNvSpPr txBox="1"/>
          <p:nvPr/>
        </p:nvSpPr>
        <p:spPr>
          <a:xfrm>
            <a:off x="270818" y="492202"/>
            <a:ext cx="548020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Roboto"/>
              </a:rPr>
              <a:t>定义分词器</a:t>
            </a:r>
            <a:endParaRPr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480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5">
          <a:extLst>
            <a:ext uri="{FF2B5EF4-FFF2-40B4-BE49-F238E27FC236}">
              <a16:creationId xmlns:a16="http://schemas.microsoft.com/office/drawing/2014/main" id="{C5262875-4691-DA7B-B21B-691A83E11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>
            <a:extLst>
              <a:ext uri="{FF2B5EF4-FFF2-40B4-BE49-F238E27FC236}">
                <a16:creationId xmlns:a16="http://schemas.microsoft.com/office/drawing/2014/main" id="{CE493927-877A-FCFF-ADEA-1ABB61EEDEC6}"/>
              </a:ext>
            </a:extLst>
          </p:cNvPr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595959"/>
                </a:solidFill>
              </a:rPr>
              <a:t>16</a:t>
            </a:fld>
            <a:endParaRPr sz="600">
              <a:solidFill>
                <a:srgbClr val="595959"/>
              </a:solidFill>
            </a:endParaRPr>
          </a:p>
        </p:txBody>
      </p:sp>
      <p:sp>
        <p:nvSpPr>
          <p:cNvPr id="247" name="Google Shape;247;p35">
            <a:extLst>
              <a:ext uri="{FF2B5EF4-FFF2-40B4-BE49-F238E27FC236}">
                <a16:creationId xmlns:a16="http://schemas.microsoft.com/office/drawing/2014/main" id="{6E3FC828-5C63-7473-F184-D68ED2C97B2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5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7FA491-63C6-5158-EC1B-9B9D9CD0B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" y="181129"/>
            <a:ext cx="2630250" cy="252000"/>
          </a:xfrm>
          <a:prstGeom prst="rect">
            <a:avLst/>
          </a:prstGeom>
        </p:spPr>
      </p:pic>
      <p:sp>
        <p:nvSpPr>
          <p:cNvPr id="10" name="Google Shape;248;p35">
            <a:extLst>
              <a:ext uri="{FF2B5EF4-FFF2-40B4-BE49-F238E27FC236}">
                <a16:creationId xmlns:a16="http://schemas.microsoft.com/office/drawing/2014/main" id="{5440EF10-C3BF-FD02-C12E-FE6F44AF2600}"/>
              </a:ext>
            </a:extLst>
          </p:cNvPr>
          <p:cNvSpPr txBox="1"/>
          <p:nvPr/>
        </p:nvSpPr>
        <p:spPr>
          <a:xfrm>
            <a:off x="398142" y="948149"/>
            <a:ext cx="8241600" cy="383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class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PoetryDataSet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"""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古诗数据集生成器</a:t>
            </a:r>
          </a:p>
          <a:p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"""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def __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init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__(self, data, tokenizer,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batch_size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):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数据集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self.data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data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self.total_size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self.data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分词器，用于词转编号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self.tokenizer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tokenizer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每批数据量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self.batch_size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BATCH_SIZE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epoch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迭代的步数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self.steps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int(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math.floor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self.data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/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self.batch_size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))</a:t>
            </a:r>
          </a:p>
        </p:txBody>
      </p:sp>
      <p:sp>
        <p:nvSpPr>
          <p:cNvPr id="11" name="Google Shape;181;p29">
            <a:extLst>
              <a:ext uri="{FF2B5EF4-FFF2-40B4-BE49-F238E27FC236}">
                <a16:creationId xmlns:a16="http://schemas.microsoft.com/office/drawing/2014/main" id="{A3858E2C-A3A4-BD67-0367-E3B4E1E07F19}"/>
              </a:ext>
            </a:extLst>
          </p:cNvPr>
          <p:cNvSpPr txBox="1"/>
          <p:nvPr/>
        </p:nvSpPr>
        <p:spPr>
          <a:xfrm>
            <a:off x="270818" y="492202"/>
            <a:ext cx="548020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Roboto"/>
              </a:rPr>
              <a:t>定义数据集生成器</a:t>
            </a:r>
            <a:endParaRPr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5234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5">
          <a:extLst>
            <a:ext uri="{FF2B5EF4-FFF2-40B4-BE49-F238E27FC236}">
              <a16:creationId xmlns:a16="http://schemas.microsoft.com/office/drawing/2014/main" id="{DF38DC56-3492-1657-E2BB-1703D542E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>
            <a:extLst>
              <a:ext uri="{FF2B5EF4-FFF2-40B4-BE49-F238E27FC236}">
                <a16:creationId xmlns:a16="http://schemas.microsoft.com/office/drawing/2014/main" id="{BFBAC458-7013-9E08-528B-AC88FDB56052}"/>
              </a:ext>
            </a:extLst>
          </p:cNvPr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595959"/>
                </a:solidFill>
              </a:rPr>
              <a:t>17</a:t>
            </a:fld>
            <a:endParaRPr sz="600">
              <a:solidFill>
                <a:srgbClr val="595959"/>
              </a:solidFill>
            </a:endParaRPr>
          </a:p>
        </p:txBody>
      </p:sp>
      <p:sp>
        <p:nvSpPr>
          <p:cNvPr id="247" name="Google Shape;247;p35">
            <a:extLst>
              <a:ext uri="{FF2B5EF4-FFF2-40B4-BE49-F238E27FC236}">
                <a16:creationId xmlns:a16="http://schemas.microsoft.com/office/drawing/2014/main" id="{54950196-721C-E430-C237-D68FDAD6135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5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7893E6-651C-95B2-E5AE-2BABF7BA0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" y="181129"/>
            <a:ext cx="2630250" cy="252000"/>
          </a:xfrm>
          <a:prstGeom prst="rect">
            <a:avLst/>
          </a:prstGeom>
        </p:spPr>
      </p:pic>
      <p:sp>
        <p:nvSpPr>
          <p:cNvPr id="10" name="Google Shape;248;p35">
            <a:extLst>
              <a:ext uri="{FF2B5EF4-FFF2-40B4-BE49-F238E27FC236}">
                <a16:creationId xmlns:a16="http://schemas.microsoft.com/office/drawing/2014/main" id="{F4D54F7D-68D8-3563-4454-82CFD232C5FD}"/>
              </a:ext>
            </a:extLst>
          </p:cNvPr>
          <p:cNvSpPr txBox="1"/>
          <p:nvPr/>
        </p:nvSpPr>
        <p:spPr>
          <a:xfrm>
            <a:off x="398142" y="948149"/>
            <a:ext cx="8241600" cy="383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def </a:t>
            </a:r>
            <a:r>
              <a:rPr lang="en-US" altLang="zh-CN" b="1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pad_line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(self, line, length, padding=None):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"""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对齐单行数据</a:t>
            </a:r>
          </a:p>
          <a:p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"""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if padding is None: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padding =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self.tokenizer.pad_id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padding_length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length -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(line)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if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padding_length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&gt; 0: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return line + [padding] *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padding_length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else: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return line[:length]</a:t>
            </a:r>
          </a:p>
          <a:p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def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</a:t>
            </a:r>
            <a:r>
              <a:rPr lang="en-US" altLang="zh-CN" b="1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(self):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return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self.steps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Google Shape;181;p29">
            <a:extLst>
              <a:ext uri="{FF2B5EF4-FFF2-40B4-BE49-F238E27FC236}">
                <a16:creationId xmlns:a16="http://schemas.microsoft.com/office/drawing/2014/main" id="{6AA0E942-CBEC-51BE-D38F-299DB1FD701E}"/>
              </a:ext>
            </a:extLst>
          </p:cNvPr>
          <p:cNvSpPr txBox="1"/>
          <p:nvPr/>
        </p:nvSpPr>
        <p:spPr>
          <a:xfrm>
            <a:off x="270818" y="492202"/>
            <a:ext cx="548020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Roboto"/>
              </a:rPr>
              <a:t>定义数据集生成器</a:t>
            </a:r>
            <a:endParaRPr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68437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5">
          <a:extLst>
            <a:ext uri="{FF2B5EF4-FFF2-40B4-BE49-F238E27FC236}">
              <a16:creationId xmlns:a16="http://schemas.microsoft.com/office/drawing/2014/main" id="{F878A886-52FC-254C-C1DC-872461331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>
            <a:extLst>
              <a:ext uri="{FF2B5EF4-FFF2-40B4-BE49-F238E27FC236}">
                <a16:creationId xmlns:a16="http://schemas.microsoft.com/office/drawing/2014/main" id="{B51ABC2D-F2CA-31CA-7AEF-7A906F80DB7B}"/>
              </a:ext>
            </a:extLst>
          </p:cNvPr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595959"/>
                </a:solidFill>
              </a:rPr>
              <a:t>18</a:t>
            </a:fld>
            <a:endParaRPr sz="600">
              <a:solidFill>
                <a:srgbClr val="595959"/>
              </a:solidFill>
            </a:endParaRPr>
          </a:p>
        </p:txBody>
      </p:sp>
      <p:sp>
        <p:nvSpPr>
          <p:cNvPr id="247" name="Google Shape;247;p35">
            <a:extLst>
              <a:ext uri="{FF2B5EF4-FFF2-40B4-BE49-F238E27FC236}">
                <a16:creationId xmlns:a16="http://schemas.microsoft.com/office/drawing/2014/main" id="{EAC501EE-12EA-A55B-9258-D2AF555DF84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5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86A382-D689-8ED0-4E7D-5F8560074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" y="181129"/>
            <a:ext cx="2630250" cy="252000"/>
          </a:xfrm>
          <a:prstGeom prst="rect">
            <a:avLst/>
          </a:prstGeom>
        </p:spPr>
      </p:pic>
      <p:sp>
        <p:nvSpPr>
          <p:cNvPr id="10" name="Google Shape;248;p35">
            <a:extLst>
              <a:ext uri="{FF2B5EF4-FFF2-40B4-BE49-F238E27FC236}">
                <a16:creationId xmlns:a16="http://schemas.microsoft.com/office/drawing/2014/main" id="{E26793AE-EBBB-A85F-82B4-DDED7F691CC3}"/>
              </a:ext>
            </a:extLst>
          </p:cNvPr>
          <p:cNvSpPr txBox="1"/>
          <p:nvPr/>
        </p:nvSpPr>
        <p:spPr>
          <a:xfrm>
            <a:off x="398142" y="948149"/>
            <a:ext cx="8241600" cy="383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def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</a:t>
            </a:r>
            <a:r>
              <a:rPr lang="en-US" altLang="zh-CN" b="1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iter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(self):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打乱数据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np.random.shuffle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self.data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迭代一个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epoch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，每次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yield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batch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for start in range(0,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self.total_size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self.batch_size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):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end = min(start +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self.batch_size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self.total_size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data =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self.data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start:end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max_length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max(map(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data))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batch_data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[]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for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str_line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in data: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对每一行诗词进行编码、并补齐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padding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encode_line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self.tokenizer.encode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str_line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pad_encode_line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self.pad_line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encode_line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max_length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+ 2) #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是因为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tokenizer.encode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会添加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batch_data.append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pad_encode_line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batch_data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np.array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batch_data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# yield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特征、标签</a:t>
            </a:r>
          </a:p>
          <a:p>
            <a:r>
              <a:rPr lang="zh-CN" altLang="en-US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yield </a:t>
            </a:r>
            <a:r>
              <a:rPr lang="en-US" altLang="zh-CN" b="1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batch_data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[:, :-1], </a:t>
            </a:r>
            <a:r>
              <a:rPr lang="en-US" altLang="zh-CN" b="1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batch_data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[:, 1:]</a:t>
            </a:r>
          </a:p>
          <a:p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def generator(self):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while True: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yield from self.__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iter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__()</a:t>
            </a:r>
            <a:endParaRPr dirty="0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" name="Google Shape;181;p29">
            <a:extLst>
              <a:ext uri="{FF2B5EF4-FFF2-40B4-BE49-F238E27FC236}">
                <a16:creationId xmlns:a16="http://schemas.microsoft.com/office/drawing/2014/main" id="{0F70F823-77E8-2791-AA6E-4ED5F0BAE3A8}"/>
              </a:ext>
            </a:extLst>
          </p:cNvPr>
          <p:cNvSpPr txBox="1"/>
          <p:nvPr/>
        </p:nvSpPr>
        <p:spPr>
          <a:xfrm>
            <a:off x="270818" y="492202"/>
            <a:ext cx="548020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Roboto"/>
              </a:rPr>
              <a:t>定义数据集生成器</a:t>
            </a:r>
            <a:endParaRPr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95179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5">
          <a:extLst>
            <a:ext uri="{FF2B5EF4-FFF2-40B4-BE49-F238E27FC236}">
              <a16:creationId xmlns:a16="http://schemas.microsoft.com/office/drawing/2014/main" id="{0906CC0F-E818-A166-C7C3-AB8028AC2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>
            <a:extLst>
              <a:ext uri="{FF2B5EF4-FFF2-40B4-BE49-F238E27FC236}">
                <a16:creationId xmlns:a16="http://schemas.microsoft.com/office/drawing/2014/main" id="{09ACDF75-5A47-D6DC-74A2-7F57E1DAC290}"/>
              </a:ext>
            </a:extLst>
          </p:cNvPr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595959"/>
                </a:solidFill>
              </a:rPr>
              <a:t>19</a:t>
            </a:fld>
            <a:endParaRPr sz="600">
              <a:solidFill>
                <a:srgbClr val="595959"/>
              </a:solidFill>
            </a:endParaRPr>
          </a:p>
        </p:txBody>
      </p:sp>
      <p:sp>
        <p:nvSpPr>
          <p:cNvPr id="247" name="Google Shape;247;p35">
            <a:extLst>
              <a:ext uri="{FF2B5EF4-FFF2-40B4-BE49-F238E27FC236}">
                <a16:creationId xmlns:a16="http://schemas.microsoft.com/office/drawing/2014/main" id="{450F94E5-6BD0-2580-C3DF-C959FF7FE64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5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7F8652-8C4F-E780-3206-C4840D43D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" y="181129"/>
            <a:ext cx="2630250" cy="252000"/>
          </a:xfrm>
          <a:prstGeom prst="rect">
            <a:avLst/>
          </a:prstGeom>
        </p:spPr>
      </p:pic>
      <p:sp>
        <p:nvSpPr>
          <p:cNvPr id="10" name="Google Shape;248;p35">
            <a:extLst>
              <a:ext uri="{FF2B5EF4-FFF2-40B4-BE49-F238E27FC236}">
                <a16:creationId xmlns:a16="http://schemas.microsoft.com/office/drawing/2014/main" id="{FFF3A15D-9872-35E9-5882-6CB88517CDB9}"/>
              </a:ext>
            </a:extLst>
          </p:cNvPr>
          <p:cNvSpPr txBox="1"/>
          <p:nvPr/>
        </p:nvSpPr>
        <p:spPr>
          <a:xfrm>
            <a:off x="398142" y="948149"/>
            <a:ext cx="8241600" cy="383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generator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(self):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while True: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yield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 self.__</a:t>
            </a:r>
            <a:r>
              <a:rPr lang="en-US" altLang="zh-CN" b="1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iter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__()</a:t>
            </a:r>
          </a:p>
          <a:p>
            <a:endParaRPr lang="en-US" b="1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  <a:cs typeface="Roboto Mono"/>
              <a:sym typeface="Roboto Mono"/>
            </a:endParaRPr>
          </a:p>
          <a:p>
            <a:r>
              <a:rPr 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设置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BATCH_SIZE</a:t>
            </a:r>
            <a:endParaRPr lang="en-US" b="1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  <a:cs typeface="Roboto Mono"/>
              <a:sym typeface="Roboto Mono"/>
            </a:endParaRPr>
          </a:p>
          <a:p>
            <a:r>
              <a:rPr 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BATCH_SIZE = 32</a:t>
            </a:r>
          </a:p>
          <a:p>
            <a:endParaRPr 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Roboto Mono"/>
              <a:sym typeface="Roboto Mono"/>
            </a:endParaRPr>
          </a:p>
          <a:p>
            <a:r>
              <a:rPr 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生成古诗词数据集</a:t>
            </a:r>
            <a:endParaRPr lang="en-US" b="1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  <a:cs typeface="Roboto Mono"/>
              <a:sym typeface="Roboto Mono"/>
            </a:endParaRPr>
          </a:p>
          <a:p>
            <a:r>
              <a:rPr 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dataset = </a:t>
            </a:r>
            <a:r>
              <a:rPr lang="en-US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PoetryDataSet</a:t>
            </a:r>
            <a:r>
              <a:rPr 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(poetry, tokenizer, BATCH_SIZE)</a:t>
            </a:r>
          </a:p>
        </p:txBody>
      </p:sp>
      <p:sp>
        <p:nvSpPr>
          <p:cNvPr id="11" name="Google Shape;181;p29">
            <a:extLst>
              <a:ext uri="{FF2B5EF4-FFF2-40B4-BE49-F238E27FC236}">
                <a16:creationId xmlns:a16="http://schemas.microsoft.com/office/drawing/2014/main" id="{BC628677-4CAB-E9D3-9F54-B8BDE7CDB0DE}"/>
              </a:ext>
            </a:extLst>
          </p:cNvPr>
          <p:cNvSpPr txBox="1"/>
          <p:nvPr/>
        </p:nvSpPr>
        <p:spPr>
          <a:xfrm>
            <a:off x="270818" y="492202"/>
            <a:ext cx="548020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Roboto"/>
              </a:rPr>
              <a:t>定义数据集生成器</a:t>
            </a:r>
            <a:endParaRPr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0514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2;p23">
            <a:extLst>
              <a:ext uri="{FF2B5EF4-FFF2-40B4-BE49-F238E27FC236}">
                <a16:creationId xmlns:a16="http://schemas.microsoft.com/office/drawing/2014/main" id="{166BD9FC-954F-EF4B-8584-7992E0C80307}"/>
              </a:ext>
            </a:extLst>
          </p:cNvPr>
          <p:cNvSpPr txBox="1"/>
          <p:nvPr/>
        </p:nvSpPr>
        <p:spPr>
          <a:xfrm>
            <a:off x="671545" y="1435819"/>
            <a:ext cx="6145060" cy="297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tserrat"/>
              </a:rPr>
              <a:t>项目背景</a:t>
            </a:r>
            <a:endParaRPr lang="en-US" altLang="zh-CN" dirty="0">
              <a:solidFill>
                <a:srgbClr val="6B7687"/>
              </a:solidFill>
              <a:latin typeface="黑体" panose="02010609060101010101" pitchFamily="49" charset="-122"/>
              <a:ea typeface="黑体" panose="02010609060101010101" pitchFamily="49" charset="-122"/>
              <a:sym typeface="Montserrat"/>
            </a:endParaRPr>
          </a:p>
          <a:p>
            <a:pPr marL="419100" indent="-34290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en-US" altLang="zh-CN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tserrat"/>
              </a:rPr>
              <a:t>RNN</a:t>
            </a: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tserrat"/>
              </a:rPr>
              <a:t>网络模型原理</a:t>
            </a:r>
            <a:endParaRPr lang="en-US" altLang="zh-CN" dirty="0">
              <a:solidFill>
                <a:srgbClr val="6B7687"/>
              </a:solidFill>
              <a:latin typeface="黑体" panose="02010609060101010101" pitchFamily="49" charset="-122"/>
              <a:ea typeface="黑体" panose="02010609060101010101" pitchFamily="49" charset="-122"/>
              <a:sym typeface="Montserrat"/>
            </a:endParaRPr>
          </a:p>
          <a:p>
            <a:pPr marL="419100" indent="-34290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Montserrat"/>
              </a:rPr>
              <a:t>数据集简介</a:t>
            </a:r>
            <a:endParaRPr lang="en-US" altLang="zh-CN" dirty="0">
              <a:solidFill>
                <a:srgbClr val="6B7687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Montserrat"/>
            </a:endParaRPr>
          </a:p>
          <a:p>
            <a:pPr marL="419100" indent="-34290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Montserrat"/>
              </a:rPr>
              <a:t>文本预处理</a:t>
            </a:r>
            <a:endParaRPr lang="en-US" altLang="zh-CN" dirty="0">
              <a:solidFill>
                <a:srgbClr val="6B7687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Montserrat"/>
            </a:endParaRPr>
          </a:p>
          <a:p>
            <a:pPr marL="419100" indent="-34290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Montserrat"/>
              </a:rPr>
              <a:t>关键代码解析</a:t>
            </a:r>
            <a:endParaRPr lang="en-US" altLang="zh-CN" dirty="0">
              <a:solidFill>
                <a:srgbClr val="6B7687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Montserrat"/>
            </a:endParaRPr>
          </a:p>
          <a:p>
            <a:pPr marL="419100" indent="-34290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Montserrat"/>
              </a:rPr>
              <a:t>预测效果展示</a:t>
            </a:r>
            <a:endParaRPr lang="en-US" altLang="zh-CN" dirty="0">
              <a:solidFill>
                <a:srgbClr val="6B7687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Montserrat"/>
            </a:endParaRPr>
          </a:p>
          <a:p>
            <a:pPr marL="419100" indent="-34290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Montserrat"/>
              </a:rPr>
              <a:t>总结和展望</a:t>
            </a:r>
          </a:p>
        </p:txBody>
      </p:sp>
      <p:sp>
        <p:nvSpPr>
          <p:cNvPr id="5" name="Google Shape;136;p23">
            <a:extLst>
              <a:ext uri="{FF2B5EF4-FFF2-40B4-BE49-F238E27FC236}">
                <a16:creationId xmlns:a16="http://schemas.microsoft.com/office/drawing/2014/main" id="{0CA24DC6-C72C-F840-9B46-1B9AD91C6322}"/>
              </a:ext>
            </a:extLst>
          </p:cNvPr>
          <p:cNvSpPr txBox="1"/>
          <p:nvPr/>
        </p:nvSpPr>
        <p:spPr>
          <a:xfrm>
            <a:off x="711301" y="730595"/>
            <a:ext cx="60261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dirty="0">
                <a:solidFill>
                  <a:srgbClr val="FF6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Google Sans"/>
                <a:sym typeface="Google Sans"/>
              </a:rPr>
              <a:t>目录</a:t>
            </a:r>
            <a:endParaRPr sz="3600" dirty="0">
              <a:solidFill>
                <a:srgbClr val="FF6F00"/>
              </a:solidFill>
              <a:latin typeface="黑体" panose="02010609060101010101" pitchFamily="49" charset="-122"/>
              <a:ea typeface="黑体" panose="02010609060101010101" pitchFamily="49" charset="-122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543476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595959"/>
                </a:solidFill>
              </a:rPr>
              <a:t>20</a:t>
            </a:fld>
            <a:endParaRPr sz="600">
              <a:solidFill>
                <a:srgbClr val="595959"/>
              </a:solidFill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5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1F84EE-4BEB-674D-A237-8D94FFEC7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" y="181129"/>
            <a:ext cx="2630250" cy="252000"/>
          </a:xfrm>
          <a:prstGeom prst="rect">
            <a:avLst/>
          </a:prstGeom>
        </p:spPr>
      </p:pic>
      <p:sp>
        <p:nvSpPr>
          <p:cNvPr id="10" name="Google Shape;248;p35">
            <a:extLst>
              <a:ext uri="{FF2B5EF4-FFF2-40B4-BE49-F238E27FC236}">
                <a16:creationId xmlns:a16="http://schemas.microsoft.com/office/drawing/2014/main" id="{443AAFF2-3ADD-4C68-B219-74513AC70963}"/>
              </a:ext>
            </a:extLst>
          </p:cNvPr>
          <p:cNvSpPr txBox="1"/>
          <p:nvPr/>
        </p:nvSpPr>
        <p:spPr>
          <a:xfrm>
            <a:off x="398142" y="948149"/>
            <a:ext cx="8241600" cy="383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model =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tf.keras.Sequential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([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词嵌入层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tf.keras.layers.Embedding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input_dim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b="1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tokenizer.dict_size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 dirty="0" err="1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output_dim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150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tf.keras.layers.LSTM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(150, </a:t>
            </a:r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dropout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0.5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 dirty="0" err="1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return_sequences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第二个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tf.keras.layers.LSTM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(150, </a:t>
            </a:r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dropout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0.5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 dirty="0" err="1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return_sequences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b="1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TimeDistributed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对每个时间步的输出都做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Dense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softmax</a:t>
            </a:r>
            <a:r>
              <a:rPr lang="zh-CN" altLang="en-US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激活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tf.keras.layers.TimeDistributed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tf.keras.layers.Dense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tokenizer.dict_size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activation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en-US" altLang="zh-CN" b="1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softmax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)),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])</a:t>
            </a:r>
            <a:endParaRPr lang="e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model.compile</a:t>
            </a:r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(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</a:t>
            </a:r>
            <a:r>
              <a:rPr lang="en-US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optimizer</a:t>
            </a:r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=</a:t>
            </a:r>
            <a:r>
              <a:rPr lang="en-US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tf.keras.optimizers.Adam</a:t>
            </a:r>
            <a:r>
              <a:rPr 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()</a:t>
            </a:r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,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</a:t>
            </a:r>
            <a:r>
              <a:rPr lang="en-US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loss</a:t>
            </a:r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=</a:t>
            </a:r>
            <a:r>
              <a:rPr lang="en-US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tf.keras.losses.sparse_categorical_crossentropy</a:t>
            </a:r>
            <a:endParaRPr lang="en-US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)</a:t>
            </a:r>
            <a:endParaRPr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400"/>
              </a:spcAft>
              <a:buNone/>
            </a:pPr>
            <a:endParaRPr dirty="0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" name="Google Shape;181;p29">
            <a:extLst>
              <a:ext uri="{FF2B5EF4-FFF2-40B4-BE49-F238E27FC236}">
                <a16:creationId xmlns:a16="http://schemas.microsoft.com/office/drawing/2014/main" id="{513A6F7D-B4FE-44AB-B6EC-71556120E26C}"/>
              </a:ext>
            </a:extLst>
          </p:cNvPr>
          <p:cNvSpPr txBox="1"/>
          <p:nvPr/>
        </p:nvSpPr>
        <p:spPr>
          <a:xfrm>
            <a:off x="270818" y="492202"/>
            <a:ext cx="548020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Roboto"/>
              </a:rPr>
              <a:t>模型构建及训练</a:t>
            </a:r>
            <a:endParaRPr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4134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5">
          <a:extLst>
            <a:ext uri="{FF2B5EF4-FFF2-40B4-BE49-F238E27FC236}">
              <a16:creationId xmlns:a16="http://schemas.microsoft.com/office/drawing/2014/main" id="{77B2B2EB-A699-626E-8A75-41C3D8929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>
            <a:extLst>
              <a:ext uri="{FF2B5EF4-FFF2-40B4-BE49-F238E27FC236}">
                <a16:creationId xmlns:a16="http://schemas.microsoft.com/office/drawing/2014/main" id="{B2F250E4-9CEA-8618-2996-91B68F3728EA}"/>
              </a:ext>
            </a:extLst>
          </p:cNvPr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595959"/>
                </a:solidFill>
              </a:rPr>
              <a:t>21</a:t>
            </a:fld>
            <a:endParaRPr sz="600">
              <a:solidFill>
                <a:srgbClr val="595959"/>
              </a:solidFill>
            </a:endParaRPr>
          </a:p>
        </p:txBody>
      </p:sp>
      <p:sp>
        <p:nvSpPr>
          <p:cNvPr id="247" name="Google Shape;247;p35">
            <a:extLst>
              <a:ext uri="{FF2B5EF4-FFF2-40B4-BE49-F238E27FC236}">
                <a16:creationId xmlns:a16="http://schemas.microsoft.com/office/drawing/2014/main" id="{4D373F1E-F9BF-C8F1-85B3-9F412BC72C7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5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8E30E8-599D-C2A0-B9F5-17F5D52C3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" y="181129"/>
            <a:ext cx="2630250" cy="252000"/>
          </a:xfrm>
          <a:prstGeom prst="rect">
            <a:avLst/>
          </a:prstGeom>
        </p:spPr>
      </p:pic>
      <p:sp>
        <p:nvSpPr>
          <p:cNvPr id="10" name="Google Shape;248;p35">
            <a:extLst>
              <a:ext uri="{FF2B5EF4-FFF2-40B4-BE49-F238E27FC236}">
                <a16:creationId xmlns:a16="http://schemas.microsoft.com/office/drawing/2014/main" id="{FF688548-4CB0-D9FC-3FB8-1EECCE63CDCA}"/>
              </a:ext>
            </a:extLst>
          </p:cNvPr>
          <p:cNvSpPr txBox="1"/>
          <p:nvPr/>
        </p:nvSpPr>
        <p:spPr>
          <a:xfrm>
            <a:off x="398142" y="948149"/>
            <a:ext cx="8241600" cy="383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model.fit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dataset.generator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steps_per_epoch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b="1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dataset.steps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epochs=10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dirty="0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" name="Google Shape;181;p29">
            <a:extLst>
              <a:ext uri="{FF2B5EF4-FFF2-40B4-BE49-F238E27FC236}">
                <a16:creationId xmlns:a16="http://schemas.microsoft.com/office/drawing/2014/main" id="{8A8D9A1C-35F4-481B-7DB4-8279578C59BC}"/>
              </a:ext>
            </a:extLst>
          </p:cNvPr>
          <p:cNvSpPr txBox="1"/>
          <p:nvPr/>
        </p:nvSpPr>
        <p:spPr>
          <a:xfrm>
            <a:off x="270818" y="492202"/>
            <a:ext cx="548020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Roboto"/>
              </a:rPr>
              <a:t>模型构建及训练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8B41F7-11D0-F3A6-BBDB-D8EEC2AA1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490" y="1898396"/>
            <a:ext cx="4489064" cy="29224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7842B9-DB31-F2E3-8E1C-128361F72D59}"/>
              </a:ext>
            </a:extLst>
          </p:cNvPr>
          <p:cNvSpPr txBox="1"/>
          <p:nvPr/>
        </p:nvSpPr>
        <p:spPr>
          <a:xfrm>
            <a:off x="398142" y="455224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训练过程</a:t>
            </a:r>
          </a:p>
        </p:txBody>
      </p:sp>
    </p:spTree>
    <p:extLst>
      <p:ext uri="{BB962C8B-B14F-4D97-AF65-F5344CB8AC3E}">
        <p14:creationId xmlns:p14="http://schemas.microsoft.com/office/powerpoint/2010/main" val="1650679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5">
          <a:extLst>
            <a:ext uri="{FF2B5EF4-FFF2-40B4-BE49-F238E27FC236}">
              <a16:creationId xmlns:a16="http://schemas.microsoft.com/office/drawing/2014/main" id="{F6B8843B-3EE6-5AE6-CC32-E1AD5EFE2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>
            <a:extLst>
              <a:ext uri="{FF2B5EF4-FFF2-40B4-BE49-F238E27FC236}">
                <a16:creationId xmlns:a16="http://schemas.microsoft.com/office/drawing/2014/main" id="{F959DDED-2CC6-6442-A757-CF3DEDB5B269}"/>
              </a:ext>
            </a:extLst>
          </p:cNvPr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595959"/>
                </a:solidFill>
              </a:rPr>
              <a:t>22</a:t>
            </a:fld>
            <a:endParaRPr sz="600">
              <a:solidFill>
                <a:srgbClr val="595959"/>
              </a:solidFill>
            </a:endParaRPr>
          </a:p>
        </p:txBody>
      </p:sp>
      <p:sp>
        <p:nvSpPr>
          <p:cNvPr id="247" name="Google Shape;247;p35">
            <a:extLst>
              <a:ext uri="{FF2B5EF4-FFF2-40B4-BE49-F238E27FC236}">
                <a16:creationId xmlns:a16="http://schemas.microsoft.com/office/drawing/2014/main" id="{BD734E82-8B81-24C5-C02C-0AA6594CE71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5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82E081-4ECF-5E01-B4BF-BC95DDF57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" y="181129"/>
            <a:ext cx="2630250" cy="252000"/>
          </a:xfrm>
          <a:prstGeom prst="rect">
            <a:avLst/>
          </a:prstGeom>
        </p:spPr>
      </p:pic>
      <p:sp>
        <p:nvSpPr>
          <p:cNvPr id="10" name="Google Shape;248;p35">
            <a:extLst>
              <a:ext uri="{FF2B5EF4-FFF2-40B4-BE49-F238E27FC236}">
                <a16:creationId xmlns:a16="http://schemas.microsoft.com/office/drawing/2014/main" id="{A45D8C9F-B22E-65E7-4E15-33A480E41FFA}"/>
              </a:ext>
            </a:extLst>
          </p:cNvPr>
          <p:cNvSpPr txBox="1"/>
          <p:nvPr/>
        </p:nvSpPr>
        <p:spPr>
          <a:xfrm>
            <a:off x="398142" y="948149"/>
            <a:ext cx="8241600" cy="383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# 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先将词转为编号</a:t>
            </a:r>
          </a:p>
          <a:p>
            <a:r>
              <a:rPr lang="en-US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token_ids</a:t>
            </a:r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= [</a:t>
            </a:r>
            <a:r>
              <a:rPr lang="en-US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tokenizer.token_to_id</a:t>
            </a:r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(word) for word in [</a:t>
            </a:r>
            <a:r>
              <a:rPr 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"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月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", "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光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", "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静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", "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谧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"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]]</a:t>
            </a:r>
          </a:p>
          <a:p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# 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将列表转换为二维</a:t>
            </a:r>
            <a:r>
              <a:rPr 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NumPy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数组</a:t>
            </a:r>
          </a:p>
          <a:p>
            <a:r>
              <a:rPr lang="en-US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token_ids_array</a:t>
            </a:r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np.array</a:t>
            </a:r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([</a:t>
            </a:r>
            <a:r>
              <a:rPr lang="en-US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token_ids</a:t>
            </a:r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])</a:t>
            </a:r>
            <a:endParaRPr lang="en-US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  <a:cs typeface="Roboto Mono"/>
              <a:sym typeface="Roboto Mono"/>
            </a:endParaRPr>
          </a:p>
          <a:p>
            <a:r>
              <a:rPr 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# 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进行预测</a:t>
            </a:r>
          </a:p>
          <a:p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result = </a:t>
            </a:r>
            <a:r>
              <a:rPr lang="en-US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model.predict</a:t>
            </a:r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(</a:t>
            </a:r>
            <a:r>
              <a:rPr lang="en-US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token_ids_array</a:t>
            </a:r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print(result)</a:t>
            </a:r>
            <a:endParaRPr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Roboto Mono"/>
              <a:sym typeface="Roboto Mono"/>
            </a:endParaRPr>
          </a:p>
        </p:txBody>
      </p:sp>
      <p:sp>
        <p:nvSpPr>
          <p:cNvPr id="11" name="Google Shape;181;p29">
            <a:extLst>
              <a:ext uri="{FF2B5EF4-FFF2-40B4-BE49-F238E27FC236}">
                <a16:creationId xmlns:a16="http://schemas.microsoft.com/office/drawing/2014/main" id="{4860A213-982D-3500-8411-6DE414611A17}"/>
              </a:ext>
            </a:extLst>
          </p:cNvPr>
          <p:cNvSpPr txBox="1"/>
          <p:nvPr/>
        </p:nvSpPr>
        <p:spPr>
          <a:xfrm>
            <a:off x="270818" y="492202"/>
            <a:ext cx="548020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Roboto"/>
              </a:rPr>
              <a:t>结果预测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198CCE-AAB9-C959-AAA2-15A85EE89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58" y="2571750"/>
            <a:ext cx="5704037" cy="196355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B359884-855C-BF43-C170-36BB16538689}"/>
              </a:ext>
            </a:extLst>
          </p:cNvPr>
          <p:cNvSpPr txBox="1"/>
          <p:nvPr/>
        </p:nvSpPr>
        <p:spPr>
          <a:xfrm>
            <a:off x="398142" y="455224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此时输出为编号</a:t>
            </a:r>
          </a:p>
        </p:txBody>
      </p:sp>
    </p:spTree>
    <p:extLst>
      <p:ext uri="{BB962C8B-B14F-4D97-AF65-F5344CB8AC3E}">
        <p14:creationId xmlns:p14="http://schemas.microsoft.com/office/powerpoint/2010/main" val="10519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5">
          <a:extLst>
            <a:ext uri="{FF2B5EF4-FFF2-40B4-BE49-F238E27FC236}">
              <a16:creationId xmlns:a16="http://schemas.microsoft.com/office/drawing/2014/main" id="{D15C854D-7B28-D8E6-CE23-E0039F305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>
            <a:extLst>
              <a:ext uri="{FF2B5EF4-FFF2-40B4-BE49-F238E27FC236}">
                <a16:creationId xmlns:a16="http://schemas.microsoft.com/office/drawing/2014/main" id="{B25D3F94-91D1-2D61-C5E4-E576946B19F8}"/>
              </a:ext>
            </a:extLst>
          </p:cNvPr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595959"/>
                </a:solidFill>
              </a:rPr>
              <a:t>23</a:t>
            </a:fld>
            <a:endParaRPr sz="600">
              <a:solidFill>
                <a:srgbClr val="595959"/>
              </a:solidFill>
            </a:endParaRPr>
          </a:p>
        </p:txBody>
      </p:sp>
      <p:sp>
        <p:nvSpPr>
          <p:cNvPr id="247" name="Google Shape;247;p35">
            <a:extLst>
              <a:ext uri="{FF2B5EF4-FFF2-40B4-BE49-F238E27FC236}">
                <a16:creationId xmlns:a16="http://schemas.microsoft.com/office/drawing/2014/main" id="{31B18407-4AC1-2BC7-7D58-4D224C924A2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5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2303D2-6CE1-77F6-E99F-617E2C5FC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" y="181129"/>
            <a:ext cx="2630250" cy="252000"/>
          </a:xfrm>
          <a:prstGeom prst="rect">
            <a:avLst/>
          </a:prstGeom>
        </p:spPr>
      </p:pic>
      <p:sp>
        <p:nvSpPr>
          <p:cNvPr id="10" name="Google Shape;248;p35">
            <a:extLst>
              <a:ext uri="{FF2B5EF4-FFF2-40B4-BE49-F238E27FC236}">
                <a16:creationId xmlns:a16="http://schemas.microsoft.com/office/drawing/2014/main" id="{00283EF6-BCB7-A29C-DEF8-2F7DB977867A}"/>
              </a:ext>
            </a:extLst>
          </p:cNvPr>
          <p:cNvSpPr txBox="1"/>
          <p:nvPr/>
        </p:nvSpPr>
        <p:spPr>
          <a:xfrm>
            <a:off x="398142" y="948149"/>
            <a:ext cx="8241600" cy="383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def</a:t>
            </a:r>
            <a:r>
              <a:rPr lang="en-US" altLang="zh-CN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predict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(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model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, </a:t>
            </a:r>
            <a:r>
              <a:rPr lang="en-US" altLang="zh-CN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token_ids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):</a:t>
            </a:r>
          </a:p>
          <a:p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"""</a:t>
            </a:r>
          </a:p>
          <a:p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在概率值为前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100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的词中选取一个词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(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按概率分布的方式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)</a:t>
            </a:r>
          </a:p>
          <a:p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:return: 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一个词的编号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(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不包含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[PAD][NONE][START])</a:t>
            </a:r>
          </a:p>
          <a:p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"""</a:t>
            </a:r>
          </a:p>
          <a:p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# 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预测各个词的概率分布</a:t>
            </a:r>
          </a:p>
          <a:p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# -1 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表示只要对最新的词的预测</a:t>
            </a:r>
          </a:p>
          <a:p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# 3: 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表示不要前面几个标记符</a:t>
            </a: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_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probas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model.predict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([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token_ids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, ])[0, -1, 3:]</a:t>
            </a:r>
          </a:p>
          <a:p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# 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按概率降序，取前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100</a:t>
            </a:r>
          </a:p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p_args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= _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probas.argsort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()[-100:][::-1] 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# 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此时拿到的是索引</a:t>
            </a: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p = _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probas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[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p_args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] 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# 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根据索引找到具体的概率值</a:t>
            </a: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p = p / sum(p) 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# 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归一</a:t>
            </a: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# 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按概率抽取一个</a:t>
            </a: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target_index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np.random.choice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len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(p), p=p)</a:t>
            </a:r>
          </a:p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# 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前面预测时删除了前几个标记符，因此编号要补上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3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位，才是实际在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tokenizer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词典中的编号</a:t>
            </a: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</a:t>
            </a:r>
            <a:r>
              <a:rPr lang="en-US" altLang="zh-CN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p_args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[</a:t>
            </a:r>
            <a:r>
              <a:rPr lang="en-US" altLang="zh-CN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target_index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] + 3</a:t>
            </a:r>
            <a:endParaRPr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  <a:cs typeface="Roboto Mono"/>
              <a:sym typeface="Roboto Mono"/>
            </a:endParaRPr>
          </a:p>
        </p:txBody>
      </p:sp>
      <p:sp>
        <p:nvSpPr>
          <p:cNvPr id="11" name="Google Shape;181;p29">
            <a:extLst>
              <a:ext uri="{FF2B5EF4-FFF2-40B4-BE49-F238E27FC236}">
                <a16:creationId xmlns:a16="http://schemas.microsoft.com/office/drawing/2014/main" id="{F6CEF367-3DD7-9AB5-3056-66CDF3A41348}"/>
              </a:ext>
            </a:extLst>
          </p:cNvPr>
          <p:cNvSpPr txBox="1"/>
          <p:nvPr/>
        </p:nvSpPr>
        <p:spPr>
          <a:xfrm>
            <a:off x="270818" y="492202"/>
            <a:ext cx="548020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Roboto"/>
              </a:rPr>
              <a:t>结果预测</a:t>
            </a:r>
          </a:p>
        </p:txBody>
      </p:sp>
    </p:spTree>
    <p:extLst>
      <p:ext uri="{BB962C8B-B14F-4D97-AF65-F5344CB8AC3E}">
        <p14:creationId xmlns:p14="http://schemas.microsoft.com/office/powerpoint/2010/main" val="2105620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5">
          <a:extLst>
            <a:ext uri="{FF2B5EF4-FFF2-40B4-BE49-F238E27FC236}">
              <a16:creationId xmlns:a16="http://schemas.microsoft.com/office/drawing/2014/main" id="{27BA7172-C14E-B73A-B764-A2CFD2944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>
            <a:extLst>
              <a:ext uri="{FF2B5EF4-FFF2-40B4-BE49-F238E27FC236}">
                <a16:creationId xmlns:a16="http://schemas.microsoft.com/office/drawing/2014/main" id="{77FAB189-1BB9-D650-CAA7-F15559A683BF}"/>
              </a:ext>
            </a:extLst>
          </p:cNvPr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595959"/>
                </a:solidFill>
              </a:rPr>
              <a:t>24</a:t>
            </a:fld>
            <a:endParaRPr sz="600">
              <a:solidFill>
                <a:srgbClr val="595959"/>
              </a:solidFill>
            </a:endParaRPr>
          </a:p>
        </p:txBody>
      </p:sp>
      <p:sp>
        <p:nvSpPr>
          <p:cNvPr id="247" name="Google Shape;247;p35">
            <a:extLst>
              <a:ext uri="{FF2B5EF4-FFF2-40B4-BE49-F238E27FC236}">
                <a16:creationId xmlns:a16="http://schemas.microsoft.com/office/drawing/2014/main" id="{1EE123A4-C96B-782C-60FB-E5BE3E83ED5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5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625B9E-A453-9E4D-038C-089AFCC8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" y="181129"/>
            <a:ext cx="2630250" cy="252000"/>
          </a:xfrm>
          <a:prstGeom prst="rect">
            <a:avLst/>
          </a:prstGeom>
        </p:spPr>
      </p:pic>
      <p:sp>
        <p:nvSpPr>
          <p:cNvPr id="10" name="Google Shape;248;p35">
            <a:extLst>
              <a:ext uri="{FF2B5EF4-FFF2-40B4-BE49-F238E27FC236}">
                <a16:creationId xmlns:a16="http://schemas.microsoft.com/office/drawing/2014/main" id="{3F35FFF8-92F2-8B51-FD9B-0CC7407386AF}"/>
              </a:ext>
            </a:extLst>
          </p:cNvPr>
          <p:cNvSpPr txBox="1"/>
          <p:nvPr/>
        </p:nvSpPr>
        <p:spPr>
          <a:xfrm>
            <a:off x="398142" y="948149"/>
            <a:ext cx="8241600" cy="383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token_ids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= </a:t>
            </a:r>
            <a:r>
              <a:rPr lang="en-US" altLang="zh-CN" dirty="0" err="1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tokenizer.encode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(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"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清风明月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"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)[:-1]</a:t>
            </a:r>
          </a:p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while 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len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token_ids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) &lt; 13:</a:t>
            </a:r>
          </a:p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# 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将</a:t>
            </a:r>
            <a:r>
              <a:rPr lang="en-US" altLang="zh-CN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token_ids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转换为二维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NumPy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数组</a:t>
            </a: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token_ids_array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np.array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([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token_ids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])</a:t>
            </a:r>
          </a:p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# 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使用模型进行预测</a:t>
            </a: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target = predict(model, 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token_ids_array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)</a:t>
            </a:r>
          </a:p>
          <a:p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# 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保存结果</a:t>
            </a: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token_ids.append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(target)</a:t>
            </a:r>
          </a:p>
          <a:p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# 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到达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END</a:t>
            </a:r>
          </a:p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if target == 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tokenizer.end_id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:</a:t>
            </a:r>
          </a:p>
          <a:p>
            <a:r>
              <a:rPr lang="en-US" altLang="zh-CN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        break</a:t>
            </a:r>
          </a:p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Roboto Mono"/>
              <a:sym typeface="Roboto Mono"/>
            </a:endParaRPr>
          </a:p>
          <a:p>
            <a:r>
              <a:rPr lang="en-US" altLang="zh-CN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print(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"".join(</a:t>
            </a:r>
            <a:r>
              <a:rPr lang="en-US" altLang="zh-CN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tokenizer.decode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(</a:t>
            </a:r>
            <a:r>
              <a:rPr lang="en-US" altLang="zh-CN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token_ids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))</a:t>
            </a:r>
            <a:r>
              <a:rPr lang="en-US" altLang="zh-CN" dirty="0">
                <a:solidFill>
                  <a:srgbClr val="EB92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boto Mono"/>
                <a:sym typeface="Roboto Mono"/>
              </a:rPr>
              <a:t>)</a:t>
            </a:r>
            <a:endParaRPr dirty="0">
              <a:solidFill>
                <a:srgbClr val="EB9226"/>
              </a:solidFill>
              <a:latin typeface="黑体" panose="02010609060101010101" pitchFamily="49" charset="-122"/>
              <a:ea typeface="黑体" panose="02010609060101010101" pitchFamily="49" charset="-122"/>
              <a:cs typeface="Roboto Mono"/>
              <a:sym typeface="Roboto Mono"/>
            </a:endParaRPr>
          </a:p>
        </p:txBody>
      </p:sp>
      <p:sp>
        <p:nvSpPr>
          <p:cNvPr id="11" name="Google Shape;181;p29">
            <a:extLst>
              <a:ext uri="{FF2B5EF4-FFF2-40B4-BE49-F238E27FC236}">
                <a16:creationId xmlns:a16="http://schemas.microsoft.com/office/drawing/2014/main" id="{D891D2BB-5F86-F1C6-E0D8-45A69BB8BAB0}"/>
              </a:ext>
            </a:extLst>
          </p:cNvPr>
          <p:cNvSpPr txBox="1"/>
          <p:nvPr/>
        </p:nvSpPr>
        <p:spPr>
          <a:xfrm>
            <a:off x="270818" y="492202"/>
            <a:ext cx="548020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Roboto"/>
              </a:rPr>
              <a:t>结果预测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2A37E45-636F-5F5E-3068-9B22480AA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942" y="3001835"/>
            <a:ext cx="4450128" cy="16613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7AC273-91E6-28CC-3E05-AF50B3D28C11}"/>
              </a:ext>
            </a:extLst>
          </p:cNvPr>
          <p:cNvSpPr txBox="1"/>
          <p:nvPr/>
        </p:nvSpPr>
        <p:spPr>
          <a:xfrm>
            <a:off x="4448774" y="264000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预测结果为字符</a:t>
            </a:r>
          </a:p>
        </p:txBody>
      </p:sp>
    </p:spTree>
    <p:extLst>
      <p:ext uri="{BB962C8B-B14F-4D97-AF65-F5344CB8AC3E}">
        <p14:creationId xmlns:p14="http://schemas.microsoft.com/office/powerpoint/2010/main" val="236312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1;p24">
            <a:extLst>
              <a:ext uri="{FF2B5EF4-FFF2-40B4-BE49-F238E27FC236}">
                <a16:creationId xmlns:a16="http://schemas.microsoft.com/office/drawing/2014/main" id="{2538924F-FB5A-EC43-A355-45DAE73099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982800"/>
            <a:ext cx="7282800" cy="17823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Google Sans"/>
                <a:sym typeface="Google Sans"/>
              </a:rPr>
              <a:t>预测效果展示</a:t>
            </a:r>
            <a:endParaRPr lang="en" dirty="0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08999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1712350" y="2541160"/>
            <a:ext cx="655800" cy="52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7933" y="0"/>
                </a:moveTo>
                <a:lnTo>
                  <a:pt x="12066" y="0"/>
                </a:lnTo>
                <a:cubicBezTo>
                  <a:pt x="5483" y="0"/>
                  <a:pt x="0" y="6588"/>
                  <a:pt x="0" y="15105"/>
                </a:cubicBezTo>
                <a:lnTo>
                  <a:pt x="0" y="104894"/>
                </a:lnTo>
                <a:cubicBezTo>
                  <a:pt x="0" y="113133"/>
                  <a:pt x="5266" y="120000"/>
                  <a:pt x="12066" y="120000"/>
                </a:cubicBezTo>
                <a:lnTo>
                  <a:pt x="107933" y="120000"/>
                </a:lnTo>
                <a:cubicBezTo>
                  <a:pt x="114405" y="120000"/>
                  <a:pt x="120000" y="113411"/>
                  <a:pt x="120000" y="104894"/>
                </a:cubicBezTo>
                <a:lnTo>
                  <a:pt x="120000" y="15105"/>
                </a:lnTo>
                <a:cubicBezTo>
                  <a:pt x="120000" y="6866"/>
                  <a:pt x="114405" y="0"/>
                  <a:pt x="107933" y="0"/>
                </a:cubicBezTo>
                <a:close/>
                <a:moveTo>
                  <a:pt x="107933" y="30205"/>
                </a:moveTo>
                <a:lnTo>
                  <a:pt x="60000" y="67688"/>
                </a:lnTo>
                <a:lnTo>
                  <a:pt x="12066" y="30205"/>
                </a:lnTo>
                <a:lnTo>
                  <a:pt x="12066" y="15105"/>
                </a:lnTo>
                <a:lnTo>
                  <a:pt x="60000" y="52583"/>
                </a:lnTo>
                <a:lnTo>
                  <a:pt x="107933" y="15105"/>
                </a:lnTo>
                <a:lnTo>
                  <a:pt x="107933" y="302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3F3F3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Calibri"/>
              <a:sym typeface="Calibri"/>
            </a:endParaRPr>
          </a:p>
        </p:txBody>
      </p:sp>
      <p:sp>
        <p:nvSpPr>
          <p:cNvPr id="236" name="Google Shape;236;p34"/>
          <p:cNvSpPr/>
          <p:nvPr/>
        </p:nvSpPr>
        <p:spPr>
          <a:xfrm>
            <a:off x="4366055" y="2427050"/>
            <a:ext cx="411900" cy="69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6733" y="0"/>
                </a:moveTo>
                <a:lnTo>
                  <a:pt x="23266" y="0"/>
                </a:lnTo>
                <a:cubicBezTo>
                  <a:pt x="10494" y="0"/>
                  <a:pt x="0" y="6205"/>
                  <a:pt x="0" y="13761"/>
                </a:cubicBezTo>
                <a:lnTo>
                  <a:pt x="0" y="106344"/>
                </a:lnTo>
                <a:cubicBezTo>
                  <a:pt x="0" y="113894"/>
                  <a:pt x="10494" y="120000"/>
                  <a:pt x="23266" y="120000"/>
                </a:cubicBezTo>
                <a:lnTo>
                  <a:pt x="96733" y="120000"/>
                </a:lnTo>
                <a:cubicBezTo>
                  <a:pt x="109677" y="120000"/>
                  <a:pt x="120000" y="113894"/>
                  <a:pt x="120000" y="106344"/>
                </a:cubicBezTo>
                <a:lnTo>
                  <a:pt x="120000" y="13761"/>
                </a:lnTo>
                <a:cubicBezTo>
                  <a:pt x="120000" y="6205"/>
                  <a:pt x="109677" y="0"/>
                  <a:pt x="96733" y="0"/>
                </a:cubicBezTo>
                <a:close/>
                <a:moveTo>
                  <a:pt x="60350" y="114516"/>
                </a:moveTo>
                <a:cubicBezTo>
                  <a:pt x="52827" y="114516"/>
                  <a:pt x="46533" y="111000"/>
                  <a:pt x="46533" y="106344"/>
                </a:cubicBezTo>
                <a:cubicBezTo>
                  <a:pt x="46533" y="101588"/>
                  <a:pt x="52477" y="98172"/>
                  <a:pt x="60350" y="98172"/>
                </a:cubicBezTo>
                <a:cubicBezTo>
                  <a:pt x="68394" y="98172"/>
                  <a:pt x="74166" y="101588"/>
                  <a:pt x="74166" y="106344"/>
                </a:cubicBezTo>
                <a:cubicBezTo>
                  <a:pt x="74166" y="111000"/>
                  <a:pt x="67694" y="114516"/>
                  <a:pt x="60350" y="114516"/>
                </a:cubicBezTo>
                <a:close/>
                <a:moveTo>
                  <a:pt x="101805" y="92588"/>
                </a:moveTo>
                <a:lnTo>
                  <a:pt x="18894" y="92588"/>
                </a:lnTo>
                <a:lnTo>
                  <a:pt x="18894" y="16344"/>
                </a:lnTo>
                <a:lnTo>
                  <a:pt x="101805" y="16344"/>
                </a:lnTo>
                <a:lnTo>
                  <a:pt x="101805" y="925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Calibri"/>
              <a:sym typeface="Calibri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2973619" y="434834"/>
            <a:ext cx="3212814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zh-CN" altLang="en-US" sz="3600" dirty="0">
                <a:solidFill>
                  <a:srgbClr val="FF6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Google Sans Medium"/>
              </a:rPr>
              <a:t>预测效果展示</a:t>
            </a:r>
            <a:endParaRPr sz="3600" dirty="0">
              <a:solidFill>
                <a:srgbClr val="FF6F00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Google Sans Mediu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E6824C-1777-4534-A9A4-554CFFB07605}"/>
              </a:ext>
            </a:extLst>
          </p:cNvPr>
          <p:cNvSpPr txBox="1"/>
          <p:nvPr/>
        </p:nvSpPr>
        <p:spPr>
          <a:xfrm>
            <a:off x="351226" y="1156625"/>
            <a:ext cx="565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以“清风明月”开头续写古诗词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677CF5-36A4-CDB1-EF27-6AD21A429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06" y="1668393"/>
            <a:ext cx="6538587" cy="244107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>
          <a:extLst>
            <a:ext uri="{FF2B5EF4-FFF2-40B4-BE49-F238E27FC236}">
              <a16:creationId xmlns:a16="http://schemas.microsoft.com/office/drawing/2014/main" id="{B8BED0BD-4931-D0F1-258E-BA6C3C71A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>
            <a:extLst>
              <a:ext uri="{FF2B5EF4-FFF2-40B4-BE49-F238E27FC236}">
                <a16:creationId xmlns:a16="http://schemas.microsoft.com/office/drawing/2014/main" id="{14EC24DD-D9E4-C209-221A-D8A5BB26F1F5}"/>
              </a:ext>
            </a:extLst>
          </p:cNvPr>
          <p:cNvSpPr/>
          <p:nvPr/>
        </p:nvSpPr>
        <p:spPr>
          <a:xfrm>
            <a:off x="1712350" y="2541160"/>
            <a:ext cx="655800" cy="52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7933" y="0"/>
                </a:moveTo>
                <a:lnTo>
                  <a:pt x="12066" y="0"/>
                </a:lnTo>
                <a:cubicBezTo>
                  <a:pt x="5483" y="0"/>
                  <a:pt x="0" y="6588"/>
                  <a:pt x="0" y="15105"/>
                </a:cubicBezTo>
                <a:lnTo>
                  <a:pt x="0" y="104894"/>
                </a:lnTo>
                <a:cubicBezTo>
                  <a:pt x="0" y="113133"/>
                  <a:pt x="5266" y="120000"/>
                  <a:pt x="12066" y="120000"/>
                </a:cubicBezTo>
                <a:lnTo>
                  <a:pt x="107933" y="120000"/>
                </a:lnTo>
                <a:cubicBezTo>
                  <a:pt x="114405" y="120000"/>
                  <a:pt x="120000" y="113411"/>
                  <a:pt x="120000" y="104894"/>
                </a:cubicBezTo>
                <a:lnTo>
                  <a:pt x="120000" y="15105"/>
                </a:lnTo>
                <a:cubicBezTo>
                  <a:pt x="120000" y="6866"/>
                  <a:pt x="114405" y="0"/>
                  <a:pt x="107933" y="0"/>
                </a:cubicBezTo>
                <a:close/>
                <a:moveTo>
                  <a:pt x="107933" y="30205"/>
                </a:moveTo>
                <a:lnTo>
                  <a:pt x="60000" y="67688"/>
                </a:lnTo>
                <a:lnTo>
                  <a:pt x="12066" y="30205"/>
                </a:lnTo>
                <a:lnTo>
                  <a:pt x="12066" y="15105"/>
                </a:lnTo>
                <a:lnTo>
                  <a:pt x="60000" y="52583"/>
                </a:lnTo>
                <a:lnTo>
                  <a:pt x="107933" y="15105"/>
                </a:lnTo>
                <a:lnTo>
                  <a:pt x="107933" y="302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3F3F3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Calibri"/>
              <a:sym typeface="Calibri"/>
            </a:endParaRPr>
          </a:p>
        </p:txBody>
      </p:sp>
      <p:sp>
        <p:nvSpPr>
          <p:cNvPr id="236" name="Google Shape;236;p34">
            <a:extLst>
              <a:ext uri="{FF2B5EF4-FFF2-40B4-BE49-F238E27FC236}">
                <a16:creationId xmlns:a16="http://schemas.microsoft.com/office/drawing/2014/main" id="{008FFF51-8329-0A22-6F83-CE18A2B8AC04}"/>
              </a:ext>
            </a:extLst>
          </p:cNvPr>
          <p:cNvSpPr/>
          <p:nvPr/>
        </p:nvSpPr>
        <p:spPr>
          <a:xfrm>
            <a:off x="4366055" y="2427050"/>
            <a:ext cx="411900" cy="69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6733" y="0"/>
                </a:moveTo>
                <a:lnTo>
                  <a:pt x="23266" y="0"/>
                </a:lnTo>
                <a:cubicBezTo>
                  <a:pt x="10494" y="0"/>
                  <a:pt x="0" y="6205"/>
                  <a:pt x="0" y="13761"/>
                </a:cubicBezTo>
                <a:lnTo>
                  <a:pt x="0" y="106344"/>
                </a:lnTo>
                <a:cubicBezTo>
                  <a:pt x="0" y="113894"/>
                  <a:pt x="10494" y="120000"/>
                  <a:pt x="23266" y="120000"/>
                </a:cubicBezTo>
                <a:lnTo>
                  <a:pt x="96733" y="120000"/>
                </a:lnTo>
                <a:cubicBezTo>
                  <a:pt x="109677" y="120000"/>
                  <a:pt x="120000" y="113894"/>
                  <a:pt x="120000" y="106344"/>
                </a:cubicBezTo>
                <a:lnTo>
                  <a:pt x="120000" y="13761"/>
                </a:lnTo>
                <a:cubicBezTo>
                  <a:pt x="120000" y="6205"/>
                  <a:pt x="109677" y="0"/>
                  <a:pt x="96733" y="0"/>
                </a:cubicBezTo>
                <a:close/>
                <a:moveTo>
                  <a:pt x="60350" y="114516"/>
                </a:moveTo>
                <a:cubicBezTo>
                  <a:pt x="52827" y="114516"/>
                  <a:pt x="46533" y="111000"/>
                  <a:pt x="46533" y="106344"/>
                </a:cubicBezTo>
                <a:cubicBezTo>
                  <a:pt x="46533" y="101588"/>
                  <a:pt x="52477" y="98172"/>
                  <a:pt x="60350" y="98172"/>
                </a:cubicBezTo>
                <a:cubicBezTo>
                  <a:pt x="68394" y="98172"/>
                  <a:pt x="74166" y="101588"/>
                  <a:pt x="74166" y="106344"/>
                </a:cubicBezTo>
                <a:cubicBezTo>
                  <a:pt x="74166" y="111000"/>
                  <a:pt x="67694" y="114516"/>
                  <a:pt x="60350" y="114516"/>
                </a:cubicBezTo>
                <a:close/>
                <a:moveTo>
                  <a:pt x="101805" y="92588"/>
                </a:moveTo>
                <a:lnTo>
                  <a:pt x="18894" y="92588"/>
                </a:lnTo>
                <a:lnTo>
                  <a:pt x="18894" y="16344"/>
                </a:lnTo>
                <a:lnTo>
                  <a:pt x="101805" y="16344"/>
                </a:lnTo>
                <a:lnTo>
                  <a:pt x="101805" y="925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Calibri"/>
              <a:sym typeface="Calibri"/>
            </a:endParaRPr>
          </a:p>
        </p:txBody>
      </p:sp>
      <p:sp>
        <p:nvSpPr>
          <p:cNvPr id="238" name="Google Shape;238;p34">
            <a:extLst>
              <a:ext uri="{FF2B5EF4-FFF2-40B4-BE49-F238E27FC236}">
                <a16:creationId xmlns:a16="http://schemas.microsoft.com/office/drawing/2014/main" id="{F69294D5-FCE4-9853-1BDC-D723423E8F16}"/>
              </a:ext>
            </a:extLst>
          </p:cNvPr>
          <p:cNvSpPr txBox="1"/>
          <p:nvPr/>
        </p:nvSpPr>
        <p:spPr>
          <a:xfrm>
            <a:off x="2973619" y="434834"/>
            <a:ext cx="3212814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zh-CN" altLang="en-US" sz="3600" dirty="0">
                <a:solidFill>
                  <a:srgbClr val="FF6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Google Sans Medium"/>
              </a:rPr>
              <a:t>预测效果展示</a:t>
            </a:r>
            <a:endParaRPr sz="3600" dirty="0">
              <a:solidFill>
                <a:srgbClr val="FF6F00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Google Sans Mediu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CEF489-6F35-3781-4F73-28C6D04384B0}"/>
              </a:ext>
            </a:extLst>
          </p:cNvPr>
          <p:cNvSpPr txBox="1"/>
          <p:nvPr/>
        </p:nvSpPr>
        <p:spPr>
          <a:xfrm>
            <a:off x="351226" y="1156625"/>
            <a:ext cx="565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随机生成一首古诗词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354686-2007-3115-C49E-CCD99FFB4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047" y="1493922"/>
            <a:ext cx="5655958" cy="33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11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>
          <a:extLst>
            <a:ext uri="{FF2B5EF4-FFF2-40B4-BE49-F238E27FC236}">
              <a16:creationId xmlns:a16="http://schemas.microsoft.com/office/drawing/2014/main" id="{DBA75EAB-4FCD-0F5D-65FE-AF086B40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>
            <a:extLst>
              <a:ext uri="{FF2B5EF4-FFF2-40B4-BE49-F238E27FC236}">
                <a16:creationId xmlns:a16="http://schemas.microsoft.com/office/drawing/2014/main" id="{9FD77A31-8676-C97D-D557-660D5EC65BEF}"/>
              </a:ext>
            </a:extLst>
          </p:cNvPr>
          <p:cNvSpPr/>
          <p:nvPr/>
        </p:nvSpPr>
        <p:spPr>
          <a:xfrm>
            <a:off x="1712350" y="2541160"/>
            <a:ext cx="655800" cy="52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7933" y="0"/>
                </a:moveTo>
                <a:lnTo>
                  <a:pt x="12066" y="0"/>
                </a:lnTo>
                <a:cubicBezTo>
                  <a:pt x="5483" y="0"/>
                  <a:pt x="0" y="6588"/>
                  <a:pt x="0" y="15105"/>
                </a:cubicBezTo>
                <a:lnTo>
                  <a:pt x="0" y="104894"/>
                </a:lnTo>
                <a:cubicBezTo>
                  <a:pt x="0" y="113133"/>
                  <a:pt x="5266" y="120000"/>
                  <a:pt x="12066" y="120000"/>
                </a:cubicBezTo>
                <a:lnTo>
                  <a:pt x="107933" y="120000"/>
                </a:lnTo>
                <a:cubicBezTo>
                  <a:pt x="114405" y="120000"/>
                  <a:pt x="120000" y="113411"/>
                  <a:pt x="120000" y="104894"/>
                </a:cubicBezTo>
                <a:lnTo>
                  <a:pt x="120000" y="15105"/>
                </a:lnTo>
                <a:cubicBezTo>
                  <a:pt x="120000" y="6866"/>
                  <a:pt x="114405" y="0"/>
                  <a:pt x="107933" y="0"/>
                </a:cubicBezTo>
                <a:close/>
                <a:moveTo>
                  <a:pt x="107933" y="30205"/>
                </a:moveTo>
                <a:lnTo>
                  <a:pt x="60000" y="67688"/>
                </a:lnTo>
                <a:lnTo>
                  <a:pt x="12066" y="30205"/>
                </a:lnTo>
                <a:lnTo>
                  <a:pt x="12066" y="15105"/>
                </a:lnTo>
                <a:lnTo>
                  <a:pt x="60000" y="52583"/>
                </a:lnTo>
                <a:lnTo>
                  <a:pt x="107933" y="15105"/>
                </a:lnTo>
                <a:lnTo>
                  <a:pt x="107933" y="302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3F3F3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Calibri"/>
              <a:sym typeface="Calibri"/>
            </a:endParaRPr>
          </a:p>
        </p:txBody>
      </p:sp>
      <p:sp>
        <p:nvSpPr>
          <p:cNvPr id="236" name="Google Shape;236;p34">
            <a:extLst>
              <a:ext uri="{FF2B5EF4-FFF2-40B4-BE49-F238E27FC236}">
                <a16:creationId xmlns:a16="http://schemas.microsoft.com/office/drawing/2014/main" id="{980A96B7-6C75-3C9C-AD1D-84894EF09AB4}"/>
              </a:ext>
            </a:extLst>
          </p:cNvPr>
          <p:cNvSpPr/>
          <p:nvPr/>
        </p:nvSpPr>
        <p:spPr>
          <a:xfrm>
            <a:off x="4366055" y="2427050"/>
            <a:ext cx="411900" cy="69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6733" y="0"/>
                </a:moveTo>
                <a:lnTo>
                  <a:pt x="23266" y="0"/>
                </a:lnTo>
                <a:cubicBezTo>
                  <a:pt x="10494" y="0"/>
                  <a:pt x="0" y="6205"/>
                  <a:pt x="0" y="13761"/>
                </a:cubicBezTo>
                <a:lnTo>
                  <a:pt x="0" y="106344"/>
                </a:lnTo>
                <a:cubicBezTo>
                  <a:pt x="0" y="113894"/>
                  <a:pt x="10494" y="120000"/>
                  <a:pt x="23266" y="120000"/>
                </a:cubicBezTo>
                <a:lnTo>
                  <a:pt x="96733" y="120000"/>
                </a:lnTo>
                <a:cubicBezTo>
                  <a:pt x="109677" y="120000"/>
                  <a:pt x="120000" y="113894"/>
                  <a:pt x="120000" y="106344"/>
                </a:cubicBezTo>
                <a:lnTo>
                  <a:pt x="120000" y="13761"/>
                </a:lnTo>
                <a:cubicBezTo>
                  <a:pt x="120000" y="6205"/>
                  <a:pt x="109677" y="0"/>
                  <a:pt x="96733" y="0"/>
                </a:cubicBezTo>
                <a:close/>
                <a:moveTo>
                  <a:pt x="60350" y="114516"/>
                </a:moveTo>
                <a:cubicBezTo>
                  <a:pt x="52827" y="114516"/>
                  <a:pt x="46533" y="111000"/>
                  <a:pt x="46533" y="106344"/>
                </a:cubicBezTo>
                <a:cubicBezTo>
                  <a:pt x="46533" y="101588"/>
                  <a:pt x="52477" y="98172"/>
                  <a:pt x="60350" y="98172"/>
                </a:cubicBezTo>
                <a:cubicBezTo>
                  <a:pt x="68394" y="98172"/>
                  <a:pt x="74166" y="101588"/>
                  <a:pt x="74166" y="106344"/>
                </a:cubicBezTo>
                <a:cubicBezTo>
                  <a:pt x="74166" y="111000"/>
                  <a:pt x="67694" y="114516"/>
                  <a:pt x="60350" y="114516"/>
                </a:cubicBezTo>
                <a:close/>
                <a:moveTo>
                  <a:pt x="101805" y="92588"/>
                </a:moveTo>
                <a:lnTo>
                  <a:pt x="18894" y="92588"/>
                </a:lnTo>
                <a:lnTo>
                  <a:pt x="18894" y="16344"/>
                </a:lnTo>
                <a:lnTo>
                  <a:pt x="101805" y="16344"/>
                </a:lnTo>
                <a:lnTo>
                  <a:pt x="101805" y="925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Calibri"/>
              <a:sym typeface="Calibri"/>
            </a:endParaRPr>
          </a:p>
        </p:txBody>
      </p:sp>
      <p:sp>
        <p:nvSpPr>
          <p:cNvPr id="238" name="Google Shape;238;p34">
            <a:extLst>
              <a:ext uri="{FF2B5EF4-FFF2-40B4-BE49-F238E27FC236}">
                <a16:creationId xmlns:a16="http://schemas.microsoft.com/office/drawing/2014/main" id="{CB4ACB94-A9B1-785E-B848-A56A36C78634}"/>
              </a:ext>
            </a:extLst>
          </p:cNvPr>
          <p:cNvSpPr txBox="1"/>
          <p:nvPr/>
        </p:nvSpPr>
        <p:spPr>
          <a:xfrm>
            <a:off x="2973619" y="434834"/>
            <a:ext cx="3212814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zh-CN" altLang="en-US" sz="3600" dirty="0">
                <a:solidFill>
                  <a:srgbClr val="FF6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Google Sans Medium"/>
              </a:rPr>
              <a:t>预测效果展示</a:t>
            </a:r>
            <a:endParaRPr sz="3600" dirty="0">
              <a:solidFill>
                <a:srgbClr val="FF6F00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Google Sans Mediu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0F4FBF-6A80-F79D-9AD5-75F017B691AF}"/>
              </a:ext>
            </a:extLst>
          </p:cNvPr>
          <p:cNvSpPr txBox="1"/>
          <p:nvPr/>
        </p:nvSpPr>
        <p:spPr>
          <a:xfrm>
            <a:off x="351226" y="1156625"/>
            <a:ext cx="565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以“白日依山尽，”开头续写古诗词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68A53B-422D-A15B-61E5-CF3255C47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580" y="1486162"/>
            <a:ext cx="4874949" cy="33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9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>
          <a:extLst>
            <a:ext uri="{FF2B5EF4-FFF2-40B4-BE49-F238E27FC236}">
              <a16:creationId xmlns:a16="http://schemas.microsoft.com/office/drawing/2014/main" id="{85F6DCB7-2319-F165-6CC8-2C1FFA142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>
            <a:extLst>
              <a:ext uri="{FF2B5EF4-FFF2-40B4-BE49-F238E27FC236}">
                <a16:creationId xmlns:a16="http://schemas.microsoft.com/office/drawing/2014/main" id="{B0361B58-14AE-EA60-6F17-C399CCECF134}"/>
              </a:ext>
            </a:extLst>
          </p:cNvPr>
          <p:cNvSpPr/>
          <p:nvPr/>
        </p:nvSpPr>
        <p:spPr>
          <a:xfrm>
            <a:off x="1712350" y="2541160"/>
            <a:ext cx="655800" cy="52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7933" y="0"/>
                </a:moveTo>
                <a:lnTo>
                  <a:pt x="12066" y="0"/>
                </a:lnTo>
                <a:cubicBezTo>
                  <a:pt x="5483" y="0"/>
                  <a:pt x="0" y="6588"/>
                  <a:pt x="0" y="15105"/>
                </a:cubicBezTo>
                <a:lnTo>
                  <a:pt x="0" y="104894"/>
                </a:lnTo>
                <a:cubicBezTo>
                  <a:pt x="0" y="113133"/>
                  <a:pt x="5266" y="120000"/>
                  <a:pt x="12066" y="120000"/>
                </a:cubicBezTo>
                <a:lnTo>
                  <a:pt x="107933" y="120000"/>
                </a:lnTo>
                <a:cubicBezTo>
                  <a:pt x="114405" y="120000"/>
                  <a:pt x="120000" y="113411"/>
                  <a:pt x="120000" y="104894"/>
                </a:cubicBezTo>
                <a:lnTo>
                  <a:pt x="120000" y="15105"/>
                </a:lnTo>
                <a:cubicBezTo>
                  <a:pt x="120000" y="6866"/>
                  <a:pt x="114405" y="0"/>
                  <a:pt x="107933" y="0"/>
                </a:cubicBezTo>
                <a:close/>
                <a:moveTo>
                  <a:pt x="107933" y="30205"/>
                </a:moveTo>
                <a:lnTo>
                  <a:pt x="60000" y="67688"/>
                </a:lnTo>
                <a:lnTo>
                  <a:pt x="12066" y="30205"/>
                </a:lnTo>
                <a:lnTo>
                  <a:pt x="12066" y="15105"/>
                </a:lnTo>
                <a:lnTo>
                  <a:pt x="60000" y="52583"/>
                </a:lnTo>
                <a:lnTo>
                  <a:pt x="107933" y="15105"/>
                </a:lnTo>
                <a:lnTo>
                  <a:pt x="107933" y="302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3F3F3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Calibri"/>
              <a:sym typeface="Calibri"/>
            </a:endParaRPr>
          </a:p>
        </p:txBody>
      </p:sp>
      <p:sp>
        <p:nvSpPr>
          <p:cNvPr id="236" name="Google Shape;236;p34">
            <a:extLst>
              <a:ext uri="{FF2B5EF4-FFF2-40B4-BE49-F238E27FC236}">
                <a16:creationId xmlns:a16="http://schemas.microsoft.com/office/drawing/2014/main" id="{67535E1B-7C76-21B3-6B4A-E41928A16E3B}"/>
              </a:ext>
            </a:extLst>
          </p:cNvPr>
          <p:cNvSpPr/>
          <p:nvPr/>
        </p:nvSpPr>
        <p:spPr>
          <a:xfrm>
            <a:off x="4366055" y="2427050"/>
            <a:ext cx="411900" cy="69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6733" y="0"/>
                </a:moveTo>
                <a:lnTo>
                  <a:pt x="23266" y="0"/>
                </a:lnTo>
                <a:cubicBezTo>
                  <a:pt x="10494" y="0"/>
                  <a:pt x="0" y="6205"/>
                  <a:pt x="0" y="13761"/>
                </a:cubicBezTo>
                <a:lnTo>
                  <a:pt x="0" y="106344"/>
                </a:lnTo>
                <a:cubicBezTo>
                  <a:pt x="0" y="113894"/>
                  <a:pt x="10494" y="120000"/>
                  <a:pt x="23266" y="120000"/>
                </a:cubicBezTo>
                <a:lnTo>
                  <a:pt x="96733" y="120000"/>
                </a:lnTo>
                <a:cubicBezTo>
                  <a:pt x="109677" y="120000"/>
                  <a:pt x="120000" y="113894"/>
                  <a:pt x="120000" y="106344"/>
                </a:cubicBezTo>
                <a:lnTo>
                  <a:pt x="120000" y="13761"/>
                </a:lnTo>
                <a:cubicBezTo>
                  <a:pt x="120000" y="6205"/>
                  <a:pt x="109677" y="0"/>
                  <a:pt x="96733" y="0"/>
                </a:cubicBezTo>
                <a:close/>
                <a:moveTo>
                  <a:pt x="60350" y="114516"/>
                </a:moveTo>
                <a:cubicBezTo>
                  <a:pt x="52827" y="114516"/>
                  <a:pt x="46533" y="111000"/>
                  <a:pt x="46533" y="106344"/>
                </a:cubicBezTo>
                <a:cubicBezTo>
                  <a:pt x="46533" y="101588"/>
                  <a:pt x="52477" y="98172"/>
                  <a:pt x="60350" y="98172"/>
                </a:cubicBezTo>
                <a:cubicBezTo>
                  <a:pt x="68394" y="98172"/>
                  <a:pt x="74166" y="101588"/>
                  <a:pt x="74166" y="106344"/>
                </a:cubicBezTo>
                <a:cubicBezTo>
                  <a:pt x="74166" y="111000"/>
                  <a:pt x="67694" y="114516"/>
                  <a:pt x="60350" y="114516"/>
                </a:cubicBezTo>
                <a:close/>
                <a:moveTo>
                  <a:pt x="101805" y="92588"/>
                </a:moveTo>
                <a:lnTo>
                  <a:pt x="18894" y="92588"/>
                </a:lnTo>
                <a:lnTo>
                  <a:pt x="18894" y="16344"/>
                </a:lnTo>
                <a:lnTo>
                  <a:pt x="101805" y="16344"/>
                </a:lnTo>
                <a:lnTo>
                  <a:pt x="101805" y="925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Calibri"/>
              <a:sym typeface="Calibri"/>
            </a:endParaRPr>
          </a:p>
        </p:txBody>
      </p:sp>
      <p:sp>
        <p:nvSpPr>
          <p:cNvPr id="238" name="Google Shape;238;p34">
            <a:extLst>
              <a:ext uri="{FF2B5EF4-FFF2-40B4-BE49-F238E27FC236}">
                <a16:creationId xmlns:a16="http://schemas.microsoft.com/office/drawing/2014/main" id="{C80FBAD7-155F-EEC7-5292-5D80A091D04B}"/>
              </a:ext>
            </a:extLst>
          </p:cNvPr>
          <p:cNvSpPr txBox="1"/>
          <p:nvPr/>
        </p:nvSpPr>
        <p:spPr>
          <a:xfrm>
            <a:off x="2973619" y="434834"/>
            <a:ext cx="3212814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zh-CN" altLang="en-US" sz="3600" dirty="0">
                <a:solidFill>
                  <a:srgbClr val="FF6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Google Sans Medium"/>
              </a:rPr>
              <a:t>预测效果展示</a:t>
            </a:r>
            <a:endParaRPr sz="3600" dirty="0">
              <a:solidFill>
                <a:srgbClr val="FF6F00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Google Sans Mediu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032B9E-CD6C-F02C-EC8C-A759B39E6303}"/>
              </a:ext>
            </a:extLst>
          </p:cNvPr>
          <p:cNvSpPr txBox="1"/>
          <p:nvPr/>
        </p:nvSpPr>
        <p:spPr>
          <a:xfrm>
            <a:off x="351226" y="1156625"/>
            <a:ext cx="565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以“上善若水”为开头写藏头诗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89C9A-D462-A445-C121-D78A86729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932" y="1594938"/>
            <a:ext cx="5026136" cy="333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2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1;p24">
            <a:extLst>
              <a:ext uri="{FF2B5EF4-FFF2-40B4-BE49-F238E27FC236}">
                <a16:creationId xmlns:a16="http://schemas.microsoft.com/office/drawing/2014/main" id="{2538924F-FB5A-EC43-A355-45DAE73099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982800"/>
            <a:ext cx="7282800" cy="17823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Google Sans"/>
                <a:sym typeface="Google Sans"/>
              </a:rPr>
              <a:t>项目背景</a:t>
            </a:r>
            <a:endParaRPr lang="en" dirty="0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203472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1;p24">
            <a:extLst>
              <a:ext uri="{FF2B5EF4-FFF2-40B4-BE49-F238E27FC236}">
                <a16:creationId xmlns:a16="http://schemas.microsoft.com/office/drawing/2014/main" id="{2538924F-FB5A-EC43-A355-45DAE73099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982800"/>
            <a:ext cx="7282800" cy="17823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Google Sans"/>
                <a:sym typeface="Google Sans"/>
              </a:rPr>
              <a:t>总结和展望</a:t>
            </a:r>
            <a:endParaRPr lang="en" dirty="0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23602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706954" y="2202029"/>
            <a:ext cx="6026100" cy="1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>
              <a:lnSpc>
                <a:spcPct val="150000"/>
              </a:lnSpc>
              <a:buClr>
                <a:srgbClr val="6B7687"/>
              </a:buClr>
              <a:buSzPct val="90000"/>
              <a:buFont typeface="Roboto"/>
              <a:buChar char="●"/>
            </a:pPr>
            <a:r>
              <a:rPr lang="en-US" altLang="zh-CN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RNN</a:t>
            </a: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在古诗词生成方面表现出色</a:t>
            </a:r>
            <a:endParaRPr lang="en-US" altLang="zh-CN" dirty="0">
              <a:solidFill>
                <a:srgbClr val="6B7687"/>
              </a:solidFill>
              <a:latin typeface="黑体" panose="02010609060101010101" pitchFamily="49" charset="-122"/>
              <a:ea typeface="黑体" panose="02010609060101010101" pitchFamily="49" charset="-122"/>
              <a:sym typeface="Roboto"/>
            </a:endParaRPr>
          </a:p>
          <a:p>
            <a:pPr marL="457200" indent="-330200">
              <a:lnSpc>
                <a:spcPct val="150000"/>
              </a:lnSpc>
              <a:buClr>
                <a:srgbClr val="6B7687"/>
              </a:buClr>
              <a:buSzPct val="90000"/>
              <a:buFont typeface="Roboto"/>
              <a:buChar char="●"/>
            </a:pP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生成效果有待提高</a:t>
            </a:r>
            <a:endParaRPr lang="en-US" altLang="zh-CN" dirty="0">
              <a:solidFill>
                <a:srgbClr val="6B7687"/>
              </a:solidFill>
              <a:latin typeface="黑体" panose="02010609060101010101" pitchFamily="49" charset="-122"/>
              <a:ea typeface="黑体" panose="02010609060101010101" pitchFamily="49" charset="-122"/>
              <a:sym typeface="Roboto"/>
            </a:endParaRPr>
          </a:p>
          <a:p>
            <a:pPr marL="457200" indent="-330200">
              <a:lnSpc>
                <a:spcPct val="150000"/>
              </a:lnSpc>
              <a:buClr>
                <a:srgbClr val="6B7687"/>
              </a:buClr>
              <a:buSzPct val="90000"/>
              <a:buFont typeface="Roboto"/>
              <a:buChar char="●"/>
            </a:pP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优化模型，提高生成质量</a:t>
            </a:r>
            <a:endParaRPr lang="en-US" altLang="zh-CN" dirty="0">
              <a:solidFill>
                <a:srgbClr val="6B7687"/>
              </a:solidFill>
              <a:latin typeface="黑体" panose="02010609060101010101" pitchFamily="49" charset="-122"/>
              <a:ea typeface="黑体" panose="02010609060101010101" pitchFamily="49" charset="-122"/>
              <a:sym typeface="Roboto"/>
            </a:endParaRPr>
          </a:p>
        </p:txBody>
      </p:sp>
      <p:sp>
        <p:nvSpPr>
          <p:cNvPr id="9" name="Google Shape;182;p29"/>
          <p:cNvSpPr txBox="1"/>
          <p:nvPr/>
        </p:nvSpPr>
        <p:spPr>
          <a:xfrm>
            <a:off x="779948" y="1248400"/>
            <a:ext cx="310765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dirty="0">
                <a:solidFill>
                  <a:srgbClr val="FF6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Google Sans Medium"/>
              </a:rPr>
              <a:t>总结和展望</a:t>
            </a:r>
            <a:endParaRPr sz="3600" dirty="0">
              <a:solidFill>
                <a:srgbClr val="FF6F00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Google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5500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0" y="2567700"/>
            <a:ext cx="9144000" cy="25758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725400" y="4621272"/>
            <a:ext cx="6704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 b="1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707050" y="1798825"/>
            <a:ext cx="72828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4250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770845" y="1798825"/>
            <a:ext cx="72828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sz="3600" dirty="0">
                <a:solidFill>
                  <a:srgbClr val="425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Google Sans"/>
              </a:rPr>
              <a:t>谢谢！</a:t>
            </a:r>
            <a:endParaRPr sz="3600" b="1" dirty="0">
              <a:solidFill>
                <a:srgbClr val="425066"/>
              </a:solidFill>
              <a:latin typeface="黑体" panose="02010609060101010101" pitchFamily="49" charset="-122"/>
              <a:ea typeface="黑体" panose="02010609060101010101" pitchFamily="49" charset="-122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61326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31"/>
          <p:cNvCxnSpPr/>
          <p:nvPr/>
        </p:nvCxnSpPr>
        <p:spPr>
          <a:xfrm>
            <a:off x="791925" y="2095800"/>
            <a:ext cx="2195700" cy="0"/>
          </a:xfrm>
          <a:prstGeom prst="straightConnector1">
            <a:avLst/>
          </a:prstGeom>
          <a:noFill/>
          <a:ln w="19050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Google Shape;202;p31"/>
          <p:cNvSpPr txBox="1"/>
          <p:nvPr/>
        </p:nvSpPr>
        <p:spPr>
          <a:xfrm>
            <a:off x="695171" y="2142170"/>
            <a:ext cx="3130561" cy="271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古诗词是中华文化的瑰宝，具有悠久的历史和丰富的内涵，其在艺术表现上注重意境、韵律和修辞，具有独特的艺术魅力。古诗词作为中华文化的重要组成部分，对于传承和发扬中华文化具有重要意义。</a:t>
            </a:r>
            <a:endParaRPr lang="en-US" altLang="zh-CN" dirty="0">
              <a:solidFill>
                <a:srgbClr val="6B7687"/>
              </a:solidFill>
              <a:latin typeface="黑体" panose="02010609060101010101" pitchFamily="49" charset="-122"/>
              <a:ea typeface="黑体" panose="02010609060101010101" pitchFamily="49" charset="-122"/>
              <a:sym typeface="Roboto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然而，古诗词的创作需要深厚的文学功底和丰富的想象力，对于大多数人来说具有一定的难度。</a:t>
            </a:r>
            <a:endParaRPr lang="en-US" altLang="zh-CN" dirty="0">
              <a:solidFill>
                <a:srgbClr val="6B7687"/>
              </a:solidFill>
              <a:latin typeface="黑体" panose="02010609060101010101" pitchFamily="49" charset="-122"/>
              <a:ea typeface="黑体" panose="02010609060101010101" pitchFamily="49" charset="-122"/>
              <a:sym typeface="Roboto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/>
              <a:sym typeface="Roboto"/>
            </a:endParaRPr>
          </a:p>
        </p:txBody>
      </p:sp>
      <p:sp>
        <p:nvSpPr>
          <p:cNvPr id="10" name="Google Shape;181;p29"/>
          <p:cNvSpPr txBox="1"/>
          <p:nvPr/>
        </p:nvSpPr>
        <p:spPr>
          <a:xfrm>
            <a:off x="701810" y="1436385"/>
            <a:ext cx="294457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Roboto"/>
              </a:rPr>
              <a:t>古诗词生成</a:t>
            </a:r>
            <a:endParaRPr sz="2400" dirty="0">
              <a:solidFill>
                <a:srgbClr val="6B7687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Roboto"/>
            </a:endParaRPr>
          </a:p>
        </p:txBody>
      </p:sp>
      <p:sp>
        <p:nvSpPr>
          <p:cNvPr id="11" name="Google Shape;182;p29"/>
          <p:cNvSpPr txBox="1"/>
          <p:nvPr/>
        </p:nvSpPr>
        <p:spPr>
          <a:xfrm>
            <a:off x="695171" y="730600"/>
            <a:ext cx="3669494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dirty="0">
                <a:solidFill>
                  <a:srgbClr val="FF6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Google Sans Medium"/>
              </a:rPr>
              <a:t>项目背景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C9FFFA-AEF3-4FF3-9E70-819F8E8F2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423" y="989500"/>
            <a:ext cx="2453578" cy="3905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04420C-F235-709B-4FD2-EE057347B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001" y="989500"/>
            <a:ext cx="2430852" cy="38693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158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1;p24">
            <a:extLst>
              <a:ext uri="{FF2B5EF4-FFF2-40B4-BE49-F238E27FC236}">
                <a16:creationId xmlns:a16="http://schemas.microsoft.com/office/drawing/2014/main" id="{2538924F-FB5A-EC43-A355-45DAE73099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982800"/>
            <a:ext cx="7282800" cy="17823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Google Sans"/>
                <a:sym typeface="Google Sans"/>
              </a:rPr>
              <a:t>RNN</a:t>
            </a:r>
            <a:r>
              <a:rPr lang="zh-CN" altLang="en-US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Google Sans"/>
                <a:sym typeface="Google Sans"/>
              </a:rPr>
              <a:t>网络模型原理</a:t>
            </a:r>
          </a:p>
        </p:txBody>
      </p:sp>
    </p:spTree>
    <p:extLst>
      <p:ext uri="{BB962C8B-B14F-4D97-AF65-F5344CB8AC3E}">
        <p14:creationId xmlns:p14="http://schemas.microsoft.com/office/powerpoint/2010/main" val="36416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706954" y="2202028"/>
            <a:ext cx="6640330" cy="77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5066"/>
              </a:buClr>
              <a:buSzPct val="90000"/>
              <a:buFont typeface="Roboto"/>
              <a:buChar char="●"/>
            </a:pPr>
            <a:r>
              <a:rPr lang="en-US" altLang="zh-CN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RNN</a:t>
            </a: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是一种处理序列数据的神经网络，能够捕捉序列中的时序依赖关系。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5066"/>
              </a:buClr>
              <a:buSzPct val="90000"/>
              <a:buFont typeface="Roboto"/>
              <a:buChar char="●"/>
            </a:pPr>
            <a:r>
              <a:rPr lang="en-US" altLang="zh-CN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RNN</a:t>
            </a: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的基本结构包括输入层、隐藏层和输出层，隐藏层存在循环结构，能够保存“记忆”。</a:t>
            </a:r>
            <a:endParaRPr lang="en-US" altLang="zh-CN" dirty="0">
              <a:solidFill>
                <a:srgbClr val="6B7687"/>
              </a:solidFill>
              <a:latin typeface="黑体" panose="02010609060101010101" pitchFamily="49" charset="-122"/>
              <a:ea typeface="黑体" panose="02010609060101010101" pitchFamily="49" charset="-122"/>
              <a:sym typeface="Roboto"/>
            </a:endParaRPr>
          </a:p>
        </p:txBody>
      </p:sp>
      <p:sp>
        <p:nvSpPr>
          <p:cNvPr id="8" name="Google Shape;181;p29"/>
          <p:cNvSpPr txBox="1"/>
          <p:nvPr/>
        </p:nvSpPr>
        <p:spPr>
          <a:xfrm>
            <a:off x="701810" y="1436385"/>
            <a:ext cx="7477302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Roboto"/>
              </a:rPr>
              <a:t>循环神经网络（</a:t>
            </a:r>
            <a:r>
              <a:rPr lang="en-US" altLang="zh-CN" sz="2400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Roboto"/>
              </a:rPr>
              <a:t>RNN</a:t>
            </a:r>
            <a:r>
              <a:rPr lang="zh-CN" altLang="en-US" sz="2400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Roboto"/>
              </a:rPr>
              <a:t>）</a:t>
            </a:r>
            <a:endParaRPr sz="2400"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Roboto"/>
            </a:endParaRPr>
          </a:p>
        </p:txBody>
      </p:sp>
      <p:sp>
        <p:nvSpPr>
          <p:cNvPr id="9" name="Google Shape;182;p29"/>
          <p:cNvSpPr txBox="1"/>
          <p:nvPr/>
        </p:nvSpPr>
        <p:spPr>
          <a:xfrm>
            <a:off x="695170" y="730600"/>
            <a:ext cx="402205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>
                <a:solidFill>
                  <a:srgbClr val="FF6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Google Sans Medium"/>
              </a:rPr>
              <a:t>RNN</a:t>
            </a:r>
            <a:r>
              <a:rPr lang="zh-CN" altLang="en-US" sz="3600" dirty="0">
                <a:solidFill>
                  <a:srgbClr val="FF6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Google Sans Medium"/>
              </a:rPr>
              <a:t>网络模型原理</a:t>
            </a:r>
            <a:endParaRPr sz="3600" dirty="0">
              <a:solidFill>
                <a:srgbClr val="FF6F00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Google Sans Medium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4D78F6-10A7-DEA2-AE43-EFC4CA611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32" y="2975811"/>
            <a:ext cx="5752194" cy="1779585"/>
          </a:xfrm>
          <a:prstGeom prst="rect">
            <a:avLst/>
          </a:prstGeom>
        </p:spPr>
      </p:pic>
      <p:sp>
        <p:nvSpPr>
          <p:cNvPr id="3" name="Google Shape;191;p30">
            <a:extLst>
              <a:ext uri="{FF2B5EF4-FFF2-40B4-BE49-F238E27FC236}">
                <a16:creationId xmlns:a16="http://schemas.microsoft.com/office/drawing/2014/main" id="{E35B1112-6869-EA0D-C0D2-8ECCA1E98364}"/>
              </a:ext>
            </a:extLst>
          </p:cNvPr>
          <p:cNvSpPr txBox="1"/>
          <p:nvPr/>
        </p:nvSpPr>
        <p:spPr>
          <a:xfrm>
            <a:off x="706954" y="3149211"/>
            <a:ext cx="2701993" cy="249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5066"/>
              </a:buClr>
              <a:buSzPct val="90000"/>
              <a:buFont typeface="Roboto"/>
              <a:buChar char="●"/>
            </a:pPr>
            <a:r>
              <a:rPr lang="en-US" altLang="zh-CN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RNN</a:t>
            </a: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的典型应用包括文本生成（如古诗词生成），在自然语言处理、语音识别、时间序列预测等领域有广泛应用。</a:t>
            </a:r>
          </a:p>
        </p:txBody>
      </p:sp>
    </p:spTree>
    <p:extLst>
      <p:ext uri="{BB962C8B-B14F-4D97-AF65-F5344CB8AC3E}">
        <p14:creationId xmlns:p14="http://schemas.microsoft.com/office/powerpoint/2010/main" val="302071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1;p24">
            <a:extLst>
              <a:ext uri="{FF2B5EF4-FFF2-40B4-BE49-F238E27FC236}">
                <a16:creationId xmlns:a16="http://schemas.microsoft.com/office/drawing/2014/main" id="{2538924F-FB5A-EC43-A355-45DAE73099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982800"/>
            <a:ext cx="7282800" cy="17823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Google Sans"/>
                <a:sym typeface="Google Sans"/>
              </a:rPr>
              <a:t>数据集简介</a:t>
            </a:r>
            <a:endParaRPr lang="en" dirty="0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2464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701810" y="2206918"/>
            <a:ext cx="2338169" cy="248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本项目使用</a:t>
            </a:r>
            <a:r>
              <a:rPr lang="en-US" altLang="zh-CN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Kaggle</a:t>
            </a: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平台中的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poetry</a:t>
            </a: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数据集。</a:t>
            </a:r>
            <a:endParaRPr lang="en-US" altLang="zh-CN" dirty="0">
              <a:solidFill>
                <a:srgbClr val="6B7687"/>
              </a:solidFill>
              <a:latin typeface="黑体" panose="02010609060101010101" pitchFamily="49" charset="-122"/>
              <a:ea typeface="黑体" panose="02010609060101010101" pitchFamily="49" charset="-122"/>
              <a:sym typeface="Roboto"/>
            </a:endParaRPr>
          </a:p>
          <a:p>
            <a:pPr lvl="0">
              <a:buSzPts val="1100"/>
            </a:pP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该数据集包含</a:t>
            </a:r>
            <a:r>
              <a:rPr lang="en-US" altLang="zh-CN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43030</a:t>
            </a: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首古诗词作品，规模庞大，涵盖了包括李白、杜甫和王昌龄在内的众多著名诗人的杰作。通过以这些作品为训练数据集，我们的模型得以掌握古诗词独特的韵律与表达方式，从而提升其生成的诗歌质量和艺术性。</a:t>
            </a:r>
          </a:p>
        </p:txBody>
      </p:sp>
      <p:sp>
        <p:nvSpPr>
          <p:cNvPr id="181" name="Google Shape;181;p29"/>
          <p:cNvSpPr txBox="1"/>
          <p:nvPr/>
        </p:nvSpPr>
        <p:spPr>
          <a:xfrm>
            <a:off x="701810" y="1436385"/>
            <a:ext cx="20094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Roboto"/>
              </a:rPr>
              <a:t>数据集来源</a:t>
            </a:r>
            <a:endParaRPr sz="2400" dirty="0">
              <a:solidFill>
                <a:srgbClr val="6B7687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Roboto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695170" y="730600"/>
            <a:ext cx="4803341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dirty="0">
                <a:solidFill>
                  <a:srgbClr val="FF6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Google Sans Medium"/>
              </a:rPr>
              <a:t>数据集简介</a:t>
            </a:r>
            <a:endParaRPr sz="3600" dirty="0">
              <a:solidFill>
                <a:srgbClr val="FF6F00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Google Sans Medium"/>
            </a:endParaRPr>
          </a:p>
        </p:txBody>
      </p:sp>
      <p:sp>
        <p:nvSpPr>
          <p:cNvPr id="7" name="Google Shape;179;p29">
            <a:extLst>
              <a:ext uri="{FF2B5EF4-FFF2-40B4-BE49-F238E27FC236}">
                <a16:creationId xmlns:a16="http://schemas.microsoft.com/office/drawing/2014/main" id="{56AD06C0-005F-D73D-EF8B-82C3462A48C6}"/>
              </a:ext>
            </a:extLst>
          </p:cNvPr>
          <p:cNvSpPr txBox="1"/>
          <p:nvPr/>
        </p:nvSpPr>
        <p:spPr>
          <a:xfrm>
            <a:off x="3096839" y="1008166"/>
            <a:ext cx="938463" cy="314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zh-CN" altLang="en-US" sz="1200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数据示例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6EDEF0-2FF4-4E2A-9FAB-28C796CE9E3C}"/>
              </a:ext>
            </a:extLst>
          </p:cNvPr>
          <p:cNvSpPr txBox="1"/>
          <p:nvPr/>
        </p:nvSpPr>
        <p:spPr>
          <a:xfrm>
            <a:off x="-44084" y="4924638"/>
            <a:ext cx="3882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https://www.kaggle.com/datasets/alionsss/poetry/data</a:t>
            </a:r>
            <a:endParaRPr lang="zh-CN" altLang="en-US" sz="1000" dirty="0">
              <a:solidFill>
                <a:srgbClr val="6B768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FA3A5D-E5DC-62D8-376C-E91604AC9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337" y="1322447"/>
            <a:ext cx="5129495" cy="36457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307282" y="2158117"/>
            <a:ext cx="3711265" cy="1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>
              <a:lnSpc>
                <a:spcPct val="150000"/>
              </a:lnSpc>
              <a:buClr>
                <a:srgbClr val="6B7687"/>
              </a:buClr>
              <a:buSzPct val="90000"/>
              <a:buFont typeface="Roboto"/>
              <a:buChar char="●"/>
            </a:pP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用正则表达式将标题和正文分开</a:t>
            </a:r>
            <a:endParaRPr lang="en-US" altLang="zh-CN" dirty="0">
              <a:solidFill>
                <a:srgbClr val="6B7687"/>
              </a:solidFill>
              <a:latin typeface="黑体" panose="02010609060101010101" pitchFamily="49" charset="-122"/>
              <a:ea typeface="黑体" panose="02010609060101010101" pitchFamily="49" charset="-122"/>
              <a:sym typeface="Roboto"/>
            </a:endParaRPr>
          </a:p>
          <a:p>
            <a:pPr marL="457200" indent="-330200">
              <a:lnSpc>
                <a:spcPct val="150000"/>
              </a:lnSpc>
              <a:buClr>
                <a:srgbClr val="6B7687"/>
              </a:buClr>
              <a:buSzPct val="90000"/>
              <a:buFont typeface="Roboto"/>
              <a:buChar char="●"/>
            </a:pP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设定最大长度</a:t>
            </a:r>
            <a:r>
              <a:rPr lang="en-US" altLang="zh-CN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MAX_LEN=64</a:t>
            </a:r>
          </a:p>
          <a:p>
            <a:pPr marL="457200" indent="-330200">
              <a:lnSpc>
                <a:spcPct val="150000"/>
              </a:lnSpc>
              <a:buClr>
                <a:srgbClr val="6B7687"/>
              </a:buClr>
              <a:buSzPct val="90000"/>
              <a:buFont typeface="Roboto"/>
              <a:buChar char="●"/>
            </a:pPr>
            <a:r>
              <a:rPr lang="zh-CN" altLang="en-US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过滤禁用字符和异常数据</a:t>
            </a:r>
            <a:endParaRPr dirty="0">
              <a:solidFill>
                <a:srgbClr val="6B7687"/>
              </a:solidFill>
              <a:latin typeface="黑体" panose="02010609060101010101" pitchFamily="49" charset="-122"/>
              <a:ea typeface="黑体" panose="02010609060101010101" pitchFamily="49" charset="-122"/>
              <a:sym typeface="Roboto"/>
            </a:endParaRPr>
          </a:p>
        </p:txBody>
      </p:sp>
      <p:sp>
        <p:nvSpPr>
          <p:cNvPr id="8" name="Google Shape;181;p29"/>
          <p:cNvSpPr txBox="1"/>
          <p:nvPr/>
        </p:nvSpPr>
        <p:spPr>
          <a:xfrm>
            <a:off x="701810" y="1436385"/>
            <a:ext cx="20094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Roboto"/>
              </a:rPr>
              <a:t>文本预处理</a:t>
            </a:r>
            <a:endParaRPr sz="2400" dirty="0">
              <a:solidFill>
                <a:srgbClr val="6B7687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CJK SC Medium" charset="-122"/>
              <a:sym typeface="Roboto"/>
            </a:endParaRPr>
          </a:p>
        </p:txBody>
      </p:sp>
      <p:sp>
        <p:nvSpPr>
          <p:cNvPr id="9" name="Google Shape;182;p29"/>
          <p:cNvSpPr txBox="1"/>
          <p:nvPr/>
        </p:nvSpPr>
        <p:spPr>
          <a:xfrm>
            <a:off x="695170" y="730600"/>
            <a:ext cx="4997121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CN" altLang="en-US" sz="3600" dirty="0">
                <a:solidFill>
                  <a:srgbClr val="FF6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  <a:sym typeface="Google Sans Medium"/>
              </a:rPr>
              <a:t>数据集简介</a:t>
            </a:r>
          </a:p>
        </p:txBody>
      </p:sp>
      <p:sp>
        <p:nvSpPr>
          <p:cNvPr id="6" name="Google Shape;179;p29">
            <a:extLst>
              <a:ext uri="{FF2B5EF4-FFF2-40B4-BE49-F238E27FC236}">
                <a16:creationId xmlns:a16="http://schemas.microsoft.com/office/drawing/2014/main" id="{5387BF74-B6A1-54B4-D54D-68E20F423F43}"/>
              </a:ext>
            </a:extLst>
          </p:cNvPr>
          <p:cNvSpPr txBox="1"/>
          <p:nvPr/>
        </p:nvSpPr>
        <p:spPr>
          <a:xfrm>
            <a:off x="3943496" y="1144208"/>
            <a:ext cx="1379621" cy="314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zh-CN" altLang="en-US" sz="1000" dirty="0">
                <a:solidFill>
                  <a:srgbClr val="6B768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Roboto"/>
              </a:rPr>
              <a:t>预处理后数据示例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E2BCD3-7D80-9A24-3466-773710EA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496" y="1436385"/>
            <a:ext cx="4893222" cy="35909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nsorFlow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2155</Words>
  <Application>Microsoft Office PowerPoint</Application>
  <PresentationFormat>全屏显示(16:9)</PresentationFormat>
  <Paragraphs>265</Paragraphs>
  <Slides>32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Avenir</vt:lpstr>
      <vt:lpstr>Google Sans</vt:lpstr>
      <vt:lpstr>Google Sans Medium</vt:lpstr>
      <vt:lpstr>Noto Sans CJK SC</vt:lpstr>
      <vt:lpstr>Noto Sans CJK SC Medium</vt:lpstr>
      <vt:lpstr>黑体</vt:lpstr>
      <vt:lpstr>Arial</vt:lpstr>
      <vt:lpstr>Calibri</vt:lpstr>
      <vt:lpstr>Roboto</vt:lpstr>
      <vt:lpstr>Roboto Mono</vt:lpstr>
      <vt:lpstr>Simple Light</vt:lpstr>
      <vt:lpstr>TensorFlow</vt:lpstr>
      <vt:lpstr>PowerPoint 演示文稿</vt:lpstr>
      <vt:lpstr>PowerPoint 演示文稿</vt:lpstr>
      <vt:lpstr>项目背景</vt:lpstr>
      <vt:lpstr>PowerPoint 演示文稿</vt:lpstr>
      <vt:lpstr>RNN网络模型原理</vt:lpstr>
      <vt:lpstr>PowerPoint 演示文稿</vt:lpstr>
      <vt:lpstr>数据集简介</vt:lpstr>
      <vt:lpstr>PowerPoint 演示文稿</vt:lpstr>
      <vt:lpstr>PowerPoint 演示文稿</vt:lpstr>
      <vt:lpstr>关键代码解析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预测效果展示</vt:lpstr>
      <vt:lpstr>PowerPoint 演示文稿</vt:lpstr>
      <vt:lpstr>PowerPoint 演示文稿</vt:lpstr>
      <vt:lpstr>PowerPoint 演示文稿</vt:lpstr>
      <vt:lpstr>PowerPoint 演示文稿</vt:lpstr>
      <vt:lpstr>总结和展望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Yun Lin</cp:lastModifiedBy>
  <cp:revision>259</cp:revision>
  <dcterms:modified xsi:type="dcterms:W3CDTF">2024-11-16T05:11:59Z</dcterms:modified>
</cp:coreProperties>
</file>