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72" r:id="rId2"/>
  </p:sldMasterIdLst>
  <p:notesMasterIdLst>
    <p:notesMasterId r:id="rId23"/>
  </p:notesMasterIdLst>
  <p:sldIdLst>
    <p:sldId id="260" r:id="rId3"/>
    <p:sldId id="275" r:id="rId4"/>
    <p:sldId id="277" r:id="rId5"/>
    <p:sldId id="264" r:id="rId6"/>
    <p:sldId id="281" r:id="rId7"/>
    <p:sldId id="262" r:id="rId8"/>
    <p:sldId id="263" r:id="rId9"/>
    <p:sldId id="284" r:id="rId10"/>
    <p:sldId id="282" r:id="rId11"/>
    <p:sldId id="307" r:id="rId12"/>
    <p:sldId id="311" r:id="rId13"/>
    <p:sldId id="312" r:id="rId14"/>
    <p:sldId id="309" r:id="rId15"/>
    <p:sldId id="291" r:id="rId16"/>
    <p:sldId id="306" r:id="rId17"/>
    <p:sldId id="313" r:id="rId18"/>
    <p:sldId id="310" r:id="rId19"/>
    <p:sldId id="299" r:id="rId20"/>
    <p:sldId id="298"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21" userDrawn="1">
          <p15:clr>
            <a:srgbClr val="A4A3A4"/>
          </p15:clr>
        </p15:guide>
        <p15:guide id="2" pos="5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7687"/>
    <a:srgbClr val="EB9226"/>
    <a:srgbClr val="37475C"/>
    <a:srgbClr val="FF6F00"/>
    <a:srgbClr val="FFAF74"/>
    <a:srgbClr val="FFFFFF"/>
    <a:srgbClr val="415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50"/>
    <p:restoredTop sz="81276" autoAdjust="0"/>
  </p:normalViewPr>
  <p:slideViewPr>
    <p:cSldViewPr snapToGrid="0" snapToObjects="1">
      <p:cViewPr varScale="1">
        <p:scale>
          <a:sx n="118" d="100"/>
          <a:sy n="118" d="100"/>
        </p:scale>
        <p:origin x="1032" y="84"/>
      </p:cViewPr>
      <p:guideLst>
        <p:guide orient="horz" pos="1121"/>
        <p:guide pos="52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019405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4938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94356DE7-3EE3-BAF5-D23B-0CEB6CD3094B}"/>
            </a:ext>
          </a:extLst>
        </p:cNvPr>
        <p:cNvGrpSpPr/>
        <p:nvPr/>
      </p:nvGrpSpPr>
      <p:grpSpPr>
        <a:xfrm>
          <a:off x="0" y="0"/>
          <a:ext cx="0" cy="0"/>
          <a:chOff x="0" y="0"/>
          <a:chExt cx="0" cy="0"/>
        </a:xfrm>
      </p:grpSpPr>
      <p:sp>
        <p:nvSpPr>
          <p:cNvPr id="172" name="Google Shape;172;g4ecf896cb3_0_5:notes">
            <a:extLst>
              <a:ext uri="{FF2B5EF4-FFF2-40B4-BE49-F238E27FC236}">
                <a16:creationId xmlns:a16="http://schemas.microsoft.com/office/drawing/2014/main" id="{F959EF98-DBB2-4325-CDFF-7A72951AD6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ecf896cb3_0_5:notes">
            <a:extLst>
              <a:ext uri="{FF2B5EF4-FFF2-40B4-BE49-F238E27FC236}">
                <a16:creationId xmlns:a16="http://schemas.microsoft.com/office/drawing/2014/main" id="{39F20CC8-55E3-3D7A-C1E1-0E448EB305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solidFill>
                  <a:srgbClr val="6B7687"/>
                </a:solidFill>
                <a:latin typeface="Noto Sans CJK SC" panose="020B0500000000000000" pitchFamily="34" charset="-128"/>
                <a:ea typeface="Noto Sans CJK SC" panose="020B0500000000000000" pitchFamily="34" charset="-128"/>
                <a:sym typeface="Roboto"/>
              </a:rPr>
              <a:t>1. </a:t>
            </a:r>
            <a:r>
              <a:rPr lang="zh-CN" altLang="en-US" dirty="0">
                <a:solidFill>
                  <a:srgbClr val="6B7687"/>
                </a:solidFill>
                <a:latin typeface="Noto Sans CJK SC" panose="020B0500000000000000" pitchFamily="34" charset="-128"/>
                <a:ea typeface="Noto Sans CJK SC" panose="020B0500000000000000" pitchFamily="34" charset="-128"/>
                <a:sym typeface="Roboto"/>
              </a:rPr>
              <a:t>什么是</a:t>
            </a:r>
            <a:r>
              <a:rPr lang="zh-CN" altLang="en-US" b="0" dirty="0"/>
              <a:t>生成网络 ？</a:t>
            </a:r>
            <a:r>
              <a:rPr lang="en-US" altLang="zh-CN" b="0" dirty="0"/>
              <a:t>2. </a:t>
            </a:r>
            <a:r>
              <a:rPr lang="zh-CN" altLang="en-US" b="0" dirty="0"/>
              <a:t>本项目是如何生成山水画的？</a:t>
            </a:r>
            <a:endParaRPr b="0" dirty="0"/>
          </a:p>
        </p:txBody>
      </p:sp>
    </p:spTree>
    <p:extLst>
      <p:ext uri="{BB962C8B-B14F-4D97-AF65-F5344CB8AC3E}">
        <p14:creationId xmlns:p14="http://schemas.microsoft.com/office/powerpoint/2010/main" val="2078232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1C163C5C-6346-8F0A-0FDF-4724D5425F61}"/>
            </a:ext>
          </a:extLst>
        </p:cNvPr>
        <p:cNvGrpSpPr/>
        <p:nvPr/>
      </p:nvGrpSpPr>
      <p:grpSpPr>
        <a:xfrm>
          <a:off x="0" y="0"/>
          <a:ext cx="0" cy="0"/>
          <a:chOff x="0" y="0"/>
          <a:chExt cx="0" cy="0"/>
        </a:xfrm>
      </p:grpSpPr>
      <p:sp>
        <p:nvSpPr>
          <p:cNvPr id="243" name="Google Shape;243;g4c2c919932_0_0:notes">
            <a:extLst>
              <a:ext uri="{FF2B5EF4-FFF2-40B4-BE49-F238E27FC236}">
                <a16:creationId xmlns:a16="http://schemas.microsoft.com/office/drawing/2014/main" id="{494C10F2-96B1-564C-5007-0D76C2898E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c2c919932_0_0:notes">
            <a:extLst>
              <a:ext uri="{FF2B5EF4-FFF2-40B4-BE49-F238E27FC236}">
                <a16:creationId xmlns:a16="http://schemas.microsoft.com/office/drawing/2014/main" id="{E30F808F-5571-C5B3-3BA5-1453E57B01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b="1" dirty="0"/>
              <a:t>损失函数</a:t>
            </a:r>
            <a:r>
              <a:rPr lang="zh-CN" altLang="en-US" dirty="0"/>
              <a:t>：</a:t>
            </a:r>
            <a:r>
              <a:rPr lang="en-US" altLang="zh-CN" dirty="0" err="1"/>
              <a:t>generator_loss</a:t>
            </a:r>
            <a:r>
              <a:rPr lang="en-US" altLang="zh-CN" dirty="0"/>
              <a:t> </a:t>
            </a:r>
            <a:r>
              <a:rPr lang="zh-CN" altLang="en-US" dirty="0"/>
              <a:t>包含 </a:t>
            </a:r>
            <a:r>
              <a:rPr lang="en-US" altLang="zh-CN" dirty="0"/>
              <a:t>GAN </a:t>
            </a:r>
            <a:r>
              <a:rPr lang="zh-CN" altLang="en-US" dirty="0"/>
              <a:t>损失和 </a:t>
            </a:r>
            <a:r>
              <a:rPr lang="en-US" altLang="zh-CN" dirty="0"/>
              <a:t>L1 </a:t>
            </a:r>
            <a:r>
              <a:rPr lang="zh-CN" altLang="en-US" dirty="0"/>
              <a:t>损失，用于生成器的训练。</a:t>
            </a:r>
            <a:br>
              <a:rPr lang="en-US" altLang="zh-CN" dirty="0"/>
            </a:br>
            <a:r>
              <a:rPr lang="zh-CN" altLang="en-US" b="1" dirty="0"/>
              <a:t>优化器</a:t>
            </a:r>
            <a:r>
              <a:rPr lang="zh-CN" altLang="en-US" dirty="0"/>
              <a:t>：</a:t>
            </a:r>
            <a:r>
              <a:rPr lang="en-US" altLang="zh-CN" dirty="0"/>
              <a:t>Adam </a:t>
            </a:r>
            <a:r>
              <a:rPr lang="zh-CN" altLang="en-US" dirty="0"/>
              <a:t>优化器用于优化生成器和判别器。</a:t>
            </a:r>
            <a:br>
              <a:rPr lang="en-US" altLang="zh-CN" dirty="0"/>
            </a:br>
            <a:r>
              <a:rPr lang="zh-CN" altLang="en-US" b="1" dirty="0"/>
              <a:t>单步训练</a:t>
            </a:r>
            <a:r>
              <a:rPr lang="zh-CN" altLang="en-US" dirty="0"/>
              <a:t>：</a:t>
            </a:r>
            <a:r>
              <a:rPr lang="en-US" altLang="zh-CN" dirty="0" err="1"/>
              <a:t>train_step</a:t>
            </a:r>
            <a:r>
              <a:rPr lang="en-US" altLang="zh-CN" dirty="0"/>
              <a:t> </a:t>
            </a:r>
            <a:r>
              <a:rPr lang="zh-CN" altLang="en-US" dirty="0"/>
              <a:t>函数执行一次训练步骤，包括计算损失、梯度和应用梯度更新。</a:t>
            </a:r>
            <a:endParaRPr dirty="0"/>
          </a:p>
        </p:txBody>
      </p:sp>
    </p:spTree>
    <p:extLst>
      <p:ext uri="{BB962C8B-B14F-4D97-AF65-F5344CB8AC3E}">
        <p14:creationId xmlns:p14="http://schemas.microsoft.com/office/powerpoint/2010/main" val="1256958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7955F0E7-04B4-BB94-CB28-9BFA7568D05F}"/>
            </a:ext>
          </a:extLst>
        </p:cNvPr>
        <p:cNvGrpSpPr/>
        <p:nvPr/>
      </p:nvGrpSpPr>
      <p:grpSpPr>
        <a:xfrm>
          <a:off x="0" y="0"/>
          <a:ext cx="0" cy="0"/>
          <a:chOff x="0" y="0"/>
          <a:chExt cx="0" cy="0"/>
        </a:xfrm>
      </p:grpSpPr>
      <p:sp>
        <p:nvSpPr>
          <p:cNvPr id="243" name="Google Shape;243;g4c2c919932_0_0:notes">
            <a:extLst>
              <a:ext uri="{FF2B5EF4-FFF2-40B4-BE49-F238E27FC236}">
                <a16:creationId xmlns:a16="http://schemas.microsoft.com/office/drawing/2014/main" id="{0A2900D5-731D-6097-67E3-5BAD2C6935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c2c919932_0_0:notes">
            <a:extLst>
              <a:ext uri="{FF2B5EF4-FFF2-40B4-BE49-F238E27FC236}">
                <a16:creationId xmlns:a16="http://schemas.microsoft.com/office/drawing/2014/main" id="{6F2369AC-8B0D-6DFD-8F94-871A31B908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b="1" dirty="0"/>
              <a:t>训练循环</a:t>
            </a:r>
            <a:r>
              <a:rPr lang="zh-CN" altLang="en-US" dirty="0"/>
              <a:t>：</a:t>
            </a:r>
            <a:r>
              <a:rPr lang="en-US" altLang="zh-CN" dirty="0"/>
              <a:t>fit </a:t>
            </a:r>
            <a:r>
              <a:rPr lang="zh-CN" altLang="en-US" dirty="0"/>
              <a:t>函数定义了模型的训练流程。每个 </a:t>
            </a:r>
            <a:r>
              <a:rPr lang="en-US" altLang="zh-CN" dirty="0"/>
              <a:t>epoch </a:t>
            </a:r>
            <a:r>
              <a:rPr lang="zh-CN" altLang="en-US" dirty="0"/>
              <a:t>迭代数据集中的图像，逐步优化生成器的权重。</a:t>
            </a:r>
            <a:br>
              <a:rPr lang="en-US" altLang="zh-CN" dirty="0"/>
            </a:br>
            <a:r>
              <a:rPr lang="zh-CN" altLang="en-US" b="1" dirty="0"/>
              <a:t>检查点保存</a:t>
            </a:r>
            <a:r>
              <a:rPr lang="zh-CN" altLang="en-US" dirty="0"/>
              <a:t>：定义 </a:t>
            </a:r>
            <a:r>
              <a:rPr lang="en-US" altLang="zh-CN" dirty="0"/>
              <a:t>checkpoint</a:t>
            </a:r>
            <a:r>
              <a:rPr lang="zh-CN" altLang="en-US" dirty="0"/>
              <a:t>，并设置每隔 </a:t>
            </a:r>
            <a:r>
              <a:rPr lang="en-US" altLang="zh-CN" dirty="0"/>
              <a:t>5 </a:t>
            </a:r>
            <a:r>
              <a:rPr lang="zh-CN" altLang="en-US" dirty="0"/>
              <a:t>个 </a:t>
            </a:r>
            <a:r>
              <a:rPr lang="en-US" altLang="zh-CN" dirty="0"/>
              <a:t>epoch </a:t>
            </a:r>
            <a:r>
              <a:rPr lang="zh-CN" altLang="en-US" dirty="0"/>
              <a:t>保存一次模型的状态，以便在训练中断时恢复。</a:t>
            </a:r>
            <a:endParaRPr dirty="0"/>
          </a:p>
        </p:txBody>
      </p:sp>
    </p:spTree>
    <p:extLst>
      <p:ext uri="{BB962C8B-B14F-4D97-AF65-F5344CB8AC3E}">
        <p14:creationId xmlns:p14="http://schemas.microsoft.com/office/powerpoint/2010/main" val="183270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训练</a:t>
            </a:r>
            <a:r>
              <a:rPr lang="en-US" altLang="zh-CN" dirty="0"/>
              <a:t>10</a:t>
            </a:r>
            <a:r>
              <a:rPr lang="zh-CN" altLang="en-US" dirty="0"/>
              <a:t>轮，最后一轮用时</a:t>
            </a:r>
            <a:r>
              <a:rPr lang="en-US" altLang="zh-CN" dirty="0"/>
              <a:t>488</a:t>
            </a:r>
            <a:r>
              <a:rPr lang="zh-CN" altLang="en-US" dirty="0"/>
              <a:t>秒。</a:t>
            </a:r>
          </a:p>
        </p:txBody>
      </p:sp>
    </p:spTree>
    <p:extLst>
      <p:ext uri="{BB962C8B-B14F-4D97-AF65-F5344CB8AC3E}">
        <p14:creationId xmlns:p14="http://schemas.microsoft.com/office/powerpoint/2010/main" val="1669726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e5ab0b985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e5ab0b985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381612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31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e5ab0b985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e5ab0b985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中国传统山水画是一种将自然景观通过笔墨艺术表现出来的绘画形式，承载了深厚的文化内涵。我国的山水画风格多样、表现形式丰富，且不同画派的技法和意境往往细微而独特，这给山水画的临摹和创作带来了很大挑战。在传统的山水画创作过程中，画家的观察与构思是至关重要的环节，最终作品的艺术效果通常取决于创作者所积累的经验与技巧，但这种创作过程往往具有很强的主观性和不稳定性。能否利用现代技术，训练一个模型来帮助我们自动生成具有传统山水画风格的图像呢？</a:t>
            </a:r>
          </a:p>
        </p:txBody>
      </p:sp>
    </p:spTree>
    <p:extLst>
      <p:ext uri="{BB962C8B-B14F-4D97-AF65-F5344CB8AC3E}">
        <p14:creationId xmlns:p14="http://schemas.microsoft.com/office/powerpoint/2010/main" val="1779469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71692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ecf896c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ecf896c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830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4e5ab0b985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4e5ab0b985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326680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ecf896cb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ecf896cb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dirty="0"/>
              <a:t>实验包含了那些内容和技术？</a:t>
            </a:r>
            <a:endParaRPr dirty="0"/>
          </a:p>
        </p:txBody>
      </p:sp>
    </p:spTree>
    <p:extLst>
      <p:ext uri="{BB962C8B-B14F-4D97-AF65-F5344CB8AC3E}">
        <p14:creationId xmlns:p14="http://schemas.microsoft.com/office/powerpoint/2010/main" val="2226979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BAA06C97-FBBF-688D-828C-18D85C70757F}"/>
            </a:ext>
          </a:extLst>
        </p:cNvPr>
        <p:cNvGrpSpPr/>
        <p:nvPr/>
      </p:nvGrpSpPr>
      <p:grpSpPr>
        <a:xfrm>
          <a:off x="0" y="0"/>
          <a:ext cx="0" cy="0"/>
          <a:chOff x="0" y="0"/>
          <a:chExt cx="0" cy="0"/>
        </a:xfrm>
      </p:grpSpPr>
      <p:sp>
        <p:nvSpPr>
          <p:cNvPr id="172" name="Google Shape;172;g4ecf896cb3_0_5:notes">
            <a:extLst>
              <a:ext uri="{FF2B5EF4-FFF2-40B4-BE49-F238E27FC236}">
                <a16:creationId xmlns:a16="http://schemas.microsoft.com/office/drawing/2014/main" id="{AD34DECE-B47D-1593-9578-8D3FFFF3F7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ecf896cb3_0_5:notes">
            <a:extLst>
              <a:ext uri="{FF2B5EF4-FFF2-40B4-BE49-F238E27FC236}">
                <a16:creationId xmlns:a16="http://schemas.microsoft.com/office/drawing/2014/main" id="{2694137E-51D5-17DC-6F20-7D4EC02F06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solidFill>
                  <a:srgbClr val="6B7687"/>
                </a:solidFill>
                <a:latin typeface="Noto Sans CJK SC" panose="020B0500000000000000" pitchFamily="34" charset="-128"/>
                <a:ea typeface="Noto Sans CJK SC" panose="020B0500000000000000" pitchFamily="34" charset="-128"/>
                <a:sym typeface="Roboto"/>
              </a:rPr>
              <a:t>1.</a:t>
            </a:r>
            <a:r>
              <a:rPr lang="zh-CN" altLang="en-US" dirty="0">
                <a:solidFill>
                  <a:srgbClr val="6B7687"/>
                </a:solidFill>
                <a:latin typeface="Noto Sans CJK SC" panose="020B0500000000000000" pitchFamily="34" charset="-128"/>
                <a:ea typeface="Noto Sans CJK SC" panose="020B0500000000000000" pitchFamily="34" charset="-128"/>
                <a:sym typeface="Roboto"/>
              </a:rPr>
              <a:t>什么是</a:t>
            </a:r>
            <a:r>
              <a:rPr lang="en-US" altLang="zh-CN" dirty="0">
                <a:solidFill>
                  <a:srgbClr val="6B7687"/>
                </a:solidFill>
                <a:latin typeface="Noto Sans CJK SC" panose="020B0500000000000000" pitchFamily="34" charset="-128"/>
                <a:ea typeface="Noto Sans CJK SC" panose="020B0500000000000000" pitchFamily="34" charset="-128"/>
                <a:sym typeface="Roboto"/>
              </a:rPr>
              <a:t>HED? 2.HED</a:t>
            </a:r>
            <a:r>
              <a:rPr lang="zh-CN" altLang="en-US" dirty="0">
                <a:solidFill>
                  <a:srgbClr val="6B7687"/>
                </a:solidFill>
                <a:latin typeface="Noto Sans CJK SC" panose="020B0500000000000000" pitchFamily="34" charset="-128"/>
                <a:ea typeface="Noto Sans CJK SC" panose="020B0500000000000000" pitchFamily="34" charset="-128"/>
                <a:sym typeface="Roboto"/>
              </a:rPr>
              <a:t>代码是如何实现的？</a:t>
            </a:r>
            <a:endParaRPr dirty="0"/>
          </a:p>
        </p:txBody>
      </p:sp>
    </p:spTree>
    <p:extLst>
      <p:ext uri="{BB962C8B-B14F-4D97-AF65-F5344CB8AC3E}">
        <p14:creationId xmlns:p14="http://schemas.microsoft.com/office/powerpoint/2010/main" val="1472277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768EF8E3-94BF-8146-1FCF-9D61149A7FB7}"/>
            </a:ext>
          </a:extLst>
        </p:cNvPr>
        <p:cNvGrpSpPr/>
        <p:nvPr/>
      </p:nvGrpSpPr>
      <p:grpSpPr>
        <a:xfrm>
          <a:off x="0" y="0"/>
          <a:ext cx="0" cy="0"/>
          <a:chOff x="0" y="0"/>
          <a:chExt cx="0" cy="0"/>
        </a:xfrm>
      </p:grpSpPr>
      <p:sp>
        <p:nvSpPr>
          <p:cNvPr id="172" name="Google Shape;172;g4ecf896cb3_0_5:notes">
            <a:extLst>
              <a:ext uri="{FF2B5EF4-FFF2-40B4-BE49-F238E27FC236}">
                <a16:creationId xmlns:a16="http://schemas.microsoft.com/office/drawing/2014/main" id="{76AFAF27-B1BD-B4A8-6043-76B7DEF37A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ecf896cb3_0_5:notes">
            <a:extLst>
              <a:ext uri="{FF2B5EF4-FFF2-40B4-BE49-F238E27FC236}">
                <a16:creationId xmlns:a16="http://schemas.microsoft.com/office/drawing/2014/main" id="{35A071F2-49C3-3C26-F40D-33EDC33211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b="1" dirty="0"/>
              <a:t>代码解释</a:t>
            </a:r>
            <a:br>
              <a:rPr lang="en-US" altLang="zh-CN" b="1" dirty="0"/>
            </a:br>
            <a:r>
              <a:rPr lang="zh-CN" altLang="en-US" b="1" dirty="0"/>
              <a:t>输入和预处理</a:t>
            </a:r>
            <a:r>
              <a:rPr lang="zh-CN" altLang="en-US" dirty="0"/>
              <a:t>：定义输入数据格式，并进行预处理。</a:t>
            </a:r>
            <a:r>
              <a:rPr lang="zh-CN" altLang="en-US" b="1" dirty="0"/>
              <a:t>分支模块</a:t>
            </a:r>
            <a:r>
              <a:rPr lang="zh-CN" altLang="en-US" dirty="0"/>
              <a:t>：通过 </a:t>
            </a:r>
            <a:r>
              <a:rPr lang="en-US" altLang="zh-CN" dirty="0"/>
              <a:t>branch </a:t>
            </a:r>
            <a:r>
              <a:rPr lang="zh-CN" altLang="en-US" dirty="0"/>
              <a:t>函数提取不同分辨率的边缘特征，应用降维卷积和上采样操作。</a:t>
            </a:r>
            <a:br>
              <a:rPr lang="en-US" altLang="zh-CN" dirty="0"/>
            </a:br>
            <a:br>
              <a:rPr lang="en-US" altLang="zh-CN" dirty="0"/>
            </a:br>
            <a:br>
              <a:rPr lang="en-US" altLang="zh-CN" dirty="0"/>
            </a:br>
            <a:r>
              <a:rPr lang="zh-CN" altLang="en-US" b="1" dirty="0"/>
              <a:t>卷积层和池化层</a:t>
            </a:r>
            <a:r>
              <a:rPr lang="zh-CN" altLang="en-US" dirty="0"/>
              <a:t>：前两层卷积展示了卷积和池化的基本结构，剩余层省略以节省空间。</a:t>
            </a:r>
            <a:r>
              <a:rPr lang="zh-CN" altLang="en-US" b="1" dirty="0"/>
              <a:t>多尺度特征融合</a:t>
            </a:r>
            <a:r>
              <a:rPr lang="zh-CN" altLang="en-US" dirty="0"/>
              <a:t>：通过拼接不同分支的特征生成最终的边缘图，用于输出</a:t>
            </a:r>
          </a:p>
        </p:txBody>
      </p:sp>
    </p:spTree>
    <p:extLst>
      <p:ext uri="{BB962C8B-B14F-4D97-AF65-F5344CB8AC3E}">
        <p14:creationId xmlns:p14="http://schemas.microsoft.com/office/powerpoint/2010/main" val="236901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66A454A7-F004-A817-336F-CDCDEEE64ACF}"/>
            </a:ext>
          </a:extLst>
        </p:cNvPr>
        <p:cNvGrpSpPr/>
        <p:nvPr/>
      </p:nvGrpSpPr>
      <p:grpSpPr>
        <a:xfrm>
          <a:off x="0" y="0"/>
          <a:ext cx="0" cy="0"/>
          <a:chOff x="0" y="0"/>
          <a:chExt cx="0" cy="0"/>
        </a:xfrm>
      </p:grpSpPr>
      <p:sp>
        <p:nvSpPr>
          <p:cNvPr id="172" name="Google Shape;172;g4ecf896cb3_0_5:notes">
            <a:extLst>
              <a:ext uri="{FF2B5EF4-FFF2-40B4-BE49-F238E27FC236}">
                <a16:creationId xmlns:a16="http://schemas.microsoft.com/office/drawing/2014/main" id="{6599A734-0BB8-A762-F403-8DA9DA56F9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ecf896cb3_0_5:notes">
            <a:extLst>
              <a:ext uri="{FF2B5EF4-FFF2-40B4-BE49-F238E27FC236}">
                <a16:creationId xmlns:a16="http://schemas.microsoft.com/office/drawing/2014/main" id="{17D26559-352C-293A-0236-35EF20B81C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CN" altLang="en-US" b="1" dirty="0"/>
              <a:t>代码解释</a:t>
            </a:r>
            <a:br>
              <a:rPr lang="en-US" altLang="zh-CN" b="1" dirty="0"/>
            </a:br>
            <a:r>
              <a:rPr lang="zh-CN" altLang="en-US" b="1" dirty="0"/>
              <a:t>输入和预处理</a:t>
            </a:r>
            <a:r>
              <a:rPr lang="zh-CN" altLang="en-US" dirty="0"/>
              <a:t>：定义输入数据格式，并进行预处理。</a:t>
            </a:r>
            <a:r>
              <a:rPr lang="zh-CN" altLang="en-US" b="1" dirty="0"/>
              <a:t>分支模块</a:t>
            </a:r>
            <a:r>
              <a:rPr lang="zh-CN" altLang="en-US" dirty="0"/>
              <a:t>：通过 </a:t>
            </a:r>
            <a:r>
              <a:rPr lang="en-US" altLang="zh-CN" dirty="0"/>
              <a:t>branch </a:t>
            </a:r>
            <a:r>
              <a:rPr lang="zh-CN" altLang="en-US" dirty="0"/>
              <a:t>函数提取不同分辨率的边缘特征，应用降维卷积和上采样操作。</a:t>
            </a:r>
            <a:br>
              <a:rPr lang="en-US" altLang="zh-CN" dirty="0"/>
            </a:br>
            <a:br>
              <a:rPr lang="en-US" altLang="zh-CN" dirty="0"/>
            </a:br>
            <a:br>
              <a:rPr lang="en-US" altLang="zh-CN" dirty="0"/>
            </a:br>
            <a:r>
              <a:rPr lang="zh-CN" altLang="en-US" b="1" dirty="0"/>
              <a:t>卷积层和池化层</a:t>
            </a:r>
            <a:r>
              <a:rPr lang="zh-CN" altLang="en-US" dirty="0"/>
              <a:t>：前两层卷积展示了卷积和池化的基本结构，剩余层省略以节省空间。</a:t>
            </a:r>
            <a:r>
              <a:rPr lang="zh-CN" altLang="en-US" b="1" dirty="0"/>
              <a:t>多尺度特征融合</a:t>
            </a:r>
            <a:r>
              <a:rPr lang="zh-CN" altLang="en-US" dirty="0"/>
              <a:t>：通过拼接不同分支的特征生成最终的边缘图，用于输出</a:t>
            </a:r>
          </a:p>
        </p:txBody>
      </p:sp>
    </p:spTree>
    <p:extLst>
      <p:ext uri="{BB962C8B-B14F-4D97-AF65-F5344CB8AC3E}">
        <p14:creationId xmlns:p14="http://schemas.microsoft.com/office/powerpoint/2010/main" val="70651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7" name="Google Shape;40;p8">
            <a:extLst>
              <a:ext uri="{FF2B5EF4-FFF2-40B4-BE49-F238E27FC236}">
                <a16:creationId xmlns:a16="http://schemas.microsoft.com/office/drawing/2014/main" id="{FB7E8DF3-8469-944C-88BC-956928FA38CE}"/>
              </a:ext>
            </a:extLst>
          </p:cNvPr>
          <p:cNvPicPr preferRelativeResize="0"/>
          <p:nvPr userDrawn="1"/>
        </p:nvPicPr>
        <p:blipFill rotWithShape="1">
          <a:blip r:embed="rId2">
            <a:alphaModFix/>
          </a:blip>
          <a:srcRect l="9882" t="36731" r="9511" b="24914"/>
          <a:stretch/>
        </p:blipFill>
        <p:spPr>
          <a:xfrm>
            <a:off x="129375" y="215925"/>
            <a:ext cx="1972886" cy="5280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 name="矩形 3">
            <a:extLst>
              <a:ext uri="{FF2B5EF4-FFF2-40B4-BE49-F238E27FC236}">
                <a16:creationId xmlns:a16="http://schemas.microsoft.com/office/drawing/2014/main" id="{768E0799-5465-6440-B4C0-F7EAFE01CF55}"/>
              </a:ext>
            </a:extLst>
          </p:cNvPr>
          <p:cNvSpPr/>
          <p:nvPr userDrawn="1"/>
        </p:nvSpPr>
        <p:spPr>
          <a:xfrm>
            <a:off x="0" y="0"/>
            <a:ext cx="2850078" cy="472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a:extLst>
              <a:ext uri="{FF2B5EF4-FFF2-40B4-BE49-F238E27FC236}">
                <a16:creationId xmlns:a16="http://schemas.microsoft.com/office/drawing/2014/main" id="{F989ADE2-075E-3B42-9538-1FD6D62E5318}"/>
              </a:ext>
            </a:extLst>
          </p:cNvPr>
          <p:cNvPicPr>
            <a:picLocks noChangeAspect="1"/>
          </p:cNvPicPr>
          <p:nvPr userDrawn="1"/>
        </p:nvPicPr>
        <p:blipFill>
          <a:blip r:embed="rId2"/>
          <a:stretch>
            <a:fillRect/>
          </a:stretch>
        </p:blipFill>
        <p:spPr>
          <a:xfrm>
            <a:off x="133793" y="137089"/>
            <a:ext cx="2520918" cy="324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 name="矩形 4">
            <a:extLst>
              <a:ext uri="{FF2B5EF4-FFF2-40B4-BE49-F238E27FC236}">
                <a16:creationId xmlns:a16="http://schemas.microsoft.com/office/drawing/2014/main" id="{4E615C45-F7CB-1241-BB42-40604896BECC}"/>
              </a:ext>
            </a:extLst>
          </p:cNvPr>
          <p:cNvSpPr/>
          <p:nvPr userDrawn="1"/>
        </p:nvSpPr>
        <p:spPr>
          <a:xfrm>
            <a:off x="0" y="0"/>
            <a:ext cx="2850078" cy="472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 name="图片 5">
            <a:extLst>
              <a:ext uri="{FF2B5EF4-FFF2-40B4-BE49-F238E27FC236}">
                <a16:creationId xmlns:a16="http://schemas.microsoft.com/office/drawing/2014/main" id="{2B817D93-4146-9D47-A2B0-29AE88760B8A}"/>
              </a:ext>
            </a:extLst>
          </p:cNvPr>
          <p:cNvPicPr>
            <a:picLocks noChangeAspect="1"/>
          </p:cNvPicPr>
          <p:nvPr userDrawn="1"/>
        </p:nvPicPr>
        <p:blipFill>
          <a:blip r:embed="rId2"/>
          <a:stretch>
            <a:fillRect/>
          </a:stretch>
        </p:blipFill>
        <p:spPr>
          <a:xfrm>
            <a:off x="133793" y="137089"/>
            <a:ext cx="2520918" cy="324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 name="矩形 2">
            <a:extLst>
              <a:ext uri="{FF2B5EF4-FFF2-40B4-BE49-F238E27FC236}">
                <a16:creationId xmlns:a16="http://schemas.microsoft.com/office/drawing/2014/main" id="{6BA9D3EA-38E9-CC4E-954F-F353B4559E60}"/>
              </a:ext>
            </a:extLst>
          </p:cNvPr>
          <p:cNvSpPr/>
          <p:nvPr userDrawn="1"/>
        </p:nvSpPr>
        <p:spPr>
          <a:xfrm>
            <a:off x="0" y="0"/>
            <a:ext cx="2850078" cy="472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a:extLst>
              <a:ext uri="{FF2B5EF4-FFF2-40B4-BE49-F238E27FC236}">
                <a16:creationId xmlns:a16="http://schemas.microsoft.com/office/drawing/2014/main" id="{1AFB951B-0986-764D-BC8C-0E208581F1BE}"/>
              </a:ext>
            </a:extLst>
          </p:cNvPr>
          <p:cNvPicPr>
            <a:picLocks noChangeAspect="1"/>
          </p:cNvPicPr>
          <p:nvPr userDrawn="1"/>
        </p:nvPicPr>
        <p:blipFill>
          <a:blip r:embed="rId2"/>
          <a:stretch>
            <a:fillRect/>
          </a:stretch>
        </p:blipFill>
        <p:spPr>
          <a:xfrm>
            <a:off x="133793" y="137089"/>
            <a:ext cx="2520918" cy="324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p7"/>
          <p:cNvSpPr/>
          <p:nvPr/>
        </p:nvSpPr>
        <p:spPr>
          <a:xfrm>
            <a:off x="0" y="2567700"/>
            <a:ext cx="9144000" cy="25758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7"/>
          <p:cNvSpPr txBox="1">
            <a:spLocks noGrp="1"/>
          </p:cNvSpPr>
          <p:nvPr>
            <p:ph type="subTitle" idx="1"/>
          </p:nvPr>
        </p:nvSpPr>
        <p:spPr>
          <a:xfrm>
            <a:off x="725400" y="4621272"/>
            <a:ext cx="6704700" cy="2925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FFFFFF"/>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30" name="Google Shape;30;p7"/>
          <p:cNvSpPr txBox="1">
            <a:spLocks noGrp="1"/>
          </p:cNvSpPr>
          <p:nvPr>
            <p:ph type="title"/>
          </p:nvPr>
        </p:nvSpPr>
        <p:spPr>
          <a:xfrm>
            <a:off x="707050" y="734125"/>
            <a:ext cx="7282800" cy="1782300"/>
          </a:xfrm>
          <a:prstGeom prst="rect">
            <a:avLst/>
          </a:prstGeom>
        </p:spPr>
        <p:txBody>
          <a:bodyPr spcFirstLastPara="1" wrap="square" lIns="57150" tIns="57150" rIns="57150" bIns="57150" anchor="b" anchorCtr="0">
            <a:noAutofit/>
          </a:bodyPr>
          <a:lstStyle>
            <a:lvl1pPr lvl="0" rtl="0">
              <a:spcBef>
                <a:spcPts val="0"/>
              </a:spcBef>
              <a:spcAft>
                <a:spcPts val="0"/>
              </a:spcAft>
              <a:buNone/>
              <a:defRPr sz="3600">
                <a:solidFill>
                  <a:srgbClr val="425066"/>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1" name="Google Shape;31;p7"/>
          <p:cNvSpPr txBox="1">
            <a:spLocks noGrp="1"/>
          </p:cNvSpPr>
          <p:nvPr>
            <p:ph type="subTitle" idx="2"/>
          </p:nvPr>
        </p:nvSpPr>
        <p:spPr>
          <a:xfrm>
            <a:off x="787900" y="3130970"/>
            <a:ext cx="7121100" cy="1604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FFFFFF"/>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pic>
        <p:nvPicPr>
          <p:cNvPr id="32" name="Google Shape;32;p7"/>
          <p:cNvPicPr preferRelativeResize="0"/>
          <p:nvPr/>
        </p:nvPicPr>
        <p:blipFill>
          <a:blip r:embed="rId2">
            <a:alphaModFix/>
          </a:blip>
          <a:stretch>
            <a:fillRect/>
          </a:stretch>
        </p:blipFill>
        <p:spPr>
          <a:xfrm>
            <a:off x="6306700" y="9975"/>
            <a:ext cx="2837300" cy="2149125"/>
          </a:xfrm>
          <a:prstGeom prst="rect">
            <a:avLst/>
          </a:prstGeom>
          <a:noFill/>
          <a:ln>
            <a:noFill/>
          </a:ln>
        </p:spPr>
      </p:pic>
      <p:pic>
        <p:nvPicPr>
          <p:cNvPr id="33" name="Google Shape;33;p7"/>
          <p:cNvPicPr preferRelativeResize="0"/>
          <p:nvPr/>
        </p:nvPicPr>
        <p:blipFill rotWithShape="1">
          <a:blip r:embed="rId3">
            <a:alphaModFix/>
          </a:blip>
          <a:srcRect l="9882" t="36731" r="9511" b="24914"/>
          <a:stretch/>
        </p:blipFill>
        <p:spPr>
          <a:xfrm>
            <a:off x="129375" y="215925"/>
            <a:ext cx="1972886" cy="528050"/>
          </a:xfrm>
          <a:prstGeom prst="rect">
            <a:avLst/>
          </a:prstGeom>
          <a:noFill/>
          <a:ln>
            <a:noFill/>
          </a:ln>
        </p:spPr>
      </p:pic>
    </p:spTree>
    <p:extLst>
      <p:ext uri="{BB962C8B-B14F-4D97-AF65-F5344CB8AC3E}">
        <p14:creationId xmlns:p14="http://schemas.microsoft.com/office/powerpoint/2010/main" val="41275751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34"/>
        <p:cNvGrpSpPr/>
        <p:nvPr/>
      </p:nvGrpSpPr>
      <p:grpSpPr>
        <a:xfrm>
          <a:off x="0" y="0"/>
          <a:ext cx="0" cy="0"/>
          <a:chOff x="0" y="0"/>
          <a:chExt cx="0" cy="0"/>
        </a:xfrm>
      </p:grpSpPr>
      <p:sp>
        <p:nvSpPr>
          <p:cNvPr id="35" name="Google Shape;35;p8"/>
          <p:cNvSpPr/>
          <p:nvPr/>
        </p:nvSpPr>
        <p:spPr>
          <a:xfrm>
            <a:off x="0" y="1345400"/>
            <a:ext cx="9144000" cy="37980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8"/>
          <p:cNvSpPr txBox="1">
            <a:spLocks noGrp="1"/>
          </p:cNvSpPr>
          <p:nvPr>
            <p:ph type="subTitle" idx="1"/>
          </p:nvPr>
        </p:nvSpPr>
        <p:spPr>
          <a:xfrm>
            <a:off x="725400" y="4621272"/>
            <a:ext cx="6704700" cy="2925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FFFFFF"/>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37" name="Google Shape;37;p8"/>
          <p:cNvSpPr txBox="1">
            <a:spLocks noGrp="1"/>
          </p:cNvSpPr>
          <p:nvPr>
            <p:ph type="title"/>
          </p:nvPr>
        </p:nvSpPr>
        <p:spPr>
          <a:xfrm>
            <a:off x="707050" y="234675"/>
            <a:ext cx="7282800" cy="1062600"/>
          </a:xfrm>
          <a:prstGeom prst="rect">
            <a:avLst/>
          </a:prstGeom>
        </p:spPr>
        <p:txBody>
          <a:bodyPr spcFirstLastPara="1" wrap="square" lIns="57150" tIns="57150" rIns="57150" bIns="57150" anchor="b" anchorCtr="0">
            <a:noAutofit/>
          </a:bodyPr>
          <a:lstStyle>
            <a:lvl1pPr lvl="0" rtl="0">
              <a:spcBef>
                <a:spcPts val="0"/>
              </a:spcBef>
              <a:spcAft>
                <a:spcPts val="0"/>
              </a:spcAft>
              <a:buNone/>
              <a:defRPr sz="3600">
                <a:solidFill>
                  <a:srgbClr val="425066"/>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8"/>
          <p:cNvSpPr txBox="1">
            <a:spLocks noGrp="1"/>
          </p:cNvSpPr>
          <p:nvPr>
            <p:ph type="subTitle" idx="2"/>
          </p:nvPr>
        </p:nvSpPr>
        <p:spPr>
          <a:xfrm>
            <a:off x="726225" y="1551870"/>
            <a:ext cx="7121100" cy="1604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FFFFFF"/>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39" name="Google Shape;39;p8"/>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40" name="Google Shape;40;p8"/>
          <p:cNvPicPr preferRelativeResize="0"/>
          <p:nvPr/>
        </p:nvPicPr>
        <p:blipFill rotWithShape="1">
          <a:blip r:embed="rId2">
            <a:alphaModFix/>
          </a:blip>
          <a:srcRect l="9882" t="36731" r="9511" b="24914"/>
          <a:stretch/>
        </p:blipFill>
        <p:spPr>
          <a:xfrm>
            <a:off x="129375" y="215925"/>
            <a:ext cx="1972886" cy="528050"/>
          </a:xfrm>
          <a:prstGeom prst="rect">
            <a:avLst/>
          </a:prstGeom>
          <a:noFill/>
          <a:ln>
            <a:noFill/>
          </a:ln>
        </p:spPr>
      </p:pic>
    </p:spTree>
    <p:extLst>
      <p:ext uri="{BB962C8B-B14F-4D97-AF65-F5344CB8AC3E}">
        <p14:creationId xmlns:p14="http://schemas.microsoft.com/office/powerpoint/2010/main" val="3465948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py" type="titleOnly">
  <p:cSld name="Copy">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739450" y="767820"/>
            <a:ext cx="6704700" cy="450600"/>
          </a:xfrm>
          <a:prstGeom prst="rect">
            <a:avLst/>
          </a:prstGeom>
        </p:spPr>
        <p:txBody>
          <a:bodyPr spcFirstLastPara="1" wrap="square" lIns="57150" tIns="57150" rIns="57150" bIns="57150" anchor="t" anchorCtr="0">
            <a:noAutofit/>
          </a:bodyPr>
          <a:lstStyle>
            <a:lvl1pPr lvl="0" rtl="0">
              <a:spcBef>
                <a:spcPts val="0"/>
              </a:spcBef>
              <a:spcAft>
                <a:spcPts val="0"/>
              </a:spcAft>
              <a:buNone/>
              <a:defRPr sz="3400">
                <a:solidFill>
                  <a:srgbClr val="FF6F00"/>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3" name="Google Shape;43;p9"/>
          <p:cNvSpPr txBox="1">
            <a:spLocks noGrp="1"/>
          </p:cNvSpPr>
          <p:nvPr>
            <p:ph type="subTitle" idx="1"/>
          </p:nvPr>
        </p:nvSpPr>
        <p:spPr>
          <a:xfrm>
            <a:off x="739450" y="1386600"/>
            <a:ext cx="5211600" cy="581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425066"/>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44" name="Google Shape;44;p9"/>
          <p:cNvSpPr txBox="1">
            <a:spLocks noGrp="1"/>
          </p:cNvSpPr>
          <p:nvPr>
            <p:ph type="subTitle" idx="2"/>
          </p:nvPr>
        </p:nvSpPr>
        <p:spPr>
          <a:xfrm>
            <a:off x="739450" y="2233575"/>
            <a:ext cx="4367700" cy="15738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425066"/>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46" name="Google Shape;46;p9"/>
          <p:cNvCxnSpPr/>
          <p:nvPr/>
        </p:nvCxnSpPr>
        <p:spPr>
          <a:xfrm>
            <a:off x="791925" y="2095800"/>
            <a:ext cx="3033900" cy="6300"/>
          </a:xfrm>
          <a:prstGeom prst="straightConnector1">
            <a:avLst/>
          </a:prstGeom>
          <a:noFill/>
          <a:ln w="19050" cap="flat" cmpd="sng">
            <a:solidFill>
              <a:srgbClr val="E6E6E6"/>
            </a:solidFill>
            <a:prstDash val="solid"/>
            <a:round/>
            <a:headEnd type="none" w="med" len="med"/>
            <a:tailEnd type="none" w="med" len="med"/>
          </a:ln>
        </p:spPr>
      </p:cxnSp>
      <p:pic>
        <p:nvPicPr>
          <p:cNvPr id="47" name="Google Shape;47;p9"/>
          <p:cNvPicPr preferRelativeResize="0"/>
          <p:nvPr/>
        </p:nvPicPr>
        <p:blipFill>
          <a:blip r:embed="rId2">
            <a:alphaModFix/>
          </a:blip>
          <a:stretch>
            <a:fillRect/>
          </a:stretch>
        </p:blipFill>
        <p:spPr>
          <a:xfrm>
            <a:off x="6306700" y="9975"/>
            <a:ext cx="2837300" cy="2149125"/>
          </a:xfrm>
          <a:prstGeom prst="rect">
            <a:avLst/>
          </a:prstGeom>
          <a:noFill/>
          <a:ln>
            <a:noFill/>
          </a:ln>
        </p:spPr>
      </p:pic>
      <p:pic>
        <p:nvPicPr>
          <p:cNvPr id="48" name="Google Shape;48;p9"/>
          <p:cNvPicPr preferRelativeResize="0"/>
          <p:nvPr/>
        </p:nvPicPr>
        <p:blipFill rotWithShape="1">
          <a:blip r:embed="rId3">
            <a:alphaModFix/>
          </a:blip>
          <a:srcRect l="9882" t="36731" r="9511" b="24914"/>
          <a:stretch/>
        </p:blipFill>
        <p:spPr>
          <a:xfrm>
            <a:off x="129375" y="215925"/>
            <a:ext cx="1972886" cy="528050"/>
          </a:xfrm>
          <a:prstGeom prst="rect">
            <a:avLst/>
          </a:prstGeom>
          <a:noFill/>
          <a:ln>
            <a:noFill/>
          </a:ln>
        </p:spPr>
      </p:pic>
    </p:spTree>
    <p:extLst>
      <p:ext uri="{BB962C8B-B14F-4D97-AF65-F5344CB8AC3E}">
        <p14:creationId xmlns:p14="http://schemas.microsoft.com/office/powerpoint/2010/main" val="2910523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py 1">
  <p:cSld name="Copy 1">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739450" y="463020"/>
            <a:ext cx="6704700" cy="450600"/>
          </a:xfrm>
          <a:prstGeom prst="rect">
            <a:avLst/>
          </a:prstGeom>
        </p:spPr>
        <p:txBody>
          <a:bodyPr spcFirstLastPara="1" wrap="square" lIns="57150" tIns="57150" rIns="57150" bIns="57150" anchor="t" anchorCtr="0">
            <a:noAutofit/>
          </a:bodyPr>
          <a:lstStyle>
            <a:lvl1pPr lvl="0" rtl="0">
              <a:spcBef>
                <a:spcPts val="0"/>
              </a:spcBef>
              <a:spcAft>
                <a:spcPts val="0"/>
              </a:spcAft>
              <a:buNone/>
              <a:defRPr sz="3400">
                <a:solidFill>
                  <a:srgbClr val="FF6F00"/>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1" name="Google Shape;51;p10"/>
          <p:cNvSpPr txBox="1">
            <a:spLocks noGrp="1"/>
          </p:cNvSpPr>
          <p:nvPr>
            <p:ph type="subTitle" idx="1"/>
          </p:nvPr>
        </p:nvSpPr>
        <p:spPr>
          <a:xfrm>
            <a:off x="739450" y="1081800"/>
            <a:ext cx="5211600" cy="581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425066"/>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52" name="Google Shape;52;p10"/>
          <p:cNvSpPr txBox="1">
            <a:spLocks noGrp="1"/>
          </p:cNvSpPr>
          <p:nvPr>
            <p:ph type="subTitle" idx="2"/>
          </p:nvPr>
        </p:nvSpPr>
        <p:spPr>
          <a:xfrm>
            <a:off x="739450" y="1623975"/>
            <a:ext cx="4367700" cy="15738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425066"/>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0"/>
          <p:cNvPicPr preferRelativeResize="0"/>
          <p:nvPr/>
        </p:nvPicPr>
        <p:blipFill>
          <a:blip r:embed="rId2">
            <a:alphaModFix/>
          </a:blip>
          <a:stretch>
            <a:fillRect/>
          </a:stretch>
        </p:blipFill>
        <p:spPr>
          <a:xfrm>
            <a:off x="6306700" y="9975"/>
            <a:ext cx="2837300" cy="2149125"/>
          </a:xfrm>
          <a:prstGeom prst="rect">
            <a:avLst/>
          </a:prstGeom>
          <a:noFill/>
          <a:ln>
            <a:noFill/>
          </a:ln>
        </p:spPr>
      </p:pic>
      <p:pic>
        <p:nvPicPr>
          <p:cNvPr id="55" name="Google Shape;55;p10"/>
          <p:cNvPicPr preferRelativeResize="0"/>
          <p:nvPr/>
        </p:nvPicPr>
        <p:blipFill rotWithShape="1">
          <a:blip r:embed="rId3">
            <a:alphaModFix/>
          </a:blip>
          <a:srcRect l="9882" t="36730" r="9511" b="34680"/>
          <a:stretch/>
        </p:blipFill>
        <p:spPr>
          <a:xfrm>
            <a:off x="129375" y="215925"/>
            <a:ext cx="1972877" cy="393601"/>
          </a:xfrm>
          <a:prstGeom prst="rect">
            <a:avLst/>
          </a:prstGeom>
          <a:noFill/>
          <a:ln>
            <a:noFill/>
          </a:ln>
        </p:spPr>
      </p:pic>
    </p:spTree>
    <p:extLst>
      <p:ext uri="{BB962C8B-B14F-4D97-AF65-F5344CB8AC3E}">
        <p14:creationId xmlns:p14="http://schemas.microsoft.com/office/powerpoint/2010/main" val="225978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6"/>
        <p:cNvGrpSpPr/>
        <p:nvPr/>
      </p:nvGrpSpPr>
      <p:grpSpPr>
        <a:xfrm>
          <a:off x="0" y="0"/>
          <a:ext cx="0" cy="0"/>
          <a:chOff x="0" y="0"/>
          <a:chExt cx="0" cy="0"/>
        </a:xfrm>
      </p:grpSpPr>
      <p:sp>
        <p:nvSpPr>
          <p:cNvPr id="57" name="Google Shape;57;p11"/>
          <p:cNvSpPr/>
          <p:nvPr/>
        </p:nvSpPr>
        <p:spPr>
          <a:xfrm>
            <a:off x="172350" y="151950"/>
            <a:ext cx="8799300" cy="4839600"/>
          </a:xfrm>
          <a:prstGeom prst="rect">
            <a:avLst/>
          </a:pr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ubTitle" idx="1"/>
          </p:nvPr>
        </p:nvSpPr>
        <p:spPr>
          <a:xfrm>
            <a:off x="1925850" y="3197185"/>
            <a:ext cx="4054800" cy="7419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800" b="1">
                <a:solidFill>
                  <a:srgbClr val="FF6F00"/>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59" name="Google Shape;59;p11"/>
          <p:cNvSpPr txBox="1">
            <a:spLocks noGrp="1"/>
          </p:cNvSpPr>
          <p:nvPr>
            <p:ph type="subTitle" idx="2"/>
          </p:nvPr>
        </p:nvSpPr>
        <p:spPr>
          <a:xfrm>
            <a:off x="1925850" y="2073100"/>
            <a:ext cx="5531700" cy="11016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600">
                <a:solidFill>
                  <a:srgbClr val="425066"/>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60" name="Google Shape;60;p11"/>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1"/>
          <p:cNvSpPr/>
          <p:nvPr/>
        </p:nvSpPr>
        <p:spPr>
          <a:xfrm>
            <a:off x="1999800" y="1905648"/>
            <a:ext cx="504000" cy="37800"/>
          </a:xfrm>
          <a:prstGeom prst="rect">
            <a:avLst/>
          </a:prstGeom>
          <a:solidFill>
            <a:srgbClr val="FF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515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de" type="blank">
  <p:cSld name="Code">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2"/>
          <p:cNvSpPr/>
          <p:nvPr/>
        </p:nvSpPr>
        <p:spPr>
          <a:xfrm>
            <a:off x="-44975" y="-44975"/>
            <a:ext cx="9271500" cy="5261400"/>
          </a:xfrm>
          <a:prstGeom prst="rect">
            <a:avLst/>
          </a:prstGeom>
          <a:solidFill>
            <a:srgbClr val="425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2"/>
          <p:cNvSpPr txBox="1"/>
          <p:nvPr/>
        </p:nvSpPr>
        <p:spPr>
          <a:xfrm>
            <a:off x="451200" y="477600"/>
            <a:ext cx="8241600" cy="41883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sz="1200">
                <a:solidFill>
                  <a:srgbClr val="4CCCDE"/>
                </a:solidFill>
                <a:latin typeface="Roboto Mono"/>
                <a:ea typeface="Roboto Mono"/>
                <a:cs typeface="Roboto Mono"/>
                <a:sym typeface="Roboto Mono"/>
              </a:rPr>
              <a:t>import</a:t>
            </a:r>
            <a:r>
              <a:rPr lang="en" sz="1200">
                <a:solidFill>
                  <a:srgbClr val="FFFFFF"/>
                </a:solidFill>
                <a:latin typeface="Roboto Mono"/>
                <a:ea typeface="Roboto Mono"/>
                <a:cs typeface="Roboto Mono"/>
                <a:sym typeface="Roboto Mono"/>
              </a:rPr>
              <a:t> tensorflow </a:t>
            </a:r>
            <a:r>
              <a:rPr lang="en" sz="1200">
                <a:solidFill>
                  <a:srgbClr val="4CCCDE"/>
                </a:solidFill>
                <a:latin typeface="Roboto Mono"/>
                <a:ea typeface="Roboto Mono"/>
                <a:cs typeface="Roboto Mono"/>
                <a:sym typeface="Roboto Mono"/>
              </a:rPr>
              <a:t>as</a:t>
            </a:r>
            <a:r>
              <a:rPr lang="en" sz="1200">
                <a:solidFill>
                  <a:srgbClr val="FFFFFF"/>
                </a:solidFill>
                <a:latin typeface="Roboto Mono"/>
                <a:ea typeface="Roboto Mono"/>
                <a:cs typeface="Roboto Mono"/>
                <a:sym typeface="Roboto Mono"/>
              </a:rPr>
              <a:t> tf</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mnist = tf.keras.datasets.mnist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(x_train, y_train),(x_test, y_test) = mnist.load_data()</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x_train, x_test = x_train / </a:t>
            </a:r>
            <a:r>
              <a:rPr lang="en" sz="1200">
                <a:solidFill>
                  <a:srgbClr val="F0B82F"/>
                </a:solidFill>
                <a:latin typeface="Roboto Mono"/>
                <a:ea typeface="Roboto Mono"/>
                <a:cs typeface="Roboto Mono"/>
                <a:sym typeface="Roboto Mono"/>
              </a:rPr>
              <a:t>255.0</a:t>
            </a:r>
            <a:r>
              <a:rPr lang="en" sz="1200">
                <a:solidFill>
                  <a:srgbClr val="FFFFFF"/>
                </a:solidFill>
                <a:latin typeface="Roboto Mono"/>
                <a:ea typeface="Roboto Mono"/>
                <a:cs typeface="Roboto Mono"/>
                <a:sym typeface="Roboto Mono"/>
              </a:rPr>
              <a:t>, x_test / </a:t>
            </a:r>
            <a:r>
              <a:rPr lang="en" sz="1200">
                <a:solidFill>
                  <a:srgbClr val="F0B82F"/>
                </a:solidFill>
                <a:latin typeface="Roboto Mono"/>
                <a:ea typeface="Roboto Mono"/>
                <a:cs typeface="Roboto Mono"/>
                <a:sym typeface="Roboto Mono"/>
              </a:rPr>
              <a:t>255.0</a:t>
            </a:r>
            <a:endParaRPr sz="1200">
              <a:solidFill>
                <a:srgbClr val="F0B82F"/>
              </a:solidFill>
              <a:latin typeface="Roboto Mono"/>
              <a:ea typeface="Roboto Mono"/>
              <a:cs typeface="Roboto Mono"/>
              <a:sym typeface="Roboto Mono"/>
            </a:endParaRPr>
          </a:p>
          <a:p>
            <a:pPr marL="0" lvl="0" indent="0" algn="l" rtl="0">
              <a:lnSpc>
                <a:spcPct val="120000"/>
              </a:lnSpc>
              <a:spcBef>
                <a:spcPts val="0"/>
              </a:spcBef>
              <a:spcAft>
                <a:spcPts val="0"/>
              </a:spcAft>
              <a:buNone/>
            </a:pP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model = tf.keras.models.</a:t>
            </a:r>
            <a:r>
              <a:rPr lang="en" sz="1200">
                <a:solidFill>
                  <a:srgbClr val="D296DD"/>
                </a:solidFill>
                <a:latin typeface="Roboto Mono"/>
                <a:ea typeface="Roboto Mono"/>
                <a:cs typeface="Roboto Mono"/>
                <a:sym typeface="Roboto Mono"/>
              </a:rPr>
              <a:t>Sequential</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  tf.keras.layers.</a:t>
            </a:r>
            <a:r>
              <a:rPr lang="en" sz="1200">
                <a:solidFill>
                  <a:srgbClr val="D296DD"/>
                </a:solidFill>
                <a:latin typeface="Roboto Mono"/>
                <a:ea typeface="Roboto Mono"/>
                <a:cs typeface="Roboto Mono"/>
                <a:sym typeface="Roboto Mono"/>
              </a:rPr>
              <a:t>Flatten</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  tf.keras.layers.</a:t>
            </a:r>
            <a:r>
              <a:rPr lang="en" sz="1200">
                <a:solidFill>
                  <a:srgbClr val="D296DD"/>
                </a:solidFill>
                <a:latin typeface="Roboto Mono"/>
                <a:ea typeface="Roboto Mono"/>
                <a:cs typeface="Roboto Mono"/>
                <a:sym typeface="Roboto Mono"/>
              </a:rPr>
              <a:t>Dense</a:t>
            </a:r>
            <a:r>
              <a:rPr lang="en" sz="1200">
                <a:solidFill>
                  <a:srgbClr val="FFFFFF"/>
                </a:solidFill>
                <a:latin typeface="Roboto Mono"/>
                <a:ea typeface="Roboto Mono"/>
                <a:cs typeface="Roboto Mono"/>
                <a:sym typeface="Roboto Mono"/>
              </a:rPr>
              <a:t>(</a:t>
            </a:r>
            <a:r>
              <a:rPr lang="en" sz="1200">
                <a:solidFill>
                  <a:srgbClr val="F0B82F"/>
                </a:solidFill>
                <a:latin typeface="Roboto Mono"/>
                <a:ea typeface="Roboto Mono"/>
                <a:cs typeface="Roboto Mono"/>
                <a:sym typeface="Roboto Mono"/>
              </a:rPr>
              <a:t>512</a:t>
            </a:r>
            <a:r>
              <a:rPr lang="en" sz="1200">
                <a:solidFill>
                  <a:srgbClr val="FFFFFF"/>
                </a:solidFill>
                <a:latin typeface="Roboto Mono"/>
                <a:ea typeface="Roboto Mono"/>
                <a:cs typeface="Roboto Mono"/>
                <a:sym typeface="Roboto Mono"/>
              </a:rPr>
              <a:t>, activation=tf.nn.relu),</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  tf.keras.layers.</a:t>
            </a:r>
            <a:r>
              <a:rPr lang="en" sz="1200">
                <a:solidFill>
                  <a:srgbClr val="D296DD"/>
                </a:solidFill>
                <a:latin typeface="Roboto Mono"/>
                <a:ea typeface="Roboto Mono"/>
                <a:cs typeface="Roboto Mono"/>
                <a:sym typeface="Roboto Mono"/>
              </a:rPr>
              <a:t>Dropout</a:t>
            </a:r>
            <a:r>
              <a:rPr lang="en" sz="1200">
                <a:solidFill>
                  <a:srgbClr val="FFFFFF"/>
                </a:solidFill>
                <a:latin typeface="Roboto Mono"/>
                <a:ea typeface="Roboto Mono"/>
                <a:cs typeface="Roboto Mono"/>
                <a:sym typeface="Roboto Mono"/>
              </a:rPr>
              <a:t>(</a:t>
            </a:r>
            <a:r>
              <a:rPr lang="en" sz="1200">
                <a:solidFill>
                  <a:srgbClr val="F0B82F"/>
                </a:solidFill>
                <a:latin typeface="Roboto Mono"/>
                <a:ea typeface="Roboto Mono"/>
                <a:cs typeface="Roboto Mono"/>
                <a:sym typeface="Roboto Mono"/>
              </a:rPr>
              <a:t>0.2</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  tf.keras.layers.</a:t>
            </a:r>
            <a:r>
              <a:rPr lang="en" sz="1200">
                <a:solidFill>
                  <a:srgbClr val="D296DD"/>
                </a:solidFill>
                <a:latin typeface="Roboto Mono"/>
                <a:ea typeface="Roboto Mono"/>
                <a:cs typeface="Roboto Mono"/>
                <a:sym typeface="Roboto Mono"/>
              </a:rPr>
              <a:t>Dense</a:t>
            </a:r>
            <a:r>
              <a:rPr lang="en" sz="1200">
                <a:solidFill>
                  <a:srgbClr val="FFFFFF"/>
                </a:solidFill>
                <a:latin typeface="Roboto Mono"/>
                <a:ea typeface="Roboto Mono"/>
                <a:cs typeface="Roboto Mono"/>
                <a:sym typeface="Roboto Mono"/>
              </a:rPr>
              <a:t>(</a:t>
            </a:r>
            <a:r>
              <a:rPr lang="en" sz="1200">
                <a:solidFill>
                  <a:srgbClr val="F0B82F"/>
                </a:solidFill>
                <a:latin typeface="Roboto Mono"/>
                <a:ea typeface="Roboto Mono"/>
                <a:cs typeface="Roboto Mono"/>
                <a:sym typeface="Roboto Mono"/>
              </a:rPr>
              <a:t>10</a:t>
            </a:r>
            <a:r>
              <a:rPr lang="en" sz="1200">
                <a:solidFill>
                  <a:srgbClr val="FFFFFF"/>
                </a:solidFill>
                <a:latin typeface="Roboto Mono"/>
                <a:ea typeface="Roboto Mono"/>
                <a:cs typeface="Roboto Mono"/>
                <a:sym typeface="Roboto Mono"/>
              </a:rPr>
              <a:t>, activation=tf.nn.softmax)</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model.compile(optimizer='</a:t>
            </a:r>
            <a:r>
              <a:rPr lang="en" sz="1200">
                <a:solidFill>
                  <a:srgbClr val="A1D467"/>
                </a:solidFill>
                <a:latin typeface="Roboto Mono"/>
                <a:ea typeface="Roboto Mono"/>
                <a:cs typeface="Roboto Mono"/>
                <a:sym typeface="Roboto Mono"/>
              </a:rPr>
              <a:t>adam</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              loss='</a:t>
            </a:r>
            <a:r>
              <a:rPr lang="en" sz="1200">
                <a:solidFill>
                  <a:srgbClr val="A1D467"/>
                </a:solidFill>
                <a:latin typeface="Roboto Mono"/>
                <a:ea typeface="Roboto Mono"/>
                <a:cs typeface="Roboto Mono"/>
                <a:sym typeface="Roboto Mono"/>
              </a:rPr>
              <a:t>sparse_categorical_crossentropy</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              metrics=['</a:t>
            </a:r>
            <a:r>
              <a:rPr lang="en" sz="1200">
                <a:solidFill>
                  <a:srgbClr val="A1D467"/>
                </a:solidFill>
                <a:latin typeface="Roboto Mono"/>
                <a:ea typeface="Roboto Mono"/>
                <a:cs typeface="Roboto Mono"/>
                <a:sym typeface="Roboto Mono"/>
              </a:rPr>
              <a:t>accuracy</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model.fit(x_train, y_train, epochs=</a:t>
            </a:r>
            <a:r>
              <a:rPr lang="en" sz="1200">
                <a:solidFill>
                  <a:srgbClr val="F0B82F"/>
                </a:solidFill>
                <a:latin typeface="Roboto Mono"/>
                <a:ea typeface="Roboto Mono"/>
                <a:cs typeface="Roboto Mono"/>
                <a:sym typeface="Roboto Mono"/>
              </a:rPr>
              <a:t>5</a:t>
            </a:r>
            <a:r>
              <a:rPr lang="en" sz="1200">
                <a:solidFill>
                  <a:srgbClr val="FFFFFF"/>
                </a:solidFill>
                <a:latin typeface="Roboto Mono"/>
                <a:ea typeface="Roboto Mono"/>
                <a:cs typeface="Roboto Mono"/>
                <a:sym typeface="Roboto Mono"/>
              </a:rPr>
              <a: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r>
              <a:rPr lang="en" sz="1200">
                <a:solidFill>
                  <a:srgbClr val="FFFFFF"/>
                </a:solidFill>
                <a:latin typeface="Roboto Mono"/>
                <a:ea typeface="Roboto Mono"/>
                <a:cs typeface="Roboto Mono"/>
                <a:sym typeface="Roboto Mono"/>
              </a:rPr>
              <a:t>model.evaluate(x_test, y_test)</a:t>
            </a:r>
            <a:endParaRPr sz="1200">
              <a:solidFill>
                <a:srgbClr val="FFFFFF"/>
              </a:solidFill>
              <a:latin typeface="Roboto Mono"/>
              <a:ea typeface="Roboto Mono"/>
              <a:cs typeface="Roboto Mono"/>
              <a:sym typeface="Roboto Mono"/>
            </a:endParaRPr>
          </a:p>
          <a:p>
            <a:pPr marL="0" lvl="0" indent="0" algn="l" rtl="0">
              <a:lnSpc>
                <a:spcPct val="120000"/>
              </a:lnSpc>
              <a:spcBef>
                <a:spcPts val="0"/>
              </a:spcBef>
              <a:spcAft>
                <a:spcPts val="0"/>
              </a:spcAft>
              <a:buNone/>
            </a:pPr>
            <a:endParaRPr sz="1200">
              <a:solidFill>
                <a:srgbClr val="FFFFFF"/>
              </a:solidFill>
              <a:latin typeface="Roboto Mono"/>
              <a:ea typeface="Roboto Mono"/>
              <a:cs typeface="Roboto Mono"/>
              <a:sym typeface="Roboto Mono"/>
            </a:endParaRPr>
          </a:p>
          <a:p>
            <a:pPr marL="0" lvl="0" indent="0" algn="l" rtl="0">
              <a:spcBef>
                <a:spcPts val="0"/>
              </a:spcBef>
              <a:spcAft>
                <a:spcPts val="1400"/>
              </a:spcAft>
              <a:buNone/>
            </a:pPr>
            <a:endParaRPr sz="1200">
              <a:solidFill>
                <a:srgbClr val="FFFFFF"/>
              </a:solidFill>
              <a:latin typeface="Roboto Mono"/>
              <a:ea typeface="Roboto Mono"/>
              <a:cs typeface="Roboto Mono"/>
              <a:sym typeface="Roboto Mono"/>
            </a:endParaRPr>
          </a:p>
        </p:txBody>
      </p:sp>
    </p:spTree>
    <p:extLst>
      <p:ext uri="{BB962C8B-B14F-4D97-AF65-F5344CB8AC3E}">
        <p14:creationId xmlns:p14="http://schemas.microsoft.com/office/powerpoint/2010/main" val="142122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3"/>
        <p:cNvGrpSpPr/>
        <p:nvPr/>
      </p:nvGrpSpPr>
      <p:grpSpPr>
        <a:xfrm>
          <a:off x="0" y="0"/>
          <a:ext cx="0" cy="0"/>
          <a:chOff x="0" y="0"/>
          <a:chExt cx="0" cy="0"/>
        </a:xfrm>
      </p:grpSpPr>
      <p:sp>
        <p:nvSpPr>
          <p:cNvPr id="7" name="Google Shape;153;p27"/>
          <p:cNvSpPr/>
          <p:nvPr userDrawn="1"/>
        </p:nvSpPr>
        <p:spPr>
          <a:xfrm>
            <a:off x="0" y="2567700"/>
            <a:ext cx="9144000" cy="25758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p3"/>
          <p:cNvSpPr txBox="1">
            <a:spLocks noGrp="1"/>
          </p:cNvSpPr>
          <p:nvPr>
            <p:ph type="title"/>
          </p:nvPr>
        </p:nvSpPr>
        <p:spPr>
          <a:xfrm>
            <a:off x="684360" y="1542368"/>
            <a:ext cx="4453697" cy="1122300"/>
          </a:xfrm>
          <a:prstGeom prst="rect">
            <a:avLst/>
          </a:prstGeom>
        </p:spPr>
        <p:txBody>
          <a:bodyPr spcFirstLastPara="1" wrap="square" lIns="0" tIns="0" rIns="0" bIns="0" anchor="ctr" anchorCtr="0"/>
          <a:lstStyle>
            <a:lvl1pPr marL="0" marR="0" lvl="0" indent="0" algn="l" defTabSz="914400" rtl="0" eaLnBrk="1" fontAlgn="auto" latinLnBrk="0" hangingPunct="1">
              <a:lnSpc>
                <a:spcPct val="100000"/>
              </a:lnSpc>
              <a:spcBef>
                <a:spcPts val="0"/>
              </a:spcBef>
              <a:spcAft>
                <a:spcPts val="0"/>
              </a:spcAft>
              <a:buClr>
                <a:schemeClr val="dk1"/>
              </a:buClr>
              <a:buSzPts val="3600"/>
              <a:buFont typeface="Arial"/>
              <a:buNone/>
              <a:tabLst/>
              <a:defRPr sz="3600" b="0" i="0">
                <a:solidFill>
                  <a:srgbClr val="425066"/>
                </a:solidFill>
                <a:latin typeface="Noto Sans CJK SC Medium" charset="-122"/>
                <a:ea typeface="Noto Sans CJK SC Medium" charset="-122"/>
                <a:cs typeface="Noto Sans CJK SC Medium" charset="-122"/>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marL="0" marR="0" lvl="0" indent="0" algn="l" defTabSz="914400" rtl="0" eaLnBrk="1" fontAlgn="auto" latinLnBrk="0" hangingPunct="1">
              <a:lnSpc>
                <a:spcPct val="100000"/>
              </a:lnSpc>
              <a:spcBef>
                <a:spcPts val="0"/>
              </a:spcBef>
              <a:spcAft>
                <a:spcPts val="0"/>
              </a:spcAft>
              <a:buClr>
                <a:schemeClr val="dk1"/>
              </a:buClr>
              <a:buSzPts val="3600"/>
              <a:buFont typeface="Arial"/>
              <a:buNone/>
              <a:tabLst/>
              <a:defRPr/>
            </a:pPr>
            <a:endParaRPr dirty="0"/>
          </a:p>
        </p:txBody>
      </p:sp>
      <p:sp>
        <p:nvSpPr>
          <p:cNvPr id="12" name="Text Placeholder 9"/>
          <p:cNvSpPr>
            <a:spLocks noGrp="1"/>
          </p:cNvSpPr>
          <p:nvPr>
            <p:ph type="body" sz="quarter" idx="10"/>
          </p:nvPr>
        </p:nvSpPr>
        <p:spPr>
          <a:xfrm>
            <a:off x="574993" y="2662322"/>
            <a:ext cx="2882900" cy="801687"/>
          </a:xfrm>
        </p:spPr>
        <p:txBody>
          <a:bodyPr/>
          <a:lstStyle>
            <a:lvl1pPr marL="457200" marR="0" indent="-342900" algn="l" defTabSz="914400" rtl="0" eaLnBrk="1" fontAlgn="auto" latinLnBrk="0" hangingPunct="1">
              <a:lnSpc>
                <a:spcPct val="115000"/>
              </a:lnSpc>
              <a:spcBef>
                <a:spcPts val="0"/>
              </a:spcBef>
              <a:spcAft>
                <a:spcPts val="0"/>
              </a:spcAft>
              <a:buClr>
                <a:schemeClr val="dk2"/>
              </a:buClr>
              <a:buSzPts val="1800"/>
              <a:buFont typeface="Arial"/>
              <a:buNone/>
              <a:tabLst/>
              <a:defRPr sz="2400">
                <a:solidFill>
                  <a:schemeClr val="bg1"/>
                </a:solidFill>
              </a:defRPr>
            </a:lvl1pPr>
          </a:lstStyle>
          <a:p>
            <a:pPr marL="457200" marR="0" lvl="0" indent="-342900" algn="l" defTabSz="914400" rtl="0" eaLnBrk="1" fontAlgn="auto" latinLnBrk="0" hangingPunct="1">
              <a:lnSpc>
                <a:spcPct val="115000"/>
              </a:lnSpc>
              <a:spcBef>
                <a:spcPts val="0"/>
              </a:spcBef>
              <a:spcAft>
                <a:spcPts val="0"/>
              </a:spcAft>
              <a:buClr>
                <a:schemeClr val="dk2"/>
              </a:buClr>
              <a:buSzPts val="1800"/>
              <a:buFont typeface="Arial"/>
              <a:buNone/>
              <a:tabLst/>
              <a:defRPr/>
            </a:pPr>
            <a:endParaRPr lang="en-US" dirty="0"/>
          </a:p>
        </p:txBody>
      </p:sp>
      <p:sp>
        <p:nvSpPr>
          <p:cNvPr id="13" name="Rectangle 12"/>
          <p:cNvSpPr/>
          <p:nvPr userDrawn="1"/>
        </p:nvSpPr>
        <p:spPr>
          <a:xfrm>
            <a:off x="786804" y="2700333"/>
            <a:ext cx="357587" cy="41563"/>
          </a:xfrm>
          <a:prstGeom prst="rect">
            <a:avLst/>
          </a:prstGeom>
          <a:solidFill>
            <a:schemeClr val="bg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8" name="Google Shape;54;p10">
            <a:extLst>
              <a:ext uri="{FF2B5EF4-FFF2-40B4-BE49-F238E27FC236}">
                <a16:creationId xmlns:a16="http://schemas.microsoft.com/office/drawing/2014/main" id="{EF40FDCF-9C7A-F04E-990E-78DF2CBD1479}"/>
              </a:ext>
            </a:extLst>
          </p:cNvPr>
          <p:cNvPicPr preferRelativeResize="0"/>
          <p:nvPr userDrawn="1"/>
        </p:nvPicPr>
        <p:blipFill>
          <a:blip r:embed="rId2">
            <a:alphaModFix/>
          </a:blip>
          <a:stretch>
            <a:fillRect/>
          </a:stretch>
        </p:blipFill>
        <p:spPr>
          <a:xfrm>
            <a:off x="6306700" y="9975"/>
            <a:ext cx="2837300" cy="214912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71"/>
        <p:cNvGrpSpPr/>
        <p:nvPr/>
      </p:nvGrpSpPr>
      <p:grpSpPr>
        <a:xfrm>
          <a:off x="0" y="0"/>
          <a:ext cx="0" cy="0"/>
          <a:chOff x="0" y="0"/>
          <a:chExt cx="0" cy="0"/>
        </a:xfrm>
      </p:grpSpPr>
      <p:sp>
        <p:nvSpPr>
          <p:cNvPr id="72" name="Google Shape;72;p14"/>
          <p:cNvSpPr/>
          <p:nvPr/>
        </p:nvSpPr>
        <p:spPr>
          <a:xfrm>
            <a:off x="0" y="2567700"/>
            <a:ext cx="9144000" cy="25758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txBox="1">
            <a:spLocks noGrp="1"/>
          </p:cNvSpPr>
          <p:nvPr>
            <p:ph type="subTitle" idx="1"/>
          </p:nvPr>
        </p:nvSpPr>
        <p:spPr>
          <a:xfrm>
            <a:off x="725400" y="4621272"/>
            <a:ext cx="6704700" cy="2925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FFFFFF"/>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74" name="Google Shape;74;p14"/>
          <p:cNvSpPr txBox="1">
            <a:spLocks noGrp="1"/>
          </p:cNvSpPr>
          <p:nvPr>
            <p:ph type="title"/>
          </p:nvPr>
        </p:nvSpPr>
        <p:spPr>
          <a:xfrm>
            <a:off x="707050" y="734125"/>
            <a:ext cx="7282800" cy="1782300"/>
          </a:xfrm>
          <a:prstGeom prst="rect">
            <a:avLst/>
          </a:prstGeom>
        </p:spPr>
        <p:txBody>
          <a:bodyPr spcFirstLastPara="1" wrap="square" lIns="57150" tIns="57150" rIns="57150" bIns="57150" anchor="b" anchorCtr="0">
            <a:noAutofit/>
          </a:bodyPr>
          <a:lstStyle>
            <a:lvl1pPr lvl="0" rtl="0">
              <a:spcBef>
                <a:spcPts val="0"/>
              </a:spcBef>
              <a:spcAft>
                <a:spcPts val="0"/>
              </a:spcAft>
              <a:buNone/>
              <a:defRPr sz="3600">
                <a:solidFill>
                  <a:srgbClr val="425066"/>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5" name="Google Shape;75;p14"/>
          <p:cNvSpPr txBox="1">
            <a:spLocks noGrp="1"/>
          </p:cNvSpPr>
          <p:nvPr>
            <p:ph type="subTitle" idx="2"/>
          </p:nvPr>
        </p:nvSpPr>
        <p:spPr>
          <a:xfrm>
            <a:off x="787900" y="3130970"/>
            <a:ext cx="7121100" cy="1604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FFFFFF"/>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76" name="Google Shape;76;p14"/>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77" name="Google Shape;77;p14"/>
          <p:cNvPicPr preferRelativeResize="0"/>
          <p:nvPr/>
        </p:nvPicPr>
        <p:blipFill>
          <a:blip r:embed="rId2">
            <a:alphaModFix/>
          </a:blip>
          <a:stretch>
            <a:fillRect/>
          </a:stretch>
        </p:blipFill>
        <p:spPr>
          <a:xfrm>
            <a:off x="6306700" y="9975"/>
            <a:ext cx="2837300" cy="2149125"/>
          </a:xfrm>
          <a:prstGeom prst="rect">
            <a:avLst/>
          </a:prstGeom>
          <a:noFill/>
          <a:ln>
            <a:noFill/>
          </a:ln>
        </p:spPr>
      </p:pic>
      <p:pic>
        <p:nvPicPr>
          <p:cNvPr id="78" name="Google Shape;78;p14"/>
          <p:cNvPicPr preferRelativeResize="0"/>
          <p:nvPr/>
        </p:nvPicPr>
        <p:blipFill rotWithShape="1">
          <a:blip r:embed="rId3">
            <a:alphaModFix/>
          </a:blip>
          <a:srcRect l="9882" t="36730" r="9511" b="34680"/>
          <a:stretch/>
        </p:blipFill>
        <p:spPr>
          <a:xfrm>
            <a:off x="129375" y="215925"/>
            <a:ext cx="1972877" cy="393601"/>
          </a:xfrm>
          <a:prstGeom prst="rect">
            <a:avLst/>
          </a:prstGeom>
          <a:noFill/>
          <a:ln>
            <a:noFill/>
          </a:ln>
        </p:spPr>
      </p:pic>
    </p:spTree>
    <p:extLst>
      <p:ext uri="{BB962C8B-B14F-4D97-AF65-F5344CB8AC3E}">
        <p14:creationId xmlns:p14="http://schemas.microsoft.com/office/powerpoint/2010/main" val="526907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reserve="1">
  <p:cSld name="Section header 1">
    <p:spTree>
      <p:nvGrpSpPr>
        <p:cNvPr id="1" name="Shape 34"/>
        <p:cNvGrpSpPr/>
        <p:nvPr/>
      </p:nvGrpSpPr>
      <p:grpSpPr>
        <a:xfrm>
          <a:off x="0" y="0"/>
          <a:ext cx="0" cy="0"/>
          <a:chOff x="0" y="0"/>
          <a:chExt cx="0" cy="0"/>
        </a:xfrm>
      </p:grpSpPr>
      <p:sp>
        <p:nvSpPr>
          <p:cNvPr id="35" name="Google Shape;35;p8"/>
          <p:cNvSpPr/>
          <p:nvPr/>
        </p:nvSpPr>
        <p:spPr>
          <a:xfrm>
            <a:off x="0" y="1345400"/>
            <a:ext cx="9144000" cy="37980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8"/>
          <p:cNvSpPr txBox="1">
            <a:spLocks noGrp="1"/>
          </p:cNvSpPr>
          <p:nvPr>
            <p:ph type="subTitle" idx="1"/>
          </p:nvPr>
        </p:nvSpPr>
        <p:spPr>
          <a:xfrm>
            <a:off x="725400" y="4621272"/>
            <a:ext cx="6704700" cy="292500"/>
          </a:xfrm>
          <a:prstGeom prst="rect">
            <a:avLst/>
          </a:prstGeom>
        </p:spPr>
        <p:txBody>
          <a:bodyPr spcFirstLastPara="1" wrap="square" lIns="57150" tIns="57150" rIns="57150" bIns="57150" anchor="t" anchorCtr="0">
            <a:noAutofit/>
          </a:bodyPr>
          <a:lstStyle>
            <a:lvl1pPr lvl="0" rtl="0">
              <a:spcBef>
                <a:spcPts val="0"/>
              </a:spcBef>
              <a:spcAft>
                <a:spcPts val="0"/>
              </a:spcAft>
              <a:buNone/>
              <a:defRPr sz="1200">
                <a:solidFill>
                  <a:srgbClr val="FFFFFF"/>
                </a:solidFill>
                <a:latin typeface="Roboto"/>
                <a:ea typeface="Roboto"/>
                <a:cs typeface="Roboto"/>
                <a:sym typeface="Roboto"/>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37" name="Google Shape;37;p8"/>
          <p:cNvSpPr txBox="1">
            <a:spLocks noGrp="1"/>
          </p:cNvSpPr>
          <p:nvPr>
            <p:ph type="title"/>
          </p:nvPr>
        </p:nvSpPr>
        <p:spPr>
          <a:xfrm>
            <a:off x="707050" y="234675"/>
            <a:ext cx="7282800" cy="1062600"/>
          </a:xfrm>
          <a:prstGeom prst="rect">
            <a:avLst/>
          </a:prstGeom>
        </p:spPr>
        <p:txBody>
          <a:bodyPr spcFirstLastPara="1" wrap="square" lIns="57150" tIns="57150" rIns="57150" bIns="57150" anchor="b" anchorCtr="0">
            <a:noAutofit/>
          </a:bodyPr>
          <a:lstStyle>
            <a:lvl1pPr lvl="0" rtl="0">
              <a:spcBef>
                <a:spcPts val="0"/>
              </a:spcBef>
              <a:spcAft>
                <a:spcPts val="0"/>
              </a:spcAft>
              <a:buNone/>
              <a:defRPr sz="3600">
                <a:solidFill>
                  <a:srgbClr val="425066"/>
                </a:solidFill>
                <a:latin typeface="Google Sans Medium"/>
                <a:ea typeface="Google Sans Medium"/>
                <a:cs typeface="Google Sans Medium"/>
                <a:sym typeface="Google Sans Medium"/>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8"/>
          <p:cNvSpPr txBox="1">
            <a:spLocks noGrp="1"/>
          </p:cNvSpPr>
          <p:nvPr>
            <p:ph type="subTitle" idx="2"/>
          </p:nvPr>
        </p:nvSpPr>
        <p:spPr>
          <a:xfrm>
            <a:off x="726225" y="1551870"/>
            <a:ext cx="7121100" cy="1604700"/>
          </a:xfrm>
          <a:prstGeom prst="rect">
            <a:avLst/>
          </a:prstGeom>
        </p:spPr>
        <p:txBody>
          <a:bodyPr spcFirstLastPara="1" wrap="square" lIns="57150" tIns="57150" rIns="57150" bIns="57150" anchor="t" anchorCtr="0">
            <a:noAutofit/>
          </a:bodyPr>
          <a:lstStyle>
            <a:lvl1pPr lvl="0" rtl="0">
              <a:spcBef>
                <a:spcPts val="0"/>
              </a:spcBef>
              <a:spcAft>
                <a:spcPts val="0"/>
              </a:spcAft>
              <a:buNone/>
              <a:defRPr sz="2400">
                <a:solidFill>
                  <a:srgbClr val="FFFFFF"/>
                </a:solidFill>
                <a:latin typeface="Google Sans"/>
                <a:ea typeface="Google Sans"/>
                <a:cs typeface="Google Sans"/>
                <a:sym typeface="Google Sans"/>
              </a:defRPr>
            </a:lvl1pPr>
            <a:lvl2pPr lvl="1" rtl="0">
              <a:spcBef>
                <a:spcPts val="1000"/>
              </a:spcBef>
              <a:spcAft>
                <a:spcPts val="0"/>
              </a:spcAft>
              <a:buNone/>
              <a:defRPr/>
            </a:lvl2pPr>
            <a:lvl3pPr lvl="2" rtl="0">
              <a:spcBef>
                <a:spcPts val="1000"/>
              </a:spcBef>
              <a:spcAft>
                <a:spcPts val="0"/>
              </a:spcAft>
              <a:buNone/>
              <a:defRPr/>
            </a:lvl3pPr>
            <a:lvl4pPr lvl="3" rtl="0">
              <a:spcBef>
                <a:spcPts val="1000"/>
              </a:spcBef>
              <a:spcAft>
                <a:spcPts val="0"/>
              </a:spcAft>
              <a:buNone/>
              <a:defRPr/>
            </a:lvl4pPr>
            <a:lvl5pPr lvl="4" rtl="0">
              <a:spcBef>
                <a:spcPts val="1000"/>
              </a:spcBef>
              <a:spcAft>
                <a:spcPts val="0"/>
              </a:spcAft>
              <a:buNone/>
              <a:defRPr/>
            </a:lvl5pPr>
            <a:lvl6pPr lvl="5" rtl="0">
              <a:spcBef>
                <a:spcPts val="1000"/>
              </a:spcBef>
              <a:spcAft>
                <a:spcPts val="0"/>
              </a:spcAft>
              <a:buNone/>
              <a:defRPr/>
            </a:lvl6pPr>
            <a:lvl7pPr lvl="6" rtl="0">
              <a:spcBef>
                <a:spcPts val="1000"/>
              </a:spcBef>
              <a:spcAft>
                <a:spcPts val="0"/>
              </a:spcAft>
              <a:buNone/>
              <a:defRPr/>
            </a:lvl7pPr>
            <a:lvl8pPr lvl="7" rtl="0">
              <a:spcBef>
                <a:spcPts val="1000"/>
              </a:spcBef>
              <a:spcAft>
                <a:spcPts val="0"/>
              </a:spcAft>
              <a:buNone/>
              <a:defRPr/>
            </a:lvl8pPr>
            <a:lvl9pPr lvl="8" rtl="0">
              <a:spcBef>
                <a:spcPts val="1000"/>
              </a:spcBef>
              <a:spcAft>
                <a:spcPts val="1000"/>
              </a:spcAft>
              <a:buNone/>
              <a:defRPr/>
            </a:lvl9pPr>
          </a:lstStyle>
          <a:p>
            <a:endParaRPr/>
          </a:p>
        </p:txBody>
      </p:sp>
      <p:sp>
        <p:nvSpPr>
          <p:cNvPr id="39" name="Google Shape;39;p8"/>
          <p:cNvSpPr txBox="1">
            <a:spLocks noGrp="1"/>
          </p:cNvSpPr>
          <p:nvPr>
            <p:ph type="sldNum" idx="12"/>
          </p:nvPr>
        </p:nvSpPr>
        <p:spPr>
          <a:xfrm>
            <a:off x="8472458" y="4663217"/>
            <a:ext cx="548700" cy="393600"/>
          </a:xfrm>
          <a:prstGeom prst="rect">
            <a:avLst/>
          </a:prstGeom>
        </p:spPr>
        <p:txBody>
          <a:bodyPr spcFirstLastPara="1" wrap="square" lIns="57150" tIns="57150" rIns="57150" bIns="5715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95487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6"/>
        <p:cNvGrpSpPr/>
        <p:nvPr/>
      </p:nvGrpSpPr>
      <p:grpSpPr>
        <a:xfrm>
          <a:off x="0" y="0"/>
          <a:ext cx="0" cy="0"/>
          <a:chOff x="0" y="0"/>
          <a:chExt cx="0" cy="0"/>
        </a:xfrm>
      </p:grpSpPr>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8;p4"/>
          <p:cNvSpPr txBox="1">
            <a:spLocks noGrp="1"/>
          </p:cNvSpPr>
          <p:nvPr>
            <p:ph type="body" idx="1"/>
          </p:nvPr>
        </p:nvSpPr>
        <p:spPr>
          <a:xfrm>
            <a:off x="694877" y="2339869"/>
            <a:ext cx="4878609" cy="1772624"/>
          </a:xfrm>
          <a:prstGeom prst="rect">
            <a:avLst/>
          </a:prstGeom>
        </p:spPr>
        <p:txBody>
          <a:bodyPr spcFirstLastPara="1" wrap="square" lIns="0" tIns="0" rIns="0" bIns="0" anchor="t" anchorCtr="0"/>
          <a:lstStyle>
            <a:lvl1pPr marL="127000" lvl="0" indent="0" algn="l" rtl="0">
              <a:lnSpc>
                <a:spcPct val="115000"/>
              </a:lnSpc>
              <a:spcBef>
                <a:spcPts val="0"/>
              </a:spcBef>
              <a:spcAft>
                <a:spcPts val="0"/>
              </a:spcAft>
              <a:buClr>
                <a:srgbClr val="425066"/>
              </a:buClr>
              <a:buSzPts val="1600"/>
              <a:buFontTx/>
              <a:buNone/>
              <a:defRPr sz="1600" b="0" i="0">
                <a:solidFill>
                  <a:srgbClr val="425066"/>
                </a:solidFill>
                <a:latin typeface="Noto Sans CJK SC" charset="-122"/>
                <a:ea typeface="Noto Sans CJK SC" charset="-122"/>
                <a:cs typeface="Noto Sans CJK SC" charset="-122"/>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marL="457200" marR="0" lvl="0" indent="-330200" algn="l" defTabSz="914400" rtl="0" eaLnBrk="1" fontAlgn="auto" latinLnBrk="0" hangingPunct="1">
              <a:lnSpc>
                <a:spcPct val="115000"/>
              </a:lnSpc>
              <a:spcBef>
                <a:spcPts val="0"/>
              </a:spcBef>
              <a:spcAft>
                <a:spcPts val="0"/>
              </a:spcAft>
              <a:buClr>
                <a:srgbClr val="425066"/>
              </a:buClr>
              <a:buSzPts val="1600"/>
              <a:buFont typeface="Roboto"/>
              <a:buNone/>
              <a:tabLst/>
              <a:defRPr/>
            </a:pPr>
            <a:endParaRPr dirty="0"/>
          </a:p>
        </p:txBody>
      </p:sp>
      <p:sp>
        <p:nvSpPr>
          <p:cNvPr id="11" name="Title 2"/>
          <p:cNvSpPr>
            <a:spLocks noGrp="1"/>
          </p:cNvSpPr>
          <p:nvPr>
            <p:ph type="title"/>
          </p:nvPr>
        </p:nvSpPr>
        <p:spPr>
          <a:xfrm>
            <a:off x="694877" y="769587"/>
            <a:ext cx="4556392" cy="763500"/>
          </a:xfrm>
        </p:spPr>
        <p:txBody>
          <a:bodyPr/>
          <a:lstStyle>
            <a:lvl1pPr marL="0" indent="0" algn="l" rtl="0">
              <a:spcBef>
                <a:spcPts val="0"/>
              </a:spcBef>
              <a:spcAft>
                <a:spcPts val="0"/>
              </a:spcAft>
              <a:buNone/>
              <a:defRPr sz="2800"/>
            </a:lvl1pPr>
          </a:lstStyle>
          <a:p>
            <a:pPr marL="0" lvl="0" indent="0" algn="l" rtl="0">
              <a:spcBef>
                <a:spcPts val="0"/>
              </a:spcBef>
              <a:spcAft>
                <a:spcPts val="0"/>
              </a:spcAft>
              <a:buNone/>
            </a:pPr>
            <a:endParaRPr lang="zh-CN" altLang="en-US" sz="3600" dirty="0">
              <a:solidFill>
                <a:srgbClr val="FF6F00"/>
              </a:solidFill>
              <a:latin typeface="Noto Sans CJK SC Medium" charset="-122"/>
              <a:ea typeface="Noto Sans CJK SC Medium" charset="-122"/>
              <a:cs typeface="Noto Sans CJK SC Medium" charset="-122"/>
              <a:sym typeface="Google Sans Medium"/>
            </a:endParaRPr>
          </a:p>
        </p:txBody>
      </p:sp>
      <p:sp>
        <p:nvSpPr>
          <p:cNvPr id="12" name="Text Placeholder 9"/>
          <p:cNvSpPr>
            <a:spLocks noGrp="1"/>
          </p:cNvSpPr>
          <p:nvPr>
            <p:ph type="body" sz="quarter" idx="13"/>
          </p:nvPr>
        </p:nvSpPr>
        <p:spPr>
          <a:xfrm>
            <a:off x="696913" y="1535166"/>
            <a:ext cx="3108325" cy="627062"/>
          </a:xfrm>
        </p:spPr>
        <p:txBody>
          <a:bodyPr lIns="0" tIns="0" rIns="0" bIns="0"/>
          <a:lstStyle>
            <a:lvl1pPr marL="457200" marR="0" indent="-342900" algn="l" defTabSz="914400" rtl="0" eaLnBrk="1" fontAlgn="auto" latinLnBrk="0" hangingPunct="1">
              <a:lnSpc>
                <a:spcPct val="115000"/>
              </a:lnSpc>
              <a:spcBef>
                <a:spcPts val="0"/>
              </a:spcBef>
              <a:spcAft>
                <a:spcPts val="0"/>
              </a:spcAft>
              <a:buClr>
                <a:schemeClr val="dk2"/>
              </a:buClr>
              <a:buSzPts val="1800"/>
              <a:buFont typeface="Arial"/>
              <a:buNone/>
              <a:tabLst/>
              <a:defRPr sz="1800" b="0" i="0">
                <a:solidFill>
                  <a:srgbClr val="425066"/>
                </a:solidFill>
                <a:latin typeface="Noto Sans CJK SC" charset="-122"/>
                <a:ea typeface="Noto Sans CJK SC" charset="-122"/>
                <a:cs typeface="Noto Sans CJK SC" charset="-122"/>
              </a:defRPr>
            </a:lvl1pPr>
          </a:lstStyle>
          <a:p>
            <a:pPr marL="457200" marR="0" lvl="0" indent="-342900" algn="l" defTabSz="914400" rtl="0" eaLnBrk="1" fontAlgn="auto" latinLnBrk="0" hangingPunct="1">
              <a:lnSpc>
                <a:spcPct val="115000"/>
              </a:lnSpc>
              <a:spcBef>
                <a:spcPts val="0"/>
              </a:spcBef>
              <a:spcAft>
                <a:spcPts val="0"/>
              </a:spcAft>
              <a:buClr>
                <a:schemeClr val="dk2"/>
              </a:buClr>
              <a:buSzPts val="1800"/>
              <a:buFont typeface="Arial"/>
              <a:buNone/>
              <a:tabLst/>
              <a:defRPr/>
            </a:pPr>
            <a:endParaRPr lang="en-US" dirty="0"/>
          </a:p>
        </p:txBody>
      </p:sp>
      <p:pic>
        <p:nvPicPr>
          <p:cNvPr id="9" name="Google Shape;54;p10">
            <a:extLst>
              <a:ext uri="{FF2B5EF4-FFF2-40B4-BE49-F238E27FC236}">
                <a16:creationId xmlns:a16="http://schemas.microsoft.com/office/drawing/2014/main" id="{7C0B86F3-3606-5542-81E8-D73CBF481B7B}"/>
              </a:ext>
            </a:extLst>
          </p:cNvPr>
          <p:cNvPicPr preferRelativeResize="0"/>
          <p:nvPr userDrawn="1"/>
        </p:nvPicPr>
        <p:blipFill>
          <a:blip r:embed="rId2">
            <a:alphaModFix/>
          </a:blip>
          <a:stretch>
            <a:fillRect/>
          </a:stretch>
        </p:blipFill>
        <p:spPr>
          <a:xfrm>
            <a:off x="6306700" y="9975"/>
            <a:ext cx="2837300" cy="21491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outes">
    <p:spTree>
      <p:nvGrpSpPr>
        <p:cNvPr id="1" name=""/>
        <p:cNvGrpSpPr/>
        <p:nvPr/>
      </p:nvGrpSpPr>
      <p:grpSpPr>
        <a:xfrm>
          <a:off x="0" y="0"/>
          <a:ext cx="0" cy="0"/>
          <a:chOff x="0" y="0"/>
          <a:chExt cx="0" cy="0"/>
        </a:xfrm>
      </p:grpSpPr>
      <p:sp>
        <p:nvSpPr>
          <p:cNvPr id="4" name="Google Shape;213;p32"/>
          <p:cNvSpPr/>
          <p:nvPr userDrawn="1"/>
        </p:nvSpPr>
        <p:spPr>
          <a:xfrm>
            <a:off x="0" y="0"/>
            <a:ext cx="9144000" cy="5143500"/>
          </a:xfrm>
          <a:prstGeom prst="rect">
            <a:avLst/>
          </a:pr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4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3">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uk-UA" smtClean="0"/>
              <a:t>‹#›</a:t>
            </a:fld>
            <a:endParaRPr lang="uk-UA"/>
          </a:p>
        </p:txBody>
      </p:sp>
    </p:spTree>
    <p:extLst>
      <p:ext uri="{BB962C8B-B14F-4D97-AF65-F5344CB8AC3E}">
        <p14:creationId xmlns:p14="http://schemas.microsoft.com/office/powerpoint/2010/main" val="389322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11" name="Google Shape;40;p8">
            <a:extLst>
              <a:ext uri="{FF2B5EF4-FFF2-40B4-BE49-F238E27FC236}">
                <a16:creationId xmlns:a16="http://schemas.microsoft.com/office/drawing/2014/main" id="{E76070E4-F631-E043-A8A9-3286F13F69C2}"/>
              </a:ext>
            </a:extLst>
          </p:cNvPr>
          <p:cNvPicPr preferRelativeResize="0"/>
          <p:nvPr userDrawn="1"/>
        </p:nvPicPr>
        <p:blipFill rotWithShape="1">
          <a:blip r:embed="rId15">
            <a:alphaModFix/>
          </a:blip>
          <a:srcRect l="9882" t="36731" r="9511" b="24914"/>
          <a:stretch/>
        </p:blipFill>
        <p:spPr>
          <a:xfrm>
            <a:off x="129375" y="215925"/>
            <a:ext cx="1972886" cy="5280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83" r:id="rId3"/>
    <p:sldLayoutId id="2147483650" r:id="rId4"/>
    <p:sldLayoutId id="2147483670" r:id="rId5"/>
    <p:sldLayoutId id="2147483671" r:id="rId6"/>
    <p:sldLayoutId id="2147483652" r:id="rId7"/>
    <p:sldLayoutId id="2147483653" r:id="rId8"/>
    <p:sldLayoutId id="2147483654" r:id="rId9"/>
    <p:sldLayoutId id="2147483655" r:id="rId10"/>
    <p:sldLayoutId id="2147483656" r:id="rId11"/>
    <p:sldLayoutId id="2147483657" r:id="rId12"/>
    <p:sldLayoutId id="214748365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1700" y="445025"/>
            <a:ext cx="8520600" cy="572700"/>
          </a:xfrm>
          <a:prstGeom prst="rect">
            <a:avLst/>
          </a:prstGeom>
          <a:noFill/>
          <a:ln>
            <a:noFill/>
          </a:ln>
        </p:spPr>
        <p:txBody>
          <a:bodyPr spcFirstLastPara="1" wrap="square" lIns="57150" tIns="57150" rIns="57150" bIns="57150" anchor="t" anchorCtr="0">
            <a:noAutofit/>
          </a:bodyPr>
          <a:lstStyle>
            <a:lvl1pPr lvl="0" rtl="0">
              <a:spcBef>
                <a:spcPts val="0"/>
              </a:spcBef>
              <a:spcAft>
                <a:spcPts val="0"/>
              </a:spcAft>
              <a:buClr>
                <a:schemeClr val="dk1"/>
              </a:buClr>
              <a:buSzPts val="1800"/>
              <a:buNone/>
              <a:defRPr sz="1800">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a:endParaRPr/>
          </a:p>
        </p:txBody>
      </p:sp>
      <p:sp>
        <p:nvSpPr>
          <p:cNvPr id="25" name="Google Shape;25;p6"/>
          <p:cNvSpPr txBox="1">
            <a:spLocks noGrp="1"/>
          </p:cNvSpPr>
          <p:nvPr>
            <p:ph type="body" idx="1"/>
          </p:nvPr>
        </p:nvSpPr>
        <p:spPr>
          <a:xfrm>
            <a:off x="311700" y="1152475"/>
            <a:ext cx="8520600" cy="3416400"/>
          </a:xfrm>
          <a:prstGeom prst="rect">
            <a:avLst/>
          </a:prstGeom>
          <a:noFill/>
          <a:ln>
            <a:noFill/>
          </a:ln>
        </p:spPr>
        <p:txBody>
          <a:bodyPr spcFirstLastPara="1" wrap="square" lIns="57150" tIns="57150" rIns="57150" bIns="57150" anchor="t" anchorCtr="0">
            <a:noAutofit/>
          </a:bodyPr>
          <a:lstStyle>
            <a:lvl1pPr marL="457200" lvl="0" indent="-298450" rtl="0">
              <a:lnSpc>
                <a:spcPct val="115000"/>
              </a:lnSpc>
              <a:spcBef>
                <a:spcPts val="0"/>
              </a:spcBef>
              <a:spcAft>
                <a:spcPts val="0"/>
              </a:spcAft>
              <a:buClr>
                <a:schemeClr val="dk2"/>
              </a:buClr>
              <a:buSzPts val="1100"/>
              <a:buChar char="●"/>
              <a:defRPr sz="1100">
                <a:solidFill>
                  <a:schemeClr val="dk2"/>
                </a:solidFill>
              </a:defRPr>
            </a:lvl1pPr>
            <a:lvl2pPr marL="914400" lvl="1" indent="-285750" rtl="0">
              <a:lnSpc>
                <a:spcPct val="115000"/>
              </a:lnSpc>
              <a:spcBef>
                <a:spcPts val="1000"/>
              </a:spcBef>
              <a:spcAft>
                <a:spcPts val="0"/>
              </a:spcAft>
              <a:buClr>
                <a:schemeClr val="dk2"/>
              </a:buClr>
              <a:buSzPts val="900"/>
              <a:buChar char="○"/>
              <a:defRPr sz="900">
                <a:solidFill>
                  <a:schemeClr val="dk2"/>
                </a:solidFill>
              </a:defRPr>
            </a:lvl2pPr>
            <a:lvl3pPr marL="1371600" lvl="2" indent="-285750" rtl="0">
              <a:lnSpc>
                <a:spcPct val="115000"/>
              </a:lnSpc>
              <a:spcBef>
                <a:spcPts val="1000"/>
              </a:spcBef>
              <a:spcAft>
                <a:spcPts val="0"/>
              </a:spcAft>
              <a:buClr>
                <a:schemeClr val="dk2"/>
              </a:buClr>
              <a:buSzPts val="900"/>
              <a:buChar char="■"/>
              <a:defRPr sz="900">
                <a:solidFill>
                  <a:schemeClr val="dk2"/>
                </a:solidFill>
              </a:defRPr>
            </a:lvl3pPr>
            <a:lvl4pPr marL="1828800" lvl="3" indent="-285750" rtl="0">
              <a:lnSpc>
                <a:spcPct val="115000"/>
              </a:lnSpc>
              <a:spcBef>
                <a:spcPts val="1000"/>
              </a:spcBef>
              <a:spcAft>
                <a:spcPts val="0"/>
              </a:spcAft>
              <a:buClr>
                <a:schemeClr val="dk2"/>
              </a:buClr>
              <a:buSzPts val="900"/>
              <a:buChar char="●"/>
              <a:defRPr sz="900">
                <a:solidFill>
                  <a:schemeClr val="dk2"/>
                </a:solidFill>
              </a:defRPr>
            </a:lvl4pPr>
            <a:lvl5pPr marL="2286000" lvl="4" indent="-285750" rtl="0">
              <a:lnSpc>
                <a:spcPct val="115000"/>
              </a:lnSpc>
              <a:spcBef>
                <a:spcPts val="1000"/>
              </a:spcBef>
              <a:spcAft>
                <a:spcPts val="0"/>
              </a:spcAft>
              <a:buClr>
                <a:schemeClr val="dk2"/>
              </a:buClr>
              <a:buSzPts val="900"/>
              <a:buChar char="○"/>
              <a:defRPr sz="900">
                <a:solidFill>
                  <a:schemeClr val="dk2"/>
                </a:solidFill>
              </a:defRPr>
            </a:lvl5pPr>
            <a:lvl6pPr marL="2743200" lvl="5" indent="-285750" rtl="0">
              <a:lnSpc>
                <a:spcPct val="115000"/>
              </a:lnSpc>
              <a:spcBef>
                <a:spcPts val="1000"/>
              </a:spcBef>
              <a:spcAft>
                <a:spcPts val="0"/>
              </a:spcAft>
              <a:buClr>
                <a:schemeClr val="dk2"/>
              </a:buClr>
              <a:buSzPts val="900"/>
              <a:buChar char="■"/>
              <a:defRPr sz="900">
                <a:solidFill>
                  <a:schemeClr val="dk2"/>
                </a:solidFill>
              </a:defRPr>
            </a:lvl6pPr>
            <a:lvl7pPr marL="3200400" lvl="6" indent="-285750" rtl="0">
              <a:lnSpc>
                <a:spcPct val="115000"/>
              </a:lnSpc>
              <a:spcBef>
                <a:spcPts val="1000"/>
              </a:spcBef>
              <a:spcAft>
                <a:spcPts val="0"/>
              </a:spcAft>
              <a:buClr>
                <a:schemeClr val="dk2"/>
              </a:buClr>
              <a:buSzPts val="900"/>
              <a:buChar char="●"/>
              <a:defRPr sz="900">
                <a:solidFill>
                  <a:schemeClr val="dk2"/>
                </a:solidFill>
              </a:defRPr>
            </a:lvl7pPr>
            <a:lvl8pPr marL="3657600" lvl="7" indent="-285750" rtl="0">
              <a:lnSpc>
                <a:spcPct val="115000"/>
              </a:lnSpc>
              <a:spcBef>
                <a:spcPts val="1000"/>
              </a:spcBef>
              <a:spcAft>
                <a:spcPts val="0"/>
              </a:spcAft>
              <a:buClr>
                <a:schemeClr val="dk2"/>
              </a:buClr>
              <a:buSzPts val="900"/>
              <a:buChar char="○"/>
              <a:defRPr sz="900">
                <a:solidFill>
                  <a:schemeClr val="dk2"/>
                </a:solidFill>
              </a:defRPr>
            </a:lvl8pPr>
            <a:lvl9pPr marL="4114800" lvl="8" indent="-285750" rtl="0">
              <a:lnSpc>
                <a:spcPct val="115000"/>
              </a:lnSpc>
              <a:spcBef>
                <a:spcPts val="1000"/>
              </a:spcBef>
              <a:spcAft>
                <a:spcPts val="1000"/>
              </a:spcAft>
              <a:buClr>
                <a:schemeClr val="dk2"/>
              </a:buClr>
              <a:buSzPts val="900"/>
              <a:buChar char="■"/>
              <a:defRPr sz="900">
                <a:solidFill>
                  <a:schemeClr val="dk2"/>
                </a:solidFill>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57150" tIns="57150" rIns="57150" bIns="57150" anchor="ctr" anchorCtr="0">
            <a:noAutofit/>
          </a:bodyPr>
          <a:lstStyle>
            <a:lvl1pPr lvl="0" algn="r" rtl="0">
              <a:buNone/>
              <a:defRPr sz="600">
                <a:solidFill>
                  <a:schemeClr val="dk2"/>
                </a:solidFill>
              </a:defRPr>
            </a:lvl1pPr>
            <a:lvl2pPr lvl="1" algn="r" rtl="0">
              <a:buNone/>
              <a:defRPr sz="600">
                <a:solidFill>
                  <a:schemeClr val="dk2"/>
                </a:solidFill>
              </a:defRPr>
            </a:lvl2pPr>
            <a:lvl3pPr lvl="2" algn="r" rtl="0">
              <a:buNone/>
              <a:defRPr sz="600">
                <a:solidFill>
                  <a:schemeClr val="dk2"/>
                </a:solidFill>
              </a:defRPr>
            </a:lvl3pPr>
            <a:lvl4pPr lvl="3" algn="r" rtl="0">
              <a:buNone/>
              <a:defRPr sz="600">
                <a:solidFill>
                  <a:schemeClr val="dk2"/>
                </a:solidFill>
              </a:defRPr>
            </a:lvl4pPr>
            <a:lvl5pPr lvl="4" algn="r" rtl="0">
              <a:buNone/>
              <a:defRPr sz="600">
                <a:solidFill>
                  <a:schemeClr val="dk2"/>
                </a:solidFill>
              </a:defRPr>
            </a:lvl5pPr>
            <a:lvl6pPr lvl="5" algn="r" rtl="0">
              <a:buNone/>
              <a:defRPr sz="600">
                <a:solidFill>
                  <a:schemeClr val="dk2"/>
                </a:solidFill>
              </a:defRPr>
            </a:lvl6pPr>
            <a:lvl7pPr lvl="6" algn="r" rtl="0">
              <a:buNone/>
              <a:defRPr sz="600">
                <a:solidFill>
                  <a:schemeClr val="dk2"/>
                </a:solidFill>
              </a:defRPr>
            </a:lvl7pPr>
            <a:lvl8pPr lvl="7" algn="r" rtl="0">
              <a:buNone/>
              <a:defRPr sz="600">
                <a:solidFill>
                  <a:schemeClr val="dk2"/>
                </a:solidFill>
              </a:defRPr>
            </a:lvl8pPr>
            <a:lvl9pPr lvl="8" algn="r" rtl="0">
              <a:buNone/>
              <a:defRPr sz="6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45047988"/>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8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artmuseum.princeton.edu/search/collections" TargetMode="External"/><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hyperlink" Target="http://edan.si.edu/openaccess/apidocs/" TargetMode="External"/><Relationship Id="rId5" Type="http://schemas.openxmlformats.org/officeDocument/2006/relationships/hyperlink" Target="https://metmuseum.github.io/" TargetMode="External"/><Relationship Id="rId4" Type="http://schemas.openxmlformats.org/officeDocument/2006/relationships/hyperlink" Target="https://harvardartmuseums.org/collections/api"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p:nvPr/>
        </p:nvSpPr>
        <p:spPr>
          <a:xfrm>
            <a:off x="0" y="2581185"/>
            <a:ext cx="9144000" cy="25758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CJK SC" panose="020B0500000000000000" pitchFamily="34" charset="-128"/>
              <a:ea typeface="Noto Sans CJK SC" panose="020B0500000000000000" pitchFamily="34" charset="-128"/>
            </a:endParaRPr>
          </a:p>
        </p:txBody>
      </p:sp>
      <p:sp>
        <p:nvSpPr>
          <p:cNvPr id="155" name="Google Shape;155;p27"/>
          <p:cNvSpPr txBox="1"/>
          <p:nvPr/>
        </p:nvSpPr>
        <p:spPr>
          <a:xfrm>
            <a:off x="707050" y="1798825"/>
            <a:ext cx="7282800" cy="717600"/>
          </a:xfrm>
          <a:prstGeom prst="rect">
            <a:avLst/>
          </a:prstGeom>
          <a:noFill/>
          <a:ln>
            <a:noFill/>
          </a:ln>
        </p:spPr>
        <p:txBody>
          <a:bodyPr spcFirstLastPara="1" wrap="square" lIns="57150" tIns="57150" rIns="57150" bIns="57150" anchor="t" anchorCtr="0">
            <a:noAutofit/>
          </a:bodyPr>
          <a:lstStyle/>
          <a:p>
            <a:pPr marL="0" lvl="0" indent="0" algn="l" rtl="0">
              <a:spcBef>
                <a:spcPts val="0"/>
              </a:spcBef>
              <a:spcAft>
                <a:spcPts val="0"/>
              </a:spcAft>
              <a:buNone/>
            </a:pPr>
            <a:endParaRPr sz="3600" b="1">
              <a:solidFill>
                <a:srgbClr val="425066"/>
              </a:solidFill>
              <a:latin typeface="Noto Sans CJK SC" panose="020B0500000000000000" pitchFamily="34" charset="-128"/>
              <a:ea typeface="Noto Sans CJK SC" panose="020B0500000000000000" pitchFamily="34" charset="-128"/>
              <a:cs typeface="Avenir"/>
              <a:sym typeface="Avenir"/>
            </a:endParaRPr>
          </a:p>
        </p:txBody>
      </p:sp>
      <p:sp>
        <p:nvSpPr>
          <p:cNvPr id="158" name="Google Shape;158;p27"/>
          <p:cNvSpPr txBox="1"/>
          <p:nvPr/>
        </p:nvSpPr>
        <p:spPr>
          <a:xfrm>
            <a:off x="132516" y="1734065"/>
            <a:ext cx="9324769" cy="717600"/>
          </a:xfrm>
          <a:prstGeom prst="rect">
            <a:avLst/>
          </a:prstGeom>
          <a:noFill/>
          <a:ln>
            <a:noFill/>
          </a:ln>
        </p:spPr>
        <p:txBody>
          <a:bodyPr spcFirstLastPara="1" wrap="square" lIns="57150" tIns="57150" rIns="57150" bIns="57150" anchor="t" anchorCtr="0">
            <a:noAutofit/>
          </a:bodyPr>
          <a:lstStyle/>
          <a:p>
            <a:r>
              <a:rPr lang="zh-CN" altLang="en-US" sz="4000" dirty="0">
                <a:latin typeface="Calibri" panose="020F0502020204030204" pitchFamily="34" charset="0"/>
                <a:cs typeface="Calibri" panose="020F0502020204030204" pitchFamily="34" charset="0"/>
              </a:rPr>
              <a:t>基于</a:t>
            </a:r>
            <a:r>
              <a:rPr lang="en-US" altLang="zh-CN" sz="4000" dirty="0">
                <a:latin typeface="Calibri" panose="020F0502020204030204" pitchFamily="34" charset="0"/>
                <a:ea typeface="Calibri" panose="020F0502020204030204" pitchFamily="34" charset="0"/>
                <a:cs typeface="Calibri" panose="020F0502020204030204" pitchFamily="34" charset="0"/>
              </a:rPr>
              <a:t>Pix2Pix </a:t>
            </a:r>
            <a:r>
              <a:rPr lang="zh-CN" altLang="en-US" sz="4000" dirty="0">
                <a:latin typeface="Calibri" panose="020F0502020204030204" pitchFamily="34" charset="0"/>
                <a:cs typeface="Calibri" panose="020F0502020204030204" pitchFamily="34" charset="0"/>
              </a:rPr>
              <a:t>素描生成中国山水画</a:t>
            </a:r>
          </a:p>
          <a:p>
            <a:pPr marL="0" lvl="0" indent="0" algn="l" rtl="0">
              <a:spcBef>
                <a:spcPts val="0"/>
              </a:spcBef>
              <a:spcAft>
                <a:spcPts val="0"/>
              </a:spcAft>
              <a:buNone/>
            </a:pPr>
            <a:endParaRPr sz="3200" b="1" dirty="0">
              <a:solidFill>
                <a:srgbClr val="425066"/>
              </a:solidFill>
              <a:latin typeface="Calibri" panose="020F0502020204030204" pitchFamily="34" charset="0"/>
              <a:ea typeface="Calibri" panose="020F0502020204030204" pitchFamily="34" charset="0"/>
              <a:cs typeface="Calibri" panose="020F0502020204030204" pitchFamily="34" charset="0"/>
              <a:sym typeface="Avenir"/>
            </a:endParaRPr>
          </a:p>
        </p:txBody>
      </p:sp>
      <p:sp>
        <p:nvSpPr>
          <p:cNvPr id="159" name="Google Shape;159;p27"/>
          <p:cNvSpPr txBox="1"/>
          <p:nvPr/>
        </p:nvSpPr>
        <p:spPr>
          <a:xfrm>
            <a:off x="787900" y="3158426"/>
            <a:ext cx="7121100" cy="1075200"/>
          </a:xfrm>
          <a:prstGeom prst="rect">
            <a:avLst/>
          </a:prstGeom>
          <a:noFill/>
          <a:ln>
            <a:noFill/>
          </a:ln>
        </p:spPr>
        <p:txBody>
          <a:bodyPr spcFirstLastPara="1" wrap="square" lIns="57150" tIns="57150" rIns="57150" bIns="57150" anchor="t" anchorCtr="0">
            <a:noAutofit/>
          </a:bodyPr>
          <a:lstStyle/>
          <a:p>
            <a:pPr algn="ctr">
              <a:buClr>
                <a:schemeClr val="dk1"/>
              </a:buClr>
              <a:buSzPts val="1100"/>
            </a:pPr>
            <a:r>
              <a:rPr lang="zh-CN" altLang="en-US" sz="3200" dirty="0">
                <a:solidFill>
                  <a:schemeClr val="bg1"/>
                </a:solidFill>
                <a:latin typeface="Calibri" panose="020F0502020204030204" pitchFamily="34" charset="0"/>
                <a:cs typeface="Calibri" panose="020F0502020204030204" pitchFamily="34" charset="0"/>
                <a:sym typeface="Roboto"/>
              </a:rPr>
              <a:t>孙凯杰</a:t>
            </a:r>
            <a:endParaRPr sz="3200" dirty="0">
              <a:solidFill>
                <a:schemeClr val="bg1"/>
              </a:solidFill>
              <a:latin typeface="Calibri" panose="020F0502020204030204" pitchFamily="34" charset="0"/>
              <a:cs typeface="Calibri" panose="020F0502020204030204" pitchFamily="34" charset="0"/>
              <a:sym typeface="Roboto"/>
            </a:endParaRPr>
          </a:p>
        </p:txBody>
      </p:sp>
    </p:spTree>
    <p:extLst>
      <p:ext uri="{BB962C8B-B14F-4D97-AF65-F5344CB8AC3E}">
        <p14:creationId xmlns:p14="http://schemas.microsoft.com/office/powerpoint/2010/main" val="1559786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AEABAFD2-2F53-B321-2313-F00CAF813C82}"/>
            </a:ext>
          </a:extLst>
        </p:cNvPr>
        <p:cNvGrpSpPr/>
        <p:nvPr/>
      </p:nvGrpSpPr>
      <p:grpSpPr>
        <a:xfrm>
          <a:off x="0" y="0"/>
          <a:ext cx="0" cy="0"/>
          <a:chOff x="0" y="0"/>
          <a:chExt cx="0" cy="0"/>
        </a:xfrm>
      </p:grpSpPr>
      <p:sp>
        <p:nvSpPr>
          <p:cNvPr id="182" name="Google Shape;182;p29">
            <a:extLst>
              <a:ext uri="{FF2B5EF4-FFF2-40B4-BE49-F238E27FC236}">
                <a16:creationId xmlns:a16="http://schemas.microsoft.com/office/drawing/2014/main" id="{6DF631C3-D0C3-FE52-54D2-31BDB055BE27}"/>
              </a:ext>
            </a:extLst>
          </p:cNvPr>
          <p:cNvSpPr txBox="1"/>
          <p:nvPr/>
        </p:nvSpPr>
        <p:spPr>
          <a:xfrm>
            <a:off x="695170" y="730600"/>
            <a:ext cx="443518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模型原理和相关算法</a:t>
            </a:r>
          </a:p>
        </p:txBody>
      </p:sp>
      <p:sp>
        <p:nvSpPr>
          <p:cNvPr id="7" name="文本框 6">
            <a:extLst>
              <a:ext uri="{FF2B5EF4-FFF2-40B4-BE49-F238E27FC236}">
                <a16:creationId xmlns:a16="http://schemas.microsoft.com/office/drawing/2014/main" id="{7110FC12-06F5-CB64-DBDA-B249B21A12CF}"/>
              </a:ext>
            </a:extLst>
          </p:cNvPr>
          <p:cNvSpPr txBox="1"/>
          <p:nvPr/>
        </p:nvSpPr>
        <p:spPr>
          <a:xfrm>
            <a:off x="0" y="2187873"/>
            <a:ext cx="4572000" cy="2462213"/>
          </a:xfrm>
          <a:prstGeom prst="rect">
            <a:avLst/>
          </a:prstGeom>
          <a:noFill/>
        </p:spPr>
        <p:txBody>
          <a:bodyPr wrap="square">
            <a:spAutoFit/>
          </a:bodyPr>
          <a:lstStyle/>
          <a:p>
            <a:r>
              <a:rPr lang="en-US" altLang="zh-CN" b="1" dirty="0"/>
              <a:t>1. HED </a:t>
            </a:r>
            <a:r>
              <a:rPr lang="zh-CN" altLang="en-US" b="1" dirty="0"/>
              <a:t>模型简介</a:t>
            </a:r>
          </a:p>
          <a:p>
            <a:r>
              <a:rPr lang="en-US" altLang="zh-CN" dirty="0"/>
              <a:t>HED </a:t>
            </a:r>
            <a:r>
              <a:rPr lang="zh-CN" altLang="en-US" dirty="0"/>
              <a:t>模型是一种用于边缘检测的深度学习网络结构，最早由 </a:t>
            </a:r>
            <a:r>
              <a:rPr lang="en-US" altLang="zh-CN" dirty="0"/>
              <a:t>VGG </a:t>
            </a:r>
            <a:r>
              <a:rPr lang="zh-CN" altLang="en-US" dirty="0"/>
              <a:t>网络演化而来。该模型的关键特点在于其</a:t>
            </a:r>
            <a:r>
              <a:rPr lang="zh-CN" altLang="en-US" b="1" dirty="0"/>
              <a:t>全局和局部特征的结合</a:t>
            </a:r>
            <a:r>
              <a:rPr lang="zh-CN" altLang="en-US" dirty="0"/>
              <a:t>，能够有效捕捉到图像中不同尺度的边缘信息。</a:t>
            </a:r>
            <a:r>
              <a:rPr lang="en-US" altLang="zh-CN" dirty="0"/>
              <a:t>HED </a:t>
            </a:r>
            <a:r>
              <a:rPr lang="zh-CN" altLang="en-US" dirty="0"/>
              <a:t>模型通过多尺度的深度卷积网络结构来识别图像中的边缘特征，因此能够生成精细且连续的边缘图。</a:t>
            </a:r>
          </a:p>
          <a:p>
            <a:r>
              <a:rPr lang="zh-CN" altLang="en-US" dirty="0"/>
              <a:t>在本项目中，</a:t>
            </a:r>
            <a:r>
              <a:rPr lang="en-US" altLang="zh-CN" dirty="0"/>
              <a:t>HED </a:t>
            </a:r>
            <a:r>
              <a:rPr lang="zh-CN" altLang="en-US" dirty="0"/>
              <a:t>模型用于将输入图像转换为边缘图，为后续的生成网络提供基础轮廓信息。这个过程能够模拟传统山水画中的线条效果，使得生成的山水画在轮廓上更加清晰自然。</a:t>
            </a:r>
          </a:p>
        </p:txBody>
      </p:sp>
      <p:pic>
        <p:nvPicPr>
          <p:cNvPr id="4" name="图片 3" descr="文本&#10;&#10;描述已自动生成">
            <a:extLst>
              <a:ext uri="{FF2B5EF4-FFF2-40B4-BE49-F238E27FC236}">
                <a16:creationId xmlns:a16="http://schemas.microsoft.com/office/drawing/2014/main" id="{9D0F1CD7-E32A-F981-F798-9E042275335E}"/>
              </a:ext>
            </a:extLst>
          </p:cNvPr>
          <p:cNvPicPr>
            <a:picLocks noChangeAspect="1"/>
          </p:cNvPicPr>
          <p:nvPr/>
        </p:nvPicPr>
        <p:blipFill>
          <a:blip r:embed="rId3"/>
          <a:stretch>
            <a:fillRect/>
          </a:stretch>
        </p:blipFill>
        <p:spPr>
          <a:xfrm>
            <a:off x="5000878" y="1408014"/>
            <a:ext cx="3892269" cy="3670750"/>
          </a:xfrm>
          <a:prstGeom prst="rect">
            <a:avLst/>
          </a:prstGeom>
        </p:spPr>
      </p:pic>
      <p:sp>
        <p:nvSpPr>
          <p:cNvPr id="5" name="文本框 4">
            <a:extLst>
              <a:ext uri="{FF2B5EF4-FFF2-40B4-BE49-F238E27FC236}">
                <a16:creationId xmlns:a16="http://schemas.microsoft.com/office/drawing/2014/main" id="{1C847A15-99CA-4012-6064-106E245FB65F}"/>
              </a:ext>
            </a:extLst>
          </p:cNvPr>
          <p:cNvSpPr txBox="1"/>
          <p:nvPr/>
        </p:nvSpPr>
        <p:spPr>
          <a:xfrm>
            <a:off x="5267915" y="857756"/>
            <a:ext cx="1828800" cy="307777"/>
          </a:xfrm>
          <a:prstGeom prst="rect">
            <a:avLst/>
          </a:prstGeom>
          <a:noFill/>
        </p:spPr>
        <p:txBody>
          <a:bodyPr wrap="square" rtlCol="0">
            <a:spAutoFit/>
          </a:bodyPr>
          <a:lstStyle/>
          <a:p>
            <a:r>
              <a:rPr lang="en-US" altLang="zh-CN" dirty="0"/>
              <a:t>HED</a:t>
            </a:r>
            <a:r>
              <a:rPr lang="zh-CN" altLang="en-US" dirty="0"/>
              <a:t>模型部分代码</a:t>
            </a:r>
          </a:p>
        </p:txBody>
      </p:sp>
    </p:spTree>
    <p:extLst>
      <p:ext uri="{BB962C8B-B14F-4D97-AF65-F5344CB8AC3E}">
        <p14:creationId xmlns:p14="http://schemas.microsoft.com/office/powerpoint/2010/main" val="904208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649906CB-ABEF-D132-428C-651047C07F1E}"/>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16546900-FCC6-320F-0F40-7240E80379BA}"/>
              </a:ext>
            </a:extLst>
          </p:cNvPr>
          <p:cNvSpPr txBox="1"/>
          <p:nvPr/>
        </p:nvSpPr>
        <p:spPr>
          <a:xfrm>
            <a:off x="113289" y="803338"/>
            <a:ext cx="10649119" cy="3081613"/>
          </a:xfrm>
          <a:prstGeom prst="rect">
            <a:avLst/>
          </a:prstGeom>
          <a:noFill/>
        </p:spPr>
        <p:txBody>
          <a:bodyPr wrap="square">
            <a:spAutoFit/>
          </a:bodyPr>
          <a:lstStyle/>
          <a:p>
            <a:pPr>
              <a:lnSpc>
                <a:spcPts val="1800"/>
              </a:lnSpc>
            </a:pP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定义输入：彩色图像 </a:t>
            </a:r>
            <a:r>
              <a:rPr lang="en-US" altLang="zh-CN" b="0" dirty="0">
                <a:solidFill>
                  <a:srgbClr val="707A84"/>
                </a:solidFill>
                <a:effectLst/>
                <a:latin typeface="Consolas" panose="020B0609020204030204" pitchFamily="49" charset="0"/>
              </a:rPr>
              <a:t>(image) </a:t>
            </a:r>
            <a:r>
              <a:rPr lang="zh-CN" altLang="en-US" b="0" dirty="0">
                <a:solidFill>
                  <a:srgbClr val="707A84"/>
                </a:solidFill>
                <a:effectLst/>
                <a:latin typeface="Consolas" panose="020B0609020204030204" pitchFamily="49" charset="0"/>
              </a:rPr>
              <a:t>和边缘图 </a:t>
            </a:r>
            <a:r>
              <a:rPr lang="en-US" altLang="zh-CN" b="0" dirty="0">
                <a:solidFill>
                  <a:srgbClr val="707A84"/>
                </a:solidFill>
                <a:effectLst/>
                <a:latin typeface="Consolas" panose="020B0609020204030204" pitchFamily="49" charset="0"/>
              </a:rPr>
              <a:t>(</a:t>
            </a:r>
            <a:r>
              <a:rPr lang="en-US" altLang="zh-CN" b="0" dirty="0" err="1">
                <a:solidFill>
                  <a:srgbClr val="707A84"/>
                </a:solidFill>
                <a:effectLst/>
                <a:latin typeface="Consolas" panose="020B0609020204030204" pitchFamily="49" charset="0"/>
              </a:rPr>
              <a:t>edgemap</a:t>
            </a:r>
            <a:r>
              <a:rPr lang="en-US" altLang="zh-CN" b="0" dirty="0">
                <a:solidFill>
                  <a:srgbClr val="707A84"/>
                </a:solidFill>
                <a:effectLst/>
                <a:latin typeface="Consolas" panose="020B0609020204030204" pitchFamily="49" charset="0"/>
              </a:rPr>
              <a:t>)</a:t>
            </a:r>
            <a:endParaRPr lang="en-US" altLang="zh-CN" b="0" dirty="0">
              <a:solidFill>
                <a:srgbClr val="939DA5"/>
              </a:solidFill>
              <a:effectLst/>
              <a:latin typeface="Consolas" panose="020B0609020204030204" pitchFamily="49" charset="0"/>
            </a:endParaRPr>
          </a:p>
          <a:p>
            <a:pPr>
              <a:lnSpc>
                <a:spcPts val="1800"/>
              </a:lnSpc>
            </a:pPr>
            <a:r>
              <a:rPr lang="en-US" altLang="zh-CN" b="0" dirty="0">
                <a:solidFill>
                  <a:srgbClr val="BA8EF7"/>
                </a:solidFill>
                <a:effectLst/>
                <a:latin typeface="Consolas" panose="020B0609020204030204" pitchFamily="49" charset="0"/>
              </a:rPr>
              <a:t>def</a:t>
            </a:r>
            <a:r>
              <a:rPr lang="en-US" altLang="zh-CN" b="0" dirty="0">
                <a:solidFill>
                  <a:srgbClr val="939DA5"/>
                </a:solidFill>
                <a:effectLst/>
                <a:latin typeface="Consolas" panose="020B0609020204030204" pitchFamily="49" charset="0"/>
              </a:rPr>
              <a:t> </a:t>
            </a:r>
            <a:r>
              <a:rPr lang="en-US" altLang="zh-CN" b="0" dirty="0">
                <a:solidFill>
                  <a:srgbClr val="FFEA6B"/>
                </a:solidFill>
                <a:effectLst/>
                <a:latin typeface="Consolas" panose="020B0609020204030204" pitchFamily="49" charset="0"/>
              </a:rPr>
              <a:t>inputs</a:t>
            </a:r>
            <a:r>
              <a:rPr lang="en-US" altLang="zh-CN" b="0" dirty="0">
                <a:solidFill>
                  <a:srgbClr val="939DA5"/>
                </a:solidFill>
                <a:effectLst/>
                <a:latin typeface="Consolas" panose="020B0609020204030204" pitchFamily="49" charset="0"/>
              </a:rPr>
              <a:t>(self):</a:t>
            </a:r>
          </a:p>
          <a:p>
            <a:pPr>
              <a:lnSpc>
                <a:spcPts val="1800"/>
              </a:lnSpc>
            </a:pPr>
            <a:r>
              <a:rPr lang="en-US" altLang="zh-CN" b="0" dirty="0">
                <a:solidFill>
                  <a:srgbClr val="939DA5"/>
                </a:solidFill>
                <a:effectLst/>
                <a:latin typeface="Consolas" panose="020B0609020204030204" pitchFamily="49" charset="0"/>
              </a:rPr>
              <a:t>    </a:t>
            </a:r>
            <a:r>
              <a:rPr lang="en-US" altLang="zh-CN" b="0" dirty="0">
                <a:solidFill>
                  <a:srgbClr val="BA8EF7"/>
                </a:solidFill>
                <a:effectLst/>
                <a:latin typeface="Consolas" panose="020B0609020204030204" pitchFamily="49" charset="0"/>
              </a:rPr>
              <a:t>return</a:t>
            </a: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tf.TensorSpec</a:t>
            </a:r>
            <a:r>
              <a:rPr lang="en-US" altLang="zh-CN" b="0" dirty="0">
                <a:solidFill>
                  <a:srgbClr val="939DA5"/>
                </a:solidFill>
                <a:effectLst/>
                <a:latin typeface="Consolas" panose="020B0609020204030204" pitchFamily="49" charset="0"/>
              </a:rPr>
              <a:t>([None, None, None, </a:t>
            </a:r>
            <a:r>
              <a:rPr lang="en-US" altLang="zh-CN" b="0" dirty="0">
                <a:solidFill>
                  <a:srgbClr val="89DDFF"/>
                </a:solidFill>
                <a:effectLst/>
                <a:latin typeface="Consolas" panose="020B0609020204030204" pitchFamily="49" charset="0"/>
              </a:rPr>
              <a:t>3</a:t>
            </a:r>
            <a:r>
              <a:rPr lang="en-US" altLang="zh-CN" b="0" dirty="0">
                <a:solidFill>
                  <a:srgbClr val="939DA5"/>
                </a:solidFill>
                <a:effectLst/>
                <a:latin typeface="Consolas" panose="020B0609020204030204" pitchFamily="49" charset="0"/>
              </a:rPr>
              <a:t>], tf.float32, </a:t>
            </a:r>
            <a:r>
              <a:rPr lang="en-US" altLang="zh-CN" b="0" dirty="0">
                <a:solidFill>
                  <a:srgbClr val="5BEC95"/>
                </a:solidFill>
                <a:effectLst/>
                <a:latin typeface="Consolas" panose="020B0609020204030204" pitchFamily="49" charset="0"/>
              </a:rPr>
              <a:t>'image'</a:t>
            </a:r>
            <a:r>
              <a:rPr lang="en-US" altLang="zh-CN" b="0" dirty="0">
                <a:solidFill>
                  <a:srgbClr val="939DA5"/>
                </a:solidFill>
                <a:effectLst/>
                <a:latin typeface="Consolas" panose="020B0609020204030204" pitchFamily="49" charset="0"/>
              </a:rPr>
              <a:t>),</a:t>
            </a:r>
          </a:p>
          <a:p>
            <a:pPr>
              <a:lnSpc>
                <a:spcPts val="1800"/>
              </a:lnSpc>
            </a:pP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tf.TensorSpec</a:t>
            </a:r>
            <a:r>
              <a:rPr lang="en-US" altLang="zh-CN" b="0" dirty="0">
                <a:solidFill>
                  <a:srgbClr val="939DA5"/>
                </a:solidFill>
                <a:effectLst/>
                <a:latin typeface="Consolas" panose="020B0609020204030204" pitchFamily="49" charset="0"/>
              </a:rPr>
              <a:t>([None, None, None], tf.int32, </a:t>
            </a:r>
            <a:r>
              <a:rPr lang="en-US" altLang="zh-CN" b="0" dirty="0">
                <a:solidFill>
                  <a:srgbClr val="5BEC95"/>
                </a:solidFill>
                <a:effectLst/>
                <a:latin typeface="Consolas" panose="020B0609020204030204" pitchFamily="49" charset="0"/>
              </a:rPr>
              <a:t>'</a:t>
            </a:r>
            <a:r>
              <a:rPr lang="en-US" altLang="zh-CN" b="0" dirty="0" err="1">
                <a:solidFill>
                  <a:srgbClr val="5BEC95"/>
                </a:solidFill>
                <a:effectLst/>
                <a:latin typeface="Consolas" panose="020B0609020204030204" pitchFamily="49" charset="0"/>
              </a:rPr>
              <a:t>edgemap</a:t>
            </a:r>
            <a:r>
              <a:rPr lang="en-US" altLang="zh-CN" b="0" dirty="0">
                <a:solidFill>
                  <a:srgbClr val="5BEC95"/>
                </a:solidFill>
                <a:effectLst/>
                <a:latin typeface="Consolas" panose="020B0609020204030204" pitchFamily="49" charset="0"/>
              </a:rPr>
              <a:t>'</a:t>
            </a:r>
            <a:r>
              <a:rPr lang="en-US" altLang="zh-CN" b="0" dirty="0">
                <a:solidFill>
                  <a:srgbClr val="939DA5"/>
                </a:solidFill>
                <a:effectLst/>
                <a:latin typeface="Consolas" panose="020B0609020204030204" pitchFamily="49" charset="0"/>
              </a:rPr>
              <a:t>)]</a:t>
            </a:r>
            <a:br>
              <a:rPr lang="en-US" altLang="zh-CN" b="0" dirty="0">
                <a:solidFill>
                  <a:srgbClr val="939DA5"/>
                </a:solidFill>
                <a:effectLst/>
                <a:latin typeface="Consolas" panose="020B0609020204030204" pitchFamily="49" charset="0"/>
              </a:rPr>
            </a:b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分支模块定义：进行特征降维和上采样</a:t>
            </a:r>
            <a:endParaRPr lang="zh-CN" altLang="en-US" b="0" dirty="0">
              <a:solidFill>
                <a:srgbClr val="939DA5"/>
              </a:solidFill>
              <a:effectLst/>
              <a:latin typeface="Consolas" panose="020B0609020204030204" pitchFamily="49" charset="0"/>
            </a:endParaRPr>
          </a:p>
          <a:p>
            <a:pPr>
              <a:lnSpc>
                <a:spcPts val="1800"/>
              </a:lnSpc>
            </a:pPr>
            <a:r>
              <a:rPr lang="en-US" altLang="zh-CN" b="0" dirty="0">
                <a:solidFill>
                  <a:srgbClr val="BA8EF7"/>
                </a:solidFill>
                <a:effectLst/>
                <a:latin typeface="Consolas" panose="020B0609020204030204" pitchFamily="49" charset="0"/>
              </a:rPr>
              <a:t>def</a:t>
            </a:r>
            <a:r>
              <a:rPr lang="en-US" altLang="zh-CN" b="0" dirty="0">
                <a:solidFill>
                  <a:srgbClr val="939DA5"/>
                </a:solidFill>
                <a:effectLst/>
                <a:latin typeface="Consolas" panose="020B0609020204030204" pitchFamily="49" charset="0"/>
              </a:rPr>
              <a:t> </a:t>
            </a:r>
            <a:r>
              <a:rPr lang="en-US" altLang="zh-CN" b="0" dirty="0">
                <a:solidFill>
                  <a:srgbClr val="FFEA6B"/>
                </a:solidFill>
                <a:effectLst/>
                <a:latin typeface="Consolas" panose="020B0609020204030204" pitchFamily="49" charset="0"/>
              </a:rPr>
              <a:t>branch</a:t>
            </a:r>
            <a:r>
              <a:rPr lang="en-US" altLang="zh-CN" b="0" dirty="0">
                <a:solidFill>
                  <a:srgbClr val="939DA5"/>
                </a:solidFill>
                <a:effectLst/>
                <a:latin typeface="Consolas" panose="020B0609020204030204" pitchFamily="49" charset="0"/>
              </a:rPr>
              <a:t>(name, l, up):</a:t>
            </a:r>
          </a:p>
          <a:p>
            <a:pPr>
              <a:lnSpc>
                <a:spcPts val="1800"/>
              </a:lnSpc>
            </a:pPr>
            <a:r>
              <a:rPr lang="en-US" altLang="zh-CN" b="0" dirty="0">
                <a:solidFill>
                  <a:srgbClr val="939DA5"/>
                </a:solidFill>
                <a:effectLst/>
                <a:latin typeface="Consolas" panose="020B0609020204030204" pitchFamily="49" charset="0"/>
              </a:rPr>
              <a:t>    </a:t>
            </a:r>
            <a:r>
              <a:rPr lang="en-US" altLang="zh-CN" b="0" dirty="0">
                <a:solidFill>
                  <a:srgbClr val="BA8EF7"/>
                </a:solidFill>
                <a:effectLst/>
                <a:latin typeface="Consolas" panose="020B0609020204030204" pitchFamily="49" charset="0"/>
              </a:rPr>
              <a:t>with</a:t>
            </a:r>
            <a:r>
              <a:rPr lang="en-US" altLang="zh-CN" b="0" dirty="0">
                <a:solidFill>
                  <a:srgbClr val="939DA5"/>
                </a:solidFill>
                <a:effectLst/>
                <a:latin typeface="Consolas" panose="020B0609020204030204" pitchFamily="49" charset="0"/>
              </a:rPr>
              <a:t> tf.compat.v1.variable_scope(name):</a:t>
            </a:r>
          </a:p>
          <a:p>
            <a:pPr>
              <a:lnSpc>
                <a:spcPts val="1800"/>
              </a:lnSpc>
            </a:pPr>
            <a:r>
              <a:rPr lang="en-US" altLang="zh-CN" b="0" dirty="0">
                <a:solidFill>
                  <a:srgbClr val="939DA5"/>
                </a:solidFill>
                <a:effectLst/>
                <a:latin typeface="Consolas" panose="020B0609020204030204" pitchFamily="49" charset="0"/>
              </a:rPr>
              <a:t>        l = Conv2D(</a:t>
            </a:r>
            <a:r>
              <a:rPr lang="en-US" altLang="zh-CN" b="0" dirty="0">
                <a:solidFill>
                  <a:srgbClr val="5BEC95"/>
                </a:solidFill>
                <a:effectLst/>
                <a:latin typeface="Consolas" panose="020B0609020204030204" pitchFamily="49" charset="0"/>
              </a:rPr>
              <a:t>'</a:t>
            </a:r>
            <a:r>
              <a:rPr lang="en-US" altLang="zh-CN" b="0" dirty="0" err="1">
                <a:solidFill>
                  <a:srgbClr val="5BEC95"/>
                </a:solidFill>
                <a:effectLst/>
                <a:latin typeface="Consolas" panose="020B0609020204030204" pitchFamily="49" charset="0"/>
              </a:rPr>
              <a:t>convfc</a:t>
            </a:r>
            <a:r>
              <a:rPr lang="en-US" altLang="zh-CN" b="0" dirty="0">
                <a:solidFill>
                  <a:srgbClr val="5BEC95"/>
                </a:solidFill>
                <a:effectLst/>
                <a:latin typeface="Consolas" panose="020B0609020204030204" pitchFamily="49" charset="0"/>
              </a:rPr>
              <a:t>'</a:t>
            </a:r>
            <a:r>
              <a:rPr lang="en-US" altLang="zh-CN" b="0" dirty="0">
                <a:solidFill>
                  <a:srgbClr val="939DA5"/>
                </a:solidFill>
                <a:effectLst/>
                <a:latin typeface="Consolas" panose="020B0609020204030204" pitchFamily="49" charset="0"/>
              </a:rPr>
              <a:t>, l, </a:t>
            </a:r>
            <a:r>
              <a:rPr lang="en-US" altLang="zh-CN" b="0" dirty="0">
                <a:solidFill>
                  <a:srgbClr val="89DDFF"/>
                </a:solidFill>
                <a:effectLst/>
                <a:latin typeface="Consolas" panose="020B0609020204030204" pitchFamily="49" charset="0"/>
              </a:rPr>
              <a:t>1</a:t>
            </a: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kernel_size</a:t>
            </a:r>
            <a:r>
              <a:rPr lang="en-US" altLang="zh-CN" b="0" dirty="0">
                <a:solidFill>
                  <a:srgbClr val="939DA5"/>
                </a:solidFill>
                <a:effectLst/>
                <a:latin typeface="Consolas" panose="020B0609020204030204" pitchFamily="49" charset="0"/>
              </a:rPr>
              <a:t>=</a:t>
            </a:r>
            <a:r>
              <a:rPr lang="en-US" altLang="zh-CN" b="0" dirty="0">
                <a:solidFill>
                  <a:srgbClr val="89DDFF"/>
                </a:solidFill>
                <a:effectLst/>
                <a:latin typeface="Consolas" panose="020B0609020204030204" pitchFamily="49" charset="0"/>
              </a:rPr>
              <a:t>1</a:t>
            </a:r>
            <a:r>
              <a:rPr lang="en-US" altLang="zh-CN" b="0" dirty="0">
                <a:solidFill>
                  <a:srgbClr val="939DA5"/>
                </a:solidFill>
                <a:effectLst/>
                <a:latin typeface="Consolas" panose="020B0609020204030204" pitchFamily="49" charset="0"/>
              </a:rPr>
              <a:t>, activation=</a:t>
            </a:r>
            <a:r>
              <a:rPr lang="en-US" altLang="zh-CN" b="0" dirty="0" err="1">
                <a:solidFill>
                  <a:srgbClr val="939DA5"/>
                </a:solidFill>
                <a:effectLst/>
                <a:latin typeface="Consolas" panose="020B0609020204030204" pitchFamily="49" charset="0"/>
              </a:rPr>
              <a:t>tf.identity</a:t>
            </a:r>
            <a:r>
              <a:rPr lang="en-US" altLang="zh-CN" b="0" dirty="0">
                <a:solidFill>
                  <a:srgbClr val="939DA5"/>
                </a:solidFill>
                <a:effectLst/>
                <a:latin typeface="Consolas" panose="020B0609020204030204" pitchFamily="49" charset="0"/>
              </a:rPr>
              <a:t>)  </a:t>
            </a: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降维卷积</a:t>
            </a:r>
            <a:endParaRPr lang="zh-CN" altLang="en-US" b="0" dirty="0">
              <a:solidFill>
                <a:srgbClr val="939DA5"/>
              </a:solidFill>
              <a:effectLst/>
              <a:latin typeface="Consolas" panose="020B0609020204030204" pitchFamily="49" charset="0"/>
            </a:endParaRPr>
          </a:p>
          <a:p>
            <a:pPr>
              <a:lnSpc>
                <a:spcPts val="1800"/>
              </a:lnSpc>
            </a:pPr>
            <a:r>
              <a:rPr lang="zh-CN" altLang="en-US" b="0" dirty="0">
                <a:solidFill>
                  <a:srgbClr val="939DA5"/>
                </a:solidFill>
                <a:effectLst/>
                <a:latin typeface="Consolas" panose="020B0609020204030204" pitchFamily="49" charset="0"/>
              </a:rPr>
              <a:t>        </a:t>
            </a:r>
            <a:r>
              <a:rPr lang="en-US" altLang="zh-CN" b="0" dirty="0">
                <a:solidFill>
                  <a:srgbClr val="BA8EF7"/>
                </a:solidFill>
                <a:effectLst/>
                <a:latin typeface="Consolas" panose="020B0609020204030204" pitchFamily="49" charset="0"/>
              </a:rPr>
              <a:t>while</a:t>
            </a:r>
            <a:r>
              <a:rPr lang="en-US" altLang="zh-CN" b="0" dirty="0">
                <a:solidFill>
                  <a:srgbClr val="939DA5"/>
                </a:solidFill>
                <a:effectLst/>
                <a:latin typeface="Consolas" panose="020B0609020204030204" pitchFamily="49" charset="0"/>
              </a:rPr>
              <a:t> up != </a:t>
            </a:r>
            <a:r>
              <a:rPr lang="en-US" altLang="zh-CN" b="0" dirty="0">
                <a:solidFill>
                  <a:srgbClr val="89DDFF"/>
                </a:solidFill>
                <a:effectLst/>
                <a:latin typeface="Consolas" panose="020B0609020204030204" pitchFamily="49" charset="0"/>
              </a:rPr>
              <a:t>1</a:t>
            </a:r>
            <a:r>
              <a:rPr lang="en-US" altLang="zh-CN" b="0" dirty="0">
                <a:solidFill>
                  <a:srgbClr val="939DA5"/>
                </a:solidFill>
                <a:effectLst/>
                <a:latin typeface="Consolas" panose="020B0609020204030204" pitchFamily="49" charset="0"/>
              </a:rPr>
              <a:t>:</a:t>
            </a:r>
          </a:p>
          <a:p>
            <a:pPr>
              <a:lnSpc>
                <a:spcPts val="1800"/>
              </a:lnSpc>
            </a:pPr>
            <a:r>
              <a:rPr lang="en-US" altLang="zh-CN" b="0" dirty="0">
                <a:solidFill>
                  <a:srgbClr val="939DA5"/>
                </a:solidFill>
                <a:effectLst/>
                <a:latin typeface="Consolas" panose="020B0609020204030204" pitchFamily="49" charset="0"/>
              </a:rPr>
              <a:t>            l = </a:t>
            </a:r>
            <a:r>
              <a:rPr lang="en-US" altLang="zh-CN" b="0" dirty="0" err="1">
                <a:solidFill>
                  <a:srgbClr val="939DA5"/>
                </a:solidFill>
                <a:effectLst/>
                <a:latin typeface="Consolas" panose="020B0609020204030204" pitchFamily="49" charset="0"/>
              </a:rPr>
              <a:t>CaffeBilinearUpSample</a:t>
            </a:r>
            <a:r>
              <a:rPr lang="en-US" altLang="zh-CN" b="0" dirty="0">
                <a:solidFill>
                  <a:srgbClr val="939DA5"/>
                </a:solidFill>
                <a:effectLst/>
                <a:latin typeface="Consolas" panose="020B0609020204030204" pitchFamily="49" charset="0"/>
              </a:rPr>
              <a:t>(</a:t>
            </a:r>
            <a:r>
              <a:rPr lang="en-US" altLang="zh-CN" b="0" dirty="0">
                <a:solidFill>
                  <a:srgbClr val="5BEC95"/>
                </a:solidFill>
                <a:effectLst/>
                <a:latin typeface="Consolas" panose="020B0609020204030204" pitchFamily="49" charset="0"/>
              </a:rPr>
              <a:t>'</a:t>
            </a:r>
            <a:r>
              <a:rPr lang="en-US" altLang="zh-CN" b="0" dirty="0" err="1">
                <a:solidFill>
                  <a:srgbClr val="5BEC95"/>
                </a:solidFill>
                <a:effectLst/>
                <a:latin typeface="Consolas" panose="020B0609020204030204" pitchFamily="49" charset="0"/>
              </a:rPr>
              <a:t>upsample</a:t>
            </a:r>
            <a:r>
              <a:rPr lang="en-US" altLang="zh-CN" b="0" dirty="0">
                <a:solidFill>
                  <a:srgbClr val="939DA5"/>
                </a:solidFill>
                <a:effectLst/>
                <a:latin typeface="Consolas" panose="020B0609020204030204" pitchFamily="49" charset="0"/>
              </a:rPr>
              <a:t>{}</a:t>
            </a:r>
            <a:r>
              <a:rPr lang="en-US" altLang="zh-CN" b="0" dirty="0">
                <a:solidFill>
                  <a:srgbClr val="5BEC95"/>
                </a:solidFill>
                <a:effectLst/>
                <a:latin typeface="Consolas" panose="020B0609020204030204" pitchFamily="49" charset="0"/>
              </a:rPr>
              <a:t>'</a:t>
            </a:r>
            <a:r>
              <a:rPr lang="en-US" altLang="zh-CN" b="0" dirty="0">
                <a:solidFill>
                  <a:srgbClr val="939DA5"/>
                </a:solidFill>
                <a:effectLst/>
                <a:latin typeface="Consolas" panose="020B0609020204030204" pitchFamily="49" charset="0"/>
              </a:rPr>
              <a:t>.</a:t>
            </a:r>
            <a:r>
              <a:rPr lang="en-US" altLang="zh-CN" b="0" dirty="0">
                <a:solidFill>
                  <a:srgbClr val="FFEA6B"/>
                </a:solidFill>
                <a:effectLst/>
                <a:latin typeface="Consolas" panose="020B0609020204030204" pitchFamily="49" charset="0"/>
              </a:rPr>
              <a:t>format</a:t>
            </a:r>
            <a:r>
              <a:rPr lang="en-US" altLang="zh-CN" b="0" dirty="0">
                <a:solidFill>
                  <a:srgbClr val="939DA5"/>
                </a:solidFill>
                <a:effectLst/>
                <a:latin typeface="Consolas" panose="020B0609020204030204" pitchFamily="49" charset="0"/>
              </a:rPr>
              <a:t>(up), l, </a:t>
            </a:r>
            <a:r>
              <a:rPr lang="en-US" altLang="zh-CN" b="0" dirty="0">
                <a:solidFill>
                  <a:srgbClr val="89DDFF"/>
                </a:solidFill>
                <a:effectLst/>
                <a:latin typeface="Consolas" panose="020B0609020204030204" pitchFamily="49" charset="0"/>
              </a:rPr>
              <a:t>2</a:t>
            </a:r>
            <a:r>
              <a:rPr lang="en-US" altLang="zh-CN" b="0" dirty="0">
                <a:solidFill>
                  <a:srgbClr val="939DA5"/>
                </a:solidFill>
                <a:effectLst/>
                <a:latin typeface="Consolas" panose="020B0609020204030204" pitchFamily="49" charset="0"/>
              </a:rPr>
              <a:t>)      </a:t>
            </a: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双线性上采样</a:t>
            </a:r>
            <a:endParaRPr lang="zh-CN" altLang="en-US" b="0" dirty="0">
              <a:solidFill>
                <a:srgbClr val="939DA5"/>
              </a:solidFill>
              <a:effectLst/>
              <a:latin typeface="Consolas" panose="020B0609020204030204" pitchFamily="49" charset="0"/>
            </a:endParaRPr>
          </a:p>
          <a:p>
            <a:pPr>
              <a:lnSpc>
                <a:spcPts val="1800"/>
              </a:lnSpc>
            </a:pPr>
            <a:r>
              <a:rPr lang="zh-CN" altLang="en-US" b="0" dirty="0">
                <a:solidFill>
                  <a:srgbClr val="939DA5"/>
                </a:solidFill>
                <a:effectLst/>
                <a:latin typeface="Consolas" panose="020B0609020204030204" pitchFamily="49" charset="0"/>
              </a:rPr>
              <a:t>            </a:t>
            </a:r>
            <a:r>
              <a:rPr lang="en-US" altLang="zh-CN" b="0" dirty="0">
                <a:solidFill>
                  <a:srgbClr val="939DA5"/>
                </a:solidFill>
                <a:effectLst/>
                <a:latin typeface="Consolas" panose="020B0609020204030204" pitchFamily="49" charset="0"/>
              </a:rPr>
              <a:t>up = up // </a:t>
            </a:r>
            <a:r>
              <a:rPr lang="en-US" altLang="zh-CN" b="0" dirty="0">
                <a:solidFill>
                  <a:srgbClr val="89DDFF"/>
                </a:solidFill>
                <a:effectLst/>
                <a:latin typeface="Consolas" panose="020B0609020204030204" pitchFamily="49" charset="0"/>
              </a:rPr>
              <a:t>2</a:t>
            </a:r>
            <a:endParaRPr lang="en-US" altLang="zh-CN" b="0" dirty="0">
              <a:solidFill>
                <a:srgbClr val="939DA5"/>
              </a:solidFill>
              <a:effectLst/>
              <a:latin typeface="Consolas" panose="020B0609020204030204" pitchFamily="49" charset="0"/>
            </a:endParaRPr>
          </a:p>
          <a:p>
            <a:pPr>
              <a:lnSpc>
                <a:spcPts val="1800"/>
              </a:lnSpc>
            </a:pPr>
            <a:r>
              <a:rPr lang="en-US" altLang="zh-CN" b="0" dirty="0">
                <a:solidFill>
                  <a:srgbClr val="939DA5"/>
                </a:solidFill>
                <a:effectLst/>
                <a:latin typeface="Consolas" panose="020B0609020204030204" pitchFamily="49" charset="0"/>
              </a:rPr>
              <a:t>        </a:t>
            </a:r>
            <a:r>
              <a:rPr lang="en-US" altLang="zh-CN" b="0" dirty="0">
                <a:solidFill>
                  <a:srgbClr val="BA8EF7"/>
                </a:solidFill>
                <a:effectLst/>
                <a:latin typeface="Consolas" panose="020B0609020204030204" pitchFamily="49" charset="0"/>
              </a:rPr>
              <a:t>return</a:t>
            </a:r>
            <a:r>
              <a:rPr lang="en-US" altLang="zh-CN" b="0" dirty="0">
                <a:solidFill>
                  <a:srgbClr val="939DA5"/>
                </a:solidFill>
                <a:effectLst/>
                <a:latin typeface="Consolas" panose="020B0609020204030204" pitchFamily="49" charset="0"/>
              </a:rPr>
              <a:t> l</a:t>
            </a:r>
            <a:br>
              <a:rPr lang="en-US" altLang="zh-CN" sz="1100" b="0" dirty="0">
                <a:solidFill>
                  <a:srgbClr val="939DA5"/>
                </a:solidFill>
                <a:effectLst/>
                <a:latin typeface="Consolas" panose="020B0609020204030204" pitchFamily="49" charset="0"/>
              </a:rPr>
            </a:br>
            <a:endParaRPr lang="zh-CN" altLang="en-US" b="0" dirty="0">
              <a:solidFill>
                <a:srgbClr val="939DA5"/>
              </a:solidFill>
              <a:effectLst/>
              <a:latin typeface="Consolas" panose="020B0609020204030204" pitchFamily="49" charset="0"/>
            </a:endParaRPr>
          </a:p>
        </p:txBody>
      </p:sp>
    </p:spTree>
    <p:extLst>
      <p:ext uri="{BB962C8B-B14F-4D97-AF65-F5344CB8AC3E}">
        <p14:creationId xmlns:p14="http://schemas.microsoft.com/office/powerpoint/2010/main" val="3252543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9CB0A6E1-4497-AA8F-DE12-E965F74898BD}"/>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2536B6C9-7EF9-03F1-EB8D-A332FEE379B5}"/>
              </a:ext>
            </a:extLst>
          </p:cNvPr>
          <p:cNvSpPr txBox="1"/>
          <p:nvPr/>
        </p:nvSpPr>
        <p:spPr>
          <a:xfrm>
            <a:off x="0" y="803338"/>
            <a:ext cx="10649119" cy="542456"/>
          </a:xfrm>
          <a:prstGeom prst="rect">
            <a:avLst/>
          </a:prstGeom>
          <a:noFill/>
        </p:spPr>
        <p:txBody>
          <a:bodyPr wrap="square">
            <a:spAutoFit/>
          </a:bodyPr>
          <a:lstStyle/>
          <a:p>
            <a:pPr>
              <a:lnSpc>
                <a:spcPts val="1800"/>
              </a:lnSpc>
            </a:pPr>
            <a:br>
              <a:rPr lang="en-US" altLang="zh-CN" sz="1100" b="0" dirty="0">
                <a:solidFill>
                  <a:srgbClr val="939DA5"/>
                </a:solidFill>
                <a:effectLst/>
                <a:latin typeface="Consolas" panose="020B0609020204030204" pitchFamily="49" charset="0"/>
              </a:rPr>
            </a:br>
            <a:endParaRPr lang="zh-CN" altLang="en-US" b="0" dirty="0">
              <a:solidFill>
                <a:srgbClr val="939DA5"/>
              </a:solidFill>
              <a:effectLst/>
              <a:latin typeface="Consolas" panose="020B0609020204030204" pitchFamily="49" charset="0"/>
            </a:endParaRPr>
          </a:p>
        </p:txBody>
      </p:sp>
      <p:sp>
        <p:nvSpPr>
          <p:cNvPr id="3" name="文本框 2">
            <a:extLst>
              <a:ext uri="{FF2B5EF4-FFF2-40B4-BE49-F238E27FC236}">
                <a16:creationId xmlns:a16="http://schemas.microsoft.com/office/drawing/2014/main" id="{8244740E-95C9-9E0A-9E82-F431ED568A6A}"/>
              </a:ext>
            </a:extLst>
          </p:cNvPr>
          <p:cNvSpPr txBox="1"/>
          <p:nvPr/>
        </p:nvSpPr>
        <p:spPr>
          <a:xfrm>
            <a:off x="-1" y="560090"/>
            <a:ext cx="8431901" cy="4927567"/>
          </a:xfrm>
          <a:prstGeom prst="rect">
            <a:avLst/>
          </a:prstGeom>
          <a:noFill/>
        </p:spPr>
        <p:txBody>
          <a:bodyPr wrap="square">
            <a:spAutoFit/>
          </a:bodyPr>
          <a:lstStyle/>
          <a:p>
            <a:pPr>
              <a:lnSpc>
                <a:spcPts val="1800"/>
              </a:lnSpc>
            </a:pP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卷积和池化层构建</a:t>
            </a:r>
            <a:endParaRPr lang="zh-CN" altLang="en-US" b="0" dirty="0">
              <a:solidFill>
                <a:srgbClr val="939DA5"/>
              </a:solidFill>
              <a:effectLst/>
              <a:latin typeface="Consolas" panose="020B0609020204030204" pitchFamily="49" charset="0"/>
            </a:endParaRPr>
          </a:p>
          <a:p>
            <a:pPr>
              <a:lnSpc>
                <a:spcPts val="1800"/>
              </a:lnSpc>
            </a:pPr>
            <a:r>
              <a:rPr lang="en-US" altLang="zh-CN" b="0" dirty="0">
                <a:solidFill>
                  <a:srgbClr val="BA8EF7"/>
                </a:solidFill>
                <a:effectLst/>
                <a:latin typeface="Consolas" panose="020B0609020204030204" pitchFamily="49" charset="0"/>
              </a:rPr>
              <a:t>with</a:t>
            </a: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argscope</a:t>
            </a:r>
            <a:r>
              <a:rPr lang="en-US" altLang="zh-CN" b="0" dirty="0">
                <a:solidFill>
                  <a:srgbClr val="939DA5"/>
                </a:solidFill>
                <a:effectLst/>
                <a:latin typeface="Consolas" panose="020B0609020204030204" pitchFamily="49" charset="0"/>
              </a:rPr>
              <a:t>(Conv2D, </a:t>
            </a:r>
            <a:r>
              <a:rPr lang="en-US" altLang="zh-CN" b="0" dirty="0" err="1">
                <a:solidFill>
                  <a:srgbClr val="939DA5"/>
                </a:solidFill>
                <a:effectLst/>
                <a:latin typeface="Consolas" panose="020B0609020204030204" pitchFamily="49" charset="0"/>
              </a:rPr>
              <a:t>kernel_size</a:t>
            </a:r>
            <a:r>
              <a:rPr lang="en-US" altLang="zh-CN" b="0" dirty="0">
                <a:solidFill>
                  <a:srgbClr val="939DA5"/>
                </a:solidFill>
                <a:effectLst/>
                <a:latin typeface="Consolas" panose="020B0609020204030204" pitchFamily="49" charset="0"/>
              </a:rPr>
              <a:t>=</a:t>
            </a:r>
            <a:r>
              <a:rPr lang="en-US" altLang="zh-CN" b="0" dirty="0">
                <a:solidFill>
                  <a:srgbClr val="89DDFF"/>
                </a:solidFill>
                <a:effectLst/>
                <a:latin typeface="Consolas" panose="020B0609020204030204" pitchFamily="49" charset="0"/>
              </a:rPr>
              <a:t>3</a:t>
            </a:r>
            <a:r>
              <a:rPr lang="en-US" altLang="zh-CN" b="0" dirty="0">
                <a:solidFill>
                  <a:srgbClr val="939DA5"/>
                </a:solidFill>
                <a:effectLst/>
                <a:latin typeface="Consolas" panose="020B0609020204030204" pitchFamily="49" charset="0"/>
              </a:rPr>
              <a:t>, activation=</a:t>
            </a:r>
            <a:r>
              <a:rPr lang="en-US" altLang="zh-CN" b="0" dirty="0" err="1">
                <a:solidFill>
                  <a:srgbClr val="939DA5"/>
                </a:solidFill>
                <a:effectLst/>
                <a:latin typeface="Consolas" panose="020B0609020204030204" pitchFamily="49" charset="0"/>
              </a:rPr>
              <a:t>tf.nn.relu</a:t>
            </a:r>
            <a:r>
              <a:rPr lang="en-US" altLang="zh-CN" b="0" dirty="0">
                <a:solidFill>
                  <a:srgbClr val="939DA5"/>
                </a:solidFill>
                <a:effectLst/>
                <a:latin typeface="Consolas" panose="020B0609020204030204" pitchFamily="49" charset="0"/>
              </a:rPr>
              <a:t>):</a:t>
            </a:r>
          </a:p>
          <a:p>
            <a:pPr>
              <a:lnSpc>
                <a:spcPts val="1800"/>
              </a:lnSpc>
            </a:pPr>
            <a:r>
              <a:rPr lang="en-US" altLang="zh-CN" b="0" dirty="0">
                <a:solidFill>
                  <a:srgbClr val="939DA5"/>
                </a:solidFill>
                <a:effectLst/>
                <a:latin typeface="Consolas" panose="020B0609020204030204" pitchFamily="49" charset="0"/>
              </a:rPr>
              <a:t>    </a:t>
            </a: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第一层卷积和池化</a:t>
            </a:r>
            <a:endParaRPr lang="zh-CN" altLang="en-US" b="0" dirty="0">
              <a:solidFill>
                <a:srgbClr val="939DA5"/>
              </a:solidFill>
              <a:effectLst/>
              <a:latin typeface="Consolas" panose="020B0609020204030204" pitchFamily="49" charset="0"/>
            </a:endParaRPr>
          </a:p>
          <a:p>
            <a:pPr>
              <a:lnSpc>
                <a:spcPts val="1800"/>
              </a:lnSpc>
            </a:pPr>
            <a:r>
              <a:rPr lang="zh-CN" altLang="en-US" b="0" dirty="0">
                <a:solidFill>
                  <a:srgbClr val="939DA5"/>
                </a:solidFill>
                <a:effectLst/>
                <a:latin typeface="Consolas" panose="020B0609020204030204" pitchFamily="49" charset="0"/>
              </a:rPr>
              <a:t>    </a:t>
            </a:r>
            <a:r>
              <a:rPr lang="en-US" altLang="zh-CN" b="0" dirty="0">
                <a:solidFill>
                  <a:srgbClr val="939DA5"/>
                </a:solidFill>
                <a:effectLst/>
                <a:latin typeface="Consolas" panose="020B0609020204030204" pitchFamily="49" charset="0"/>
              </a:rPr>
              <a:t>l = Conv2D(</a:t>
            </a:r>
            <a:r>
              <a:rPr lang="en-US" altLang="zh-CN" b="0" dirty="0">
                <a:solidFill>
                  <a:srgbClr val="5BEC95"/>
                </a:solidFill>
                <a:effectLst/>
                <a:latin typeface="Consolas" panose="020B0609020204030204" pitchFamily="49" charset="0"/>
              </a:rPr>
              <a:t>'conv1_1'</a:t>
            </a:r>
            <a:r>
              <a:rPr lang="en-US" altLang="zh-CN" b="0" dirty="0">
                <a:solidFill>
                  <a:srgbClr val="939DA5"/>
                </a:solidFill>
                <a:effectLst/>
                <a:latin typeface="Consolas" panose="020B0609020204030204" pitchFamily="49" charset="0"/>
              </a:rPr>
              <a:t>, image, </a:t>
            </a:r>
            <a:r>
              <a:rPr lang="en-US" altLang="zh-CN" b="0" dirty="0">
                <a:solidFill>
                  <a:srgbClr val="89DDFF"/>
                </a:solidFill>
                <a:effectLst/>
                <a:latin typeface="Consolas" panose="020B0609020204030204" pitchFamily="49" charset="0"/>
              </a:rPr>
              <a:t>64</a:t>
            </a:r>
            <a:r>
              <a:rPr lang="en-US" altLang="zh-CN" b="0" dirty="0">
                <a:solidFill>
                  <a:srgbClr val="939DA5"/>
                </a:solidFill>
                <a:effectLst/>
                <a:latin typeface="Consolas" panose="020B0609020204030204" pitchFamily="49" charset="0"/>
              </a:rPr>
              <a:t>)</a:t>
            </a:r>
          </a:p>
          <a:p>
            <a:pPr>
              <a:lnSpc>
                <a:spcPts val="1800"/>
              </a:lnSpc>
            </a:pPr>
            <a:r>
              <a:rPr lang="en-US" altLang="zh-CN" b="0" dirty="0">
                <a:solidFill>
                  <a:srgbClr val="939DA5"/>
                </a:solidFill>
                <a:effectLst/>
                <a:latin typeface="Consolas" panose="020B0609020204030204" pitchFamily="49" charset="0"/>
              </a:rPr>
              <a:t>    l = Conv2D(</a:t>
            </a:r>
            <a:r>
              <a:rPr lang="en-US" altLang="zh-CN" b="0" dirty="0">
                <a:solidFill>
                  <a:srgbClr val="5BEC95"/>
                </a:solidFill>
                <a:effectLst/>
                <a:latin typeface="Consolas" panose="020B0609020204030204" pitchFamily="49" charset="0"/>
              </a:rPr>
              <a:t>'conv1_2'</a:t>
            </a:r>
            <a:r>
              <a:rPr lang="en-US" altLang="zh-CN" b="0" dirty="0">
                <a:solidFill>
                  <a:srgbClr val="939DA5"/>
                </a:solidFill>
                <a:effectLst/>
                <a:latin typeface="Consolas" panose="020B0609020204030204" pitchFamily="49" charset="0"/>
              </a:rPr>
              <a:t>, l, </a:t>
            </a:r>
            <a:r>
              <a:rPr lang="en-US" altLang="zh-CN" b="0" dirty="0">
                <a:solidFill>
                  <a:srgbClr val="89DDFF"/>
                </a:solidFill>
                <a:effectLst/>
                <a:latin typeface="Consolas" panose="020B0609020204030204" pitchFamily="49" charset="0"/>
              </a:rPr>
              <a:t>64</a:t>
            </a:r>
            <a:r>
              <a:rPr lang="en-US" altLang="zh-CN" b="0" dirty="0">
                <a:solidFill>
                  <a:srgbClr val="939DA5"/>
                </a:solidFill>
                <a:effectLst/>
                <a:latin typeface="Consolas" panose="020B0609020204030204" pitchFamily="49" charset="0"/>
              </a:rPr>
              <a:t>)</a:t>
            </a:r>
          </a:p>
          <a:p>
            <a:pPr>
              <a:lnSpc>
                <a:spcPts val="1800"/>
              </a:lnSpc>
            </a:pPr>
            <a:r>
              <a:rPr lang="en-US" altLang="zh-CN" b="0" dirty="0">
                <a:solidFill>
                  <a:srgbClr val="939DA5"/>
                </a:solidFill>
                <a:effectLst/>
                <a:latin typeface="Consolas" panose="020B0609020204030204" pitchFamily="49" charset="0"/>
              </a:rPr>
              <a:t>    b1 = </a:t>
            </a:r>
            <a:r>
              <a:rPr lang="en-US" altLang="zh-CN" b="0" dirty="0">
                <a:solidFill>
                  <a:srgbClr val="FFEA6B"/>
                </a:solidFill>
                <a:effectLst/>
                <a:latin typeface="Consolas" panose="020B0609020204030204" pitchFamily="49" charset="0"/>
              </a:rPr>
              <a:t>branch</a:t>
            </a:r>
            <a:r>
              <a:rPr lang="en-US" altLang="zh-CN" b="0" dirty="0">
                <a:solidFill>
                  <a:srgbClr val="939DA5"/>
                </a:solidFill>
                <a:effectLst/>
                <a:latin typeface="Consolas" panose="020B0609020204030204" pitchFamily="49" charset="0"/>
              </a:rPr>
              <a:t>(</a:t>
            </a:r>
            <a:r>
              <a:rPr lang="en-US" altLang="zh-CN" b="0" dirty="0">
                <a:solidFill>
                  <a:srgbClr val="5BEC95"/>
                </a:solidFill>
                <a:effectLst/>
                <a:latin typeface="Consolas" panose="020B0609020204030204" pitchFamily="49" charset="0"/>
              </a:rPr>
              <a:t>'branch1'</a:t>
            </a:r>
            <a:r>
              <a:rPr lang="en-US" altLang="zh-CN" b="0" dirty="0">
                <a:solidFill>
                  <a:srgbClr val="939DA5"/>
                </a:solidFill>
                <a:effectLst/>
                <a:latin typeface="Consolas" panose="020B0609020204030204" pitchFamily="49" charset="0"/>
              </a:rPr>
              <a:t>, l, </a:t>
            </a:r>
            <a:r>
              <a:rPr lang="en-US" altLang="zh-CN" b="0" dirty="0">
                <a:solidFill>
                  <a:srgbClr val="89DDFF"/>
                </a:solidFill>
                <a:effectLst/>
                <a:latin typeface="Consolas" panose="020B0609020204030204" pitchFamily="49" charset="0"/>
              </a:rPr>
              <a:t>1</a:t>
            </a:r>
            <a:r>
              <a:rPr lang="en-US" altLang="zh-CN" b="0" dirty="0">
                <a:solidFill>
                  <a:srgbClr val="939DA5"/>
                </a:solidFill>
                <a:effectLst/>
                <a:latin typeface="Consolas" panose="020B0609020204030204" pitchFamily="49" charset="0"/>
              </a:rPr>
              <a:t>)       </a:t>
            </a: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提取第一层边缘特征</a:t>
            </a:r>
            <a:endParaRPr lang="zh-CN" altLang="en-US" b="0" dirty="0">
              <a:solidFill>
                <a:srgbClr val="939DA5"/>
              </a:solidFill>
              <a:effectLst/>
              <a:latin typeface="Consolas" panose="020B0609020204030204" pitchFamily="49" charset="0"/>
            </a:endParaRPr>
          </a:p>
          <a:p>
            <a:pPr>
              <a:lnSpc>
                <a:spcPts val="1800"/>
              </a:lnSpc>
            </a:pPr>
            <a:r>
              <a:rPr lang="zh-CN" altLang="en-US" b="0" dirty="0">
                <a:solidFill>
                  <a:srgbClr val="939DA5"/>
                </a:solidFill>
                <a:effectLst/>
                <a:latin typeface="Consolas" panose="020B0609020204030204" pitchFamily="49" charset="0"/>
              </a:rPr>
              <a:t>    </a:t>
            </a:r>
            <a:r>
              <a:rPr lang="en-US" altLang="zh-CN" b="0" dirty="0">
                <a:solidFill>
                  <a:srgbClr val="939DA5"/>
                </a:solidFill>
                <a:effectLst/>
                <a:latin typeface="Consolas" panose="020B0609020204030204" pitchFamily="49" charset="0"/>
              </a:rPr>
              <a:t>l = </a:t>
            </a:r>
            <a:r>
              <a:rPr lang="en-US" altLang="zh-CN" b="0" dirty="0" err="1">
                <a:solidFill>
                  <a:srgbClr val="939DA5"/>
                </a:solidFill>
                <a:effectLst/>
                <a:latin typeface="Consolas" panose="020B0609020204030204" pitchFamily="49" charset="0"/>
              </a:rPr>
              <a:t>MaxPooling</a:t>
            </a:r>
            <a:r>
              <a:rPr lang="en-US" altLang="zh-CN" b="0" dirty="0">
                <a:solidFill>
                  <a:srgbClr val="939DA5"/>
                </a:solidFill>
                <a:effectLst/>
                <a:latin typeface="Consolas" panose="020B0609020204030204" pitchFamily="49" charset="0"/>
              </a:rPr>
              <a:t>(</a:t>
            </a:r>
            <a:r>
              <a:rPr lang="en-US" altLang="zh-CN" b="0" dirty="0">
                <a:solidFill>
                  <a:srgbClr val="5BEC95"/>
                </a:solidFill>
                <a:effectLst/>
                <a:latin typeface="Consolas" panose="020B0609020204030204" pitchFamily="49" charset="0"/>
              </a:rPr>
              <a:t>'pool1'</a:t>
            </a:r>
            <a:r>
              <a:rPr lang="en-US" altLang="zh-CN" b="0" dirty="0">
                <a:solidFill>
                  <a:srgbClr val="939DA5"/>
                </a:solidFill>
                <a:effectLst/>
                <a:latin typeface="Consolas" panose="020B0609020204030204" pitchFamily="49" charset="0"/>
              </a:rPr>
              <a:t>, l, </a:t>
            </a:r>
            <a:r>
              <a:rPr lang="en-US" altLang="zh-CN" b="0" dirty="0">
                <a:solidFill>
                  <a:srgbClr val="89DDFF"/>
                </a:solidFill>
                <a:effectLst/>
                <a:latin typeface="Consolas" panose="020B0609020204030204" pitchFamily="49" charset="0"/>
              </a:rPr>
              <a:t>2</a:t>
            </a:r>
            <a:r>
              <a:rPr lang="en-US" altLang="zh-CN" b="0" dirty="0">
                <a:solidFill>
                  <a:srgbClr val="939DA5"/>
                </a:solidFill>
                <a:effectLst/>
                <a:latin typeface="Consolas" panose="020B0609020204030204" pitchFamily="49" charset="0"/>
              </a:rPr>
              <a:t>)      </a:t>
            </a: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下采样</a:t>
            </a:r>
            <a:endParaRPr lang="zh-CN" altLang="en-US" b="0" dirty="0">
              <a:solidFill>
                <a:srgbClr val="939DA5"/>
              </a:solidFill>
              <a:effectLst/>
              <a:latin typeface="Consolas" panose="020B0609020204030204" pitchFamily="49" charset="0"/>
            </a:endParaRPr>
          </a:p>
          <a:p>
            <a:pPr>
              <a:lnSpc>
                <a:spcPts val="1800"/>
              </a:lnSpc>
            </a:pPr>
            <a:br>
              <a:rPr lang="zh-CN" altLang="en-US" b="0" dirty="0">
                <a:solidFill>
                  <a:srgbClr val="939DA5"/>
                </a:solidFill>
                <a:effectLst/>
                <a:latin typeface="Consolas" panose="020B0609020204030204" pitchFamily="49" charset="0"/>
              </a:rPr>
            </a:br>
            <a:r>
              <a:rPr lang="zh-CN" altLang="en-US" b="0" dirty="0">
                <a:solidFill>
                  <a:srgbClr val="939DA5"/>
                </a:solidFill>
                <a:effectLst/>
                <a:latin typeface="Consolas" panose="020B0609020204030204" pitchFamily="49" charset="0"/>
              </a:rPr>
              <a:t>    </a:t>
            </a: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第二层卷积和池化</a:t>
            </a:r>
            <a:endParaRPr lang="zh-CN" altLang="en-US" b="0" dirty="0">
              <a:solidFill>
                <a:srgbClr val="939DA5"/>
              </a:solidFill>
              <a:effectLst/>
              <a:latin typeface="Consolas" panose="020B0609020204030204" pitchFamily="49" charset="0"/>
            </a:endParaRPr>
          </a:p>
          <a:p>
            <a:pPr>
              <a:lnSpc>
                <a:spcPts val="1800"/>
              </a:lnSpc>
            </a:pPr>
            <a:r>
              <a:rPr lang="zh-CN" altLang="en-US" b="0" dirty="0">
                <a:solidFill>
                  <a:srgbClr val="939DA5"/>
                </a:solidFill>
                <a:effectLst/>
                <a:latin typeface="Consolas" panose="020B0609020204030204" pitchFamily="49" charset="0"/>
              </a:rPr>
              <a:t>    </a:t>
            </a:r>
            <a:r>
              <a:rPr lang="en-US" altLang="zh-CN" b="0" dirty="0">
                <a:solidFill>
                  <a:srgbClr val="939DA5"/>
                </a:solidFill>
                <a:effectLst/>
                <a:latin typeface="Consolas" panose="020B0609020204030204" pitchFamily="49" charset="0"/>
              </a:rPr>
              <a:t>l = Conv2D(</a:t>
            </a:r>
            <a:r>
              <a:rPr lang="en-US" altLang="zh-CN" b="0" dirty="0">
                <a:solidFill>
                  <a:srgbClr val="5BEC95"/>
                </a:solidFill>
                <a:effectLst/>
                <a:latin typeface="Consolas" panose="020B0609020204030204" pitchFamily="49" charset="0"/>
              </a:rPr>
              <a:t>'conv2_1'</a:t>
            </a:r>
            <a:r>
              <a:rPr lang="en-US" altLang="zh-CN" b="0" dirty="0">
                <a:solidFill>
                  <a:srgbClr val="939DA5"/>
                </a:solidFill>
                <a:effectLst/>
                <a:latin typeface="Consolas" panose="020B0609020204030204" pitchFamily="49" charset="0"/>
              </a:rPr>
              <a:t>, l, </a:t>
            </a:r>
            <a:r>
              <a:rPr lang="en-US" altLang="zh-CN" b="0" dirty="0">
                <a:solidFill>
                  <a:srgbClr val="89DDFF"/>
                </a:solidFill>
                <a:effectLst/>
                <a:latin typeface="Consolas" panose="020B0609020204030204" pitchFamily="49" charset="0"/>
              </a:rPr>
              <a:t>128</a:t>
            </a:r>
            <a:r>
              <a:rPr lang="en-US" altLang="zh-CN" b="0" dirty="0">
                <a:solidFill>
                  <a:srgbClr val="939DA5"/>
                </a:solidFill>
                <a:effectLst/>
                <a:latin typeface="Consolas" panose="020B0609020204030204" pitchFamily="49" charset="0"/>
              </a:rPr>
              <a:t>)</a:t>
            </a:r>
          </a:p>
          <a:p>
            <a:pPr>
              <a:lnSpc>
                <a:spcPts val="1800"/>
              </a:lnSpc>
            </a:pPr>
            <a:r>
              <a:rPr lang="en-US" altLang="zh-CN" b="0" dirty="0">
                <a:solidFill>
                  <a:srgbClr val="939DA5"/>
                </a:solidFill>
                <a:effectLst/>
                <a:latin typeface="Consolas" panose="020B0609020204030204" pitchFamily="49" charset="0"/>
              </a:rPr>
              <a:t>    l = Conv2D(</a:t>
            </a:r>
            <a:r>
              <a:rPr lang="en-US" altLang="zh-CN" b="0" dirty="0">
                <a:solidFill>
                  <a:srgbClr val="5BEC95"/>
                </a:solidFill>
                <a:effectLst/>
                <a:latin typeface="Consolas" panose="020B0609020204030204" pitchFamily="49" charset="0"/>
              </a:rPr>
              <a:t>'conv2_2'</a:t>
            </a:r>
            <a:r>
              <a:rPr lang="en-US" altLang="zh-CN" b="0" dirty="0">
                <a:solidFill>
                  <a:srgbClr val="939DA5"/>
                </a:solidFill>
                <a:effectLst/>
                <a:latin typeface="Consolas" panose="020B0609020204030204" pitchFamily="49" charset="0"/>
              </a:rPr>
              <a:t>, l, </a:t>
            </a:r>
            <a:r>
              <a:rPr lang="en-US" altLang="zh-CN" b="0" dirty="0">
                <a:solidFill>
                  <a:srgbClr val="89DDFF"/>
                </a:solidFill>
                <a:effectLst/>
                <a:latin typeface="Consolas" panose="020B0609020204030204" pitchFamily="49" charset="0"/>
              </a:rPr>
              <a:t>128</a:t>
            </a:r>
            <a:r>
              <a:rPr lang="en-US" altLang="zh-CN" b="0" dirty="0">
                <a:solidFill>
                  <a:srgbClr val="939DA5"/>
                </a:solidFill>
                <a:effectLst/>
                <a:latin typeface="Consolas" panose="020B0609020204030204" pitchFamily="49" charset="0"/>
              </a:rPr>
              <a:t>)</a:t>
            </a:r>
          </a:p>
          <a:p>
            <a:pPr>
              <a:lnSpc>
                <a:spcPts val="1800"/>
              </a:lnSpc>
            </a:pPr>
            <a:r>
              <a:rPr lang="en-US" altLang="zh-CN" b="0" dirty="0">
                <a:solidFill>
                  <a:srgbClr val="939DA5"/>
                </a:solidFill>
                <a:effectLst/>
                <a:latin typeface="Consolas" panose="020B0609020204030204" pitchFamily="49" charset="0"/>
              </a:rPr>
              <a:t>    b2 = </a:t>
            </a:r>
            <a:r>
              <a:rPr lang="en-US" altLang="zh-CN" b="0" dirty="0">
                <a:solidFill>
                  <a:srgbClr val="FFEA6B"/>
                </a:solidFill>
                <a:effectLst/>
                <a:latin typeface="Consolas" panose="020B0609020204030204" pitchFamily="49" charset="0"/>
              </a:rPr>
              <a:t>branch</a:t>
            </a:r>
            <a:r>
              <a:rPr lang="en-US" altLang="zh-CN" b="0" dirty="0">
                <a:solidFill>
                  <a:srgbClr val="939DA5"/>
                </a:solidFill>
                <a:effectLst/>
                <a:latin typeface="Consolas" panose="020B0609020204030204" pitchFamily="49" charset="0"/>
              </a:rPr>
              <a:t>(</a:t>
            </a:r>
            <a:r>
              <a:rPr lang="en-US" altLang="zh-CN" b="0" dirty="0">
                <a:solidFill>
                  <a:srgbClr val="5BEC95"/>
                </a:solidFill>
                <a:effectLst/>
                <a:latin typeface="Consolas" panose="020B0609020204030204" pitchFamily="49" charset="0"/>
              </a:rPr>
              <a:t>'branch2'</a:t>
            </a:r>
            <a:r>
              <a:rPr lang="en-US" altLang="zh-CN" b="0" dirty="0">
                <a:solidFill>
                  <a:srgbClr val="939DA5"/>
                </a:solidFill>
                <a:effectLst/>
                <a:latin typeface="Consolas" panose="020B0609020204030204" pitchFamily="49" charset="0"/>
              </a:rPr>
              <a:t>, l, </a:t>
            </a:r>
            <a:r>
              <a:rPr lang="en-US" altLang="zh-CN" b="0" dirty="0">
                <a:solidFill>
                  <a:srgbClr val="89DDFF"/>
                </a:solidFill>
                <a:effectLst/>
                <a:latin typeface="Consolas" panose="020B0609020204030204" pitchFamily="49" charset="0"/>
              </a:rPr>
              <a:t>2</a:t>
            </a:r>
            <a:r>
              <a:rPr lang="en-US" altLang="zh-CN" b="0" dirty="0">
                <a:solidFill>
                  <a:srgbClr val="939DA5"/>
                </a:solidFill>
                <a:effectLst/>
                <a:latin typeface="Consolas" panose="020B0609020204030204" pitchFamily="49" charset="0"/>
              </a:rPr>
              <a:t>)       </a:t>
            </a: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提取第二层边缘特征</a:t>
            </a:r>
            <a:endParaRPr lang="zh-CN" altLang="en-US" b="0" dirty="0">
              <a:solidFill>
                <a:srgbClr val="939DA5"/>
              </a:solidFill>
              <a:effectLst/>
              <a:latin typeface="Consolas" panose="020B0609020204030204" pitchFamily="49" charset="0"/>
            </a:endParaRPr>
          </a:p>
          <a:p>
            <a:pPr>
              <a:lnSpc>
                <a:spcPts val="1800"/>
              </a:lnSpc>
            </a:pPr>
            <a:r>
              <a:rPr lang="zh-CN" altLang="en-US" b="0" dirty="0">
                <a:solidFill>
                  <a:srgbClr val="939DA5"/>
                </a:solidFill>
                <a:effectLst/>
                <a:latin typeface="Consolas" panose="020B0609020204030204" pitchFamily="49" charset="0"/>
              </a:rPr>
              <a:t>    </a:t>
            </a:r>
            <a:r>
              <a:rPr lang="en-US" altLang="zh-CN" b="0" dirty="0">
                <a:solidFill>
                  <a:srgbClr val="939DA5"/>
                </a:solidFill>
                <a:effectLst/>
                <a:latin typeface="Consolas" panose="020B0609020204030204" pitchFamily="49" charset="0"/>
              </a:rPr>
              <a:t>l = </a:t>
            </a:r>
            <a:r>
              <a:rPr lang="en-US" altLang="zh-CN" b="0" dirty="0" err="1">
                <a:solidFill>
                  <a:srgbClr val="939DA5"/>
                </a:solidFill>
                <a:effectLst/>
                <a:latin typeface="Consolas" panose="020B0609020204030204" pitchFamily="49" charset="0"/>
              </a:rPr>
              <a:t>MaxPooling</a:t>
            </a:r>
            <a:r>
              <a:rPr lang="en-US" altLang="zh-CN" b="0" dirty="0">
                <a:solidFill>
                  <a:srgbClr val="939DA5"/>
                </a:solidFill>
                <a:effectLst/>
                <a:latin typeface="Consolas" panose="020B0609020204030204" pitchFamily="49" charset="0"/>
              </a:rPr>
              <a:t>(</a:t>
            </a:r>
            <a:r>
              <a:rPr lang="en-US" altLang="zh-CN" b="0" dirty="0">
                <a:solidFill>
                  <a:srgbClr val="5BEC95"/>
                </a:solidFill>
                <a:effectLst/>
                <a:latin typeface="Consolas" panose="020B0609020204030204" pitchFamily="49" charset="0"/>
              </a:rPr>
              <a:t>'pool2'</a:t>
            </a:r>
            <a:r>
              <a:rPr lang="en-US" altLang="zh-CN" b="0" dirty="0">
                <a:solidFill>
                  <a:srgbClr val="939DA5"/>
                </a:solidFill>
                <a:effectLst/>
                <a:latin typeface="Consolas" panose="020B0609020204030204" pitchFamily="49" charset="0"/>
              </a:rPr>
              <a:t>, l, </a:t>
            </a:r>
            <a:r>
              <a:rPr lang="en-US" altLang="zh-CN" b="0" dirty="0">
                <a:solidFill>
                  <a:srgbClr val="89DDFF"/>
                </a:solidFill>
                <a:effectLst/>
                <a:latin typeface="Consolas" panose="020B0609020204030204" pitchFamily="49" charset="0"/>
              </a:rPr>
              <a:t>2</a:t>
            </a:r>
            <a:r>
              <a:rPr lang="en-US" altLang="zh-CN" b="0" dirty="0">
                <a:solidFill>
                  <a:srgbClr val="939DA5"/>
                </a:solidFill>
                <a:effectLst/>
                <a:latin typeface="Consolas" panose="020B0609020204030204" pitchFamily="49" charset="0"/>
              </a:rPr>
              <a:t>)      </a:t>
            </a: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下采样</a:t>
            </a:r>
            <a:endParaRPr lang="zh-CN" altLang="en-US" b="0" dirty="0">
              <a:solidFill>
                <a:srgbClr val="939DA5"/>
              </a:solidFill>
              <a:effectLst/>
              <a:latin typeface="Consolas" panose="020B0609020204030204" pitchFamily="49" charset="0"/>
            </a:endParaRPr>
          </a:p>
          <a:p>
            <a:pPr>
              <a:lnSpc>
                <a:spcPts val="1800"/>
              </a:lnSpc>
            </a:pPr>
            <a:br>
              <a:rPr lang="zh-CN" altLang="en-US" b="0" dirty="0">
                <a:solidFill>
                  <a:srgbClr val="939DA5"/>
                </a:solidFill>
                <a:effectLst/>
                <a:latin typeface="Consolas" panose="020B0609020204030204" pitchFamily="49" charset="0"/>
              </a:rPr>
            </a:br>
            <a:r>
              <a:rPr lang="zh-CN" altLang="en-US" b="0" dirty="0">
                <a:solidFill>
                  <a:srgbClr val="939DA5"/>
                </a:solidFill>
                <a:effectLst/>
                <a:latin typeface="Consolas" panose="020B0609020204030204" pitchFamily="49" charset="0"/>
              </a:rPr>
              <a:t>    </a:t>
            </a: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第三至第五层卷积和池化省略，构建过程类似</a:t>
            </a:r>
            <a:r>
              <a:rPr lang="en-US" altLang="zh-CN" b="0" dirty="0">
                <a:solidFill>
                  <a:srgbClr val="707A84"/>
                </a:solidFill>
                <a:effectLst/>
                <a:latin typeface="Consolas" panose="020B0609020204030204" pitchFamily="49" charset="0"/>
              </a:rPr>
              <a:t>...</a:t>
            </a:r>
            <a:endParaRPr lang="zh-CN" altLang="en-US" b="0" dirty="0">
              <a:solidFill>
                <a:srgbClr val="939DA5"/>
              </a:solidFill>
              <a:effectLst/>
              <a:latin typeface="Consolas" panose="020B0609020204030204" pitchFamily="49" charset="0"/>
            </a:endParaRPr>
          </a:p>
          <a:p>
            <a:pPr>
              <a:lnSpc>
                <a:spcPts val="1800"/>
              </a:lnSpc>
            </a:pPr>
            <a:br>
              <a:rPr lang="zh-CN" altLang="en-US" b="0" dirty="0">
                <a:solidFill>
                  <a:srgbClr val="939DA5"/>
                </a:solidFill>
                <a:effectLst/>
                <a:latin typeface="Consolas" panose="020B0609020204030204" pitchFamily="49" charset="0"/>
              </a:rPr>
            </a:b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多尺度特征融合，生成最终边缘图</a:t>
            </a:r>
            <a:endParaRPr lang="zh-CN" altLang="en-US" b="0" dirty="0">
              <a:solidFill>
                <a:srgbClr val="939DA5"/>
              </a:solidFill>
              <a:effectLst/>
              <a:latin typeface="Consolas" panose="020B0609020204030204" pitchFamily="49" charset="0"/>
            </a:endParaRPr>
          </a:p>
          <a:p>
            <a:pPr>
              <a:lnSpc>
                <a:spcPts val="1800"/>
              </a:lnSpc>
            </a:pPr>
            <a:r>
              <a:rPr lang="en-US" altLang="zh-CN" b="0" dirty="0" err="1">
                <a:solidFill>
                  <a:srgbClr val="939DA5"/>
                </a:solidFill>
                <a:effectLst/>
                <a:latin typeface="Consolas" panose="020B0609020204030204" pitchFamily="49" charset="0"/>
              </a:rPr>
              <a:t>final_map</a:t>
            </a:r>
            <a:r>
              <a:rPr lang="en-US" altLang="zh-CN" b="0" dirty="0">
                <a:solidFill>
                  <a:srgbClr val="939DA5"/>
                </a:solidFill>
                <a:effectLst/>
                <a:latin typeface="Consolas" panose="020B0609020204030204" pitchFamily="49" charset="0"/>
              </a:rPr>
              <a:t> = Conv2D(</a:t>
            </a:r>
            <a:r>
              <a:rPr lang="en-US" altLang="zh-CN" b="0" dirty="0">
                <a:solidFill>
                  <a:srgbClr val="5BEC95"/>
                </a:solidFill>
                <a:effectLst/>
                <a:latin typeface="Consolas" panose="020B0609020204030204" pitchFamily="49" charset="0"/>
              </a:rPr>
              <a:t>'</a:t>
            </a:r>
            <a:r>
              <a:rPr lang="en-US" altLang="zh-CN" b="0" dirty="0" err="1">
                <a:solidFill>
                  <a:srgbClr val="5BEC95"/>
                </a:solidFill>
                <a:effectLst/>
                <a:latin typeface="Consolas" panose="020B0609020204030204" pitchFamily="49" charset="0"/>
              </a:rPr>
              <a:t>convfcweight</a:t>
            </a:r>
            <a:r>
              <a:rPr lang="en-US" altLang="zh-CN" b="0" dirty="0">
                <a:solidFill>
                  <a:srgbClr val="5BEC95"/>
                </a:solidFill>
                <a:effectLst/>
                <a:latin typeface="Consolas" panose="020B0609020204030204" pitchFamily="49" charset="0"/>
              </a:rPr>
              <a:t>'</a:t>
            </a: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tf.concat</a:t>
            </a:r>
            <a:r>
              <a:rPr lang="en-US" altLang="zh-CN" b="0" dirty="0">
                <a:solidFill>
                  <a:srgbClr val="939DA5"/>
                </a:solidFill>
                <a:effectLst/>
                <a:latin typeface="Consolas" panose="020B0609020204030204" pitchFamily="49" charset="0"/>
              </a:rPr>
              <a:t>([b1, b2], </a:t>
            </a:r>
            <a:r>
              <a:rPr lang="en-US" altLang="zh-CN" b="0" dirty="0">
                <a:solidFill>
                  <a:srgbClr val="89DDFF"/>
                </a:solidFill>
                <a:effectLst/>
                <a:latin typeface="Consolas" panose="020B0609020204030204" pitchFamily="49" charset="0"/>
              </a:rPr>
              <a:t>1</a:t>
            </a:r>
            <a:r>
              <a:rPr lang="en-US" altLang="zh-CN" b="0" dirty="0">
                <a:solidFill>
                  <a:srgbClr val="939DA5"/>
                </a:solidFill>
                <a:effectLst/>
                <a:latin typeface="Consolas" panose="020B0609020204030204" pitchFamily="49" charset="0"/>
              </a:rPr>
              <a:t>), </a:t>
            </a:r>
            <a:r>
              <a:rPr lang="en-US" altLang="zh-CN" b="0" dirty="0">
                <a:solidFill>
                  <a:srgbClr val="89DDFF"/>
                </a:solidFill>
                <a:effectLst/>
                <a:latin typeface="Consolas" panose="020B0609020204030204" pitchFamily="49" charset="0"/>
              </a:rPr>
              <a:t>1</a:t>
            </a: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kernel_size</a:t>
            </a:r>
            <a:r>
              <a:rPr lang="en-US" altLang="zh-CN" b="0" dirty="0">
                <a:solidFill>
                  <a:srgbClr val="939DA5"/>
                </a:solidFill>
                <a:effectLst/>
                <a:latin typeface="Consolas" panose="020B0609020204030204" pitchFamily="49" charset="0"/>
              </a:rPr>
              <a:t>=</a:t>
            </a:r>
            <a:r>
              <a:rPr lang="en-US" altLang="zh-CN" b="0" dirty="0">
                <a:solidFill>
                  <a:srgbClr val="89DDFF"/>
                </a:solidFill>
                <a:effectLst/>
                <a:latin typeface="Consolas" panose="020B0609020204030204" pitchFamily="49" charset="0"/>
              </a:rPr>
              <a:t>1</a:t>
            </a:r>
            <a:r>
              <a:rPr lang="en-US" altLang="zh-CN" b="0" dirty="0">
                <a:solidFill>
                  <a:srgbClr val="939DA5"/>
                </a:solidFill>
                <a:effectLst/>
                <a:latin typeface="Consolas" panose="020B0609020204030204" pitchFamily="49" charset="0"/>
              </a:rPr>
              <a:t>,</a:t>
            </a:r>
          </a:p>
          <a:p>
            <a:pPr>
              <a:lnSpc>
                <a:spcPts val="1800"/>
              </a:lnSpc>
            </a:pPr>
            <a:r>
              <a:rPr lang="en-US" altLang="zh-CN" b="0" dirty="0">
                <a:solidFill>
                  <a:srgbClr val="939DA5"/>
                </a:solidFill>
                <a:effectLst/>
                <a:latin typeface="Consolas" panose="020B0609020204030204" pitchFamily="49" charset="0"/>
              </a:rPr>
              <a:t>                   activation=</a:t>
            </a:r>
            <a:r>
              <a:rPr lang="en-US" altLang="zh-CN" b="0" dirty="0" err="1">
                <a:solidFill>
                  <a:srgbClr val="939DA5"/>
                </a:solidFill>
                <a:effectLst/>
                <a:latin typeface="Consolas" panose="020B0609020204030204" pitchFamily="49" charset="0"/>
              </a:rPr>
              <a:t>tf.identity</a:t>
            </a:r>
            <a:r>
              <a:rPr lang="en-US" altLang="zh-CN" b="0" dirty="0">
                <a:solidFill>
                  <a:srgbClr val="939DA5"/>
                </a:solidFill>
                <a:effectLst/>
                <a:latin typeface="Consolas" panose="020B0609020204030204" pitchFamily="49" charset="0"/>
              </a:rPr>
              <a:t>)  </a:t>
            </a: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多尺度特征拼接后卷积</a:t>
            </a:r>
            <a:endParaRPr lang="zh-CN" altLang="en-US" b="0" dirty="0">
              <a:solidFill>
                <a:srgbClr val="939DA5"/>
              </a:solidFill>
              <a:effectLst/>
              <a:latin typeface="Consolas" panose="020B0609020204030204" pitchFamily="49" charset="0"/>
            </a:endParaRPr>
          </a:p>
          <a:p>
            <a:pPr>
              <a:lnSpc>
                <a:spcPts val="1800"/>
              </a:lnSpc>
            </a:pPr>
            <a:br>
              <a:rPr lang="zh-CN" altLang="en-US" b="0" dirty="0">
                <a:solidFill>
                  <a:srgbClr val="939DA5"/>
                </a:solidFill>
                <a:effectLst/>
                <a:latin typeface="Consolas" panose="020B0609020204030204" pitchFamily="49" charset="0"/>
              </a:rPr>
            </a:br>
            <a:endParaRPr lang="zh-CN" altLang="en-US" b="0" dirty="0">
              <a:solidFill>
                <a:srgbClr val="939DA5"/>
              </a:solidFill>
              <a:effectLst/>
              <a:latin typeface="Consolas" panose="020B0609020204030204" pitchFamily="49" charset="0"/>
            </a:endParaRPr>
          </a:p>
        </p:txBody>
      </p:sp>
    </p:spTree>
    <p:extLst>
      <p:ext uri="{BB962C8B-B14F-4D97-AF65-F5344CB8AC3E}">
        <p14:creationId xmlns:p14="http://schemas.microsoft.com/office/powerpoint/2010/main" val="377554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a:extLst>
            <a:ext uri="{FF2B5EF4-FFF2-40B4-BE49-F238E27FC236}">
              <a16:creationId xmlns:a16="http://schemas.microsoft.com/office/drawing/2014/main" id="{49D8F9BE-8B30-9959-A617-C0042AA40DA6}"/>
            </a:ext>
          </a:extLst>
        </p:cNvPr>
        <p:cNvGrpSpPr/>
        <p:nvPr/>
      </p:nvGrpSpPr>
      <p:grpSpPr>
        <a:xfrm>
          <a:off x="0" y="0"/>
          <a:ext cx="0" cy="0"/>
          <a:chOff x="0" y="0"/>
          <a:chExt cx="0" cy="0"/>
        </a:xfrm>
      </p:grpSpPr>
      <p:sp>
        <p:nvSpPr>
          <p:cNvPr id="182" name="Google Shape;182;p29">
            <a:extLst>
              <a:ext uri="{FF2B5EF4-FFF2-40B4-BE49-F238E27FC236}">
                <a16:creationId xmlns:a16="http://schemas.microsoft.com/office/drawing/2014/main" id="{8A643E22-C105-4A7D-2926-B2F6B19C16E5}"/>
              </a:ext>
            </a:extLst>
          </p:cNvPr>
          <p:cNvSpPr txBox="1"/>
          <p:nvPr/>
        </p:nvSpPr>
        <p:spPr>
          <a:xfrm>
            <a:off x="695170" y="730600"/>
            <a:ext cx="443518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模型原理和相关算法</a:t>
            </a:r>
            <a:endParaRPr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endParaRPr>
          </a:p>
        </p:txBody>
      </p:sp>
      <p:sp>
        <p:nvSpPr>
          <p:cNvPr id="7" name="文本框 6">
            <a:extLst>
              <a:ext uri="{FF2B5EF4-FFF2-40B4-BE49-F238E27FC236}">
                <a16:creationId xmlns:a16="http://schemas.microsoft.com/office/drawing/2014/main" id="{B2EB7AD5-78B3-44AA-C107-DB102CB4A004}"/>
              </a:ext>
            </a:extLst>
          </p:cNvPr>
          <p:cNvSpPr txBox="1"/>
          <p:nvPr/>
        </p:nvSpPr>
        <p:spPr>
          <a:xfrm>
            <a:off x="0" y="1408014"/>
            <a:ext cx="4572000" cy="3323987"/>
          </a:xfrm>
          <a:prstGeom prst="rect">
            <a:avLst/>
          </a:prstGeom>
          <a:noFill/>
        </p:spPr>
        <p:txBody>
          <a:bodyPr wrap="square">
            <a:spAutoFit/>
          </a:bodyPr>
          <a:lstStyle/>
          <a:p>
            <a:r>
              <a:rPr lang="en-US" altLang="zh-CN" b="1" dirty="0"/>
              <a:t>1. </a:t>
            </a:r>
            <a:r>
              <a:rPr lang="zh-CN" altLang="en-US" b="1" dirty="0"/>
              <a:t>生成网络简介</a:t>
            </a:r>
          </a:p>
          <a:p>
            <a:r>
              <a:rPr lang="zh-CN" altLang="en-US" dirty="0"/>
              <a:t>生成网络是指一种能够从输入生成目标输出的神经网络。在图像生成任务中，生成网络的主要目的是将输入数据（例如图像的轮廓、噪声或特征图）转换成具有特定风格或内容的输出图像。</a:t>
            </a:r>
            <a:br>
              <a:rPr lang="en-US" altLang="zh-CN" dirty="0"/>
            </a:br>
            <a:r>
              <a:rPr lang="zh-CN" altLang="en-US" dirty="0"/>
              <a:t>在本项目中，生成网络的主要任务是将边缘检测模块输出的边缘图转换为具有中国传统山水画风格的图像。它会学习如何将输入的轮廓和线条填充成符合山水画特征的图像细节，比如墨色的层次、笔触的变化、山水画的布局等。</a:t>
            </a:r>
            <a:endParaRPr lang="en-US" altLang="zh-CN" dirty="0"/>
          </a:p>
          <a:p>
            <a:r>
              <a:rPr lang="zh-CN" altLang="en-US" dirty="0"/>
              <a:t>本网络构建</a:t>
            </a:r>
            <a:r>
              <a:rPr lang="zh-CN" altLang="en-US" b="1" dirty="0"/>
              <a:t>下采样</a:t>
            </a:r>
            <a:r>
              <a:rPr lang="zh-CN" altLang="en-US" dirty="0"/>
              <a:t>和</a:t>
            </a:r>
            <a:r>
              <a:rPr lang="zh-CN" altLang="en-US" b="1" dirty="0"/>
              <a:t>上采样</a:t>
            </a:r>
            <a:r>
              <a:rPr lang="zh-CN" altLang="en-US" dirty="0"/>
              <a:t>模块分别用于提取图像的低级特征和恢复高分辨率特征；</a:t>
            </a:r>
            <a:r>
              <a:rPr lang="en-US" altLang="zh-CN" dirty="0"/>
              <a:t> </a:t>
            </a:r>
            <a:r>
              <a:rPr lang="en-US" altLang="zh-CN" b="1" dirty="0"/>
              <a:t>Generator</a:t>
            </a:r>
            <a:r>
              <a:rPr lang="zh-CN" altLang="en-US" b="1" dirty="0"/>
              <a:t>函数</a:t>
            </a:r>
            <a:r>
              <a:rPr lang="zh-CN" altLang="en-US" dirty="0"/>
              <a:t>构建了生成网络；采用跳跃连接（</a:t>
            </a:r>
            <a:r>
              <a:rPr lang="en-US" altLang="zh-CN" dirty="0"/>
              <a:t>skip connection</a:t>
            </a:r>
            <a:r>
              <a:rPr lang="zh-CN" altLang="en-US" dirty="0"/>
              <a:t>）保留原始图像的结构信息；最终通过</a:t>
            </a:r>
            <a:r>
              <a:rPr lang="en-US" altLang="zh-CN" dirty="0"/>
              <a:t>Conv2DTranspose</a:t>
            </a:r>
            <a:r>
              <a:rPr lang="zh-CN" altLang="en-US" dirty="0"/>
              <a:t>生成最终的输出图像。</a:t>
            </a:r>
          </a:p>
        </p:txBody>
      </p:sp>
      <p:pic>
        <p:nvPicPr>
          <p:cNvPr id="3" name="图片 2" descr="文本&#10;&#10;描述已自动生成">
            <a:extLst>
              <a:ext uri="{FF2B5EF4-FFF2-40B4-BE49-F238E27FC236}">
                <a16:creationId xmlns:a16="http://schemas.microsoft.com/office/drawing/2014/main" id="{92B75EE9-77B9-072A-57B9-EA4EED93A201}"/>
              </a:ext>
            </a:extLst>
          </p:cNvPr>
          <p:cNvPicPr>
            <a:picLocks noChangeAspect="1"/>
          </p:cNvPicPr>
          <p:nvPr/>
        </p:nvPicPr>
        <p:blipFill>
          <a:blip r:embed="rId3"/>
          <a:stretch>
            <a:fillRect/>
          </a:stretch>
        </p:blipFill>
        <p:spPr>
          <a:xfrm>
            <a:off x="4895682" y="151180"/>
            <a:ext cx="4007846" cy="3735486"/>
          </a:xfrm>
          <a:prstGeom prst="rect">
            <a:avLst/>
          </a:prstGeom>
        </p:spPr>
      </p:pic>
      <p:pic>
        <p:nvPicPr>
          <p:cNvPr id="12" name="图片 11" descr="文本&#10;&#10;描述已自动生成">
            <a:extLst>
              <a:ext uri="{FF2B5EF4-FFF2-40B4-BE49-F238E27FC236}">
                <a16:creationId xmlns:a16="http://schemas.microsoft.com/office/drawing/2014/main" id="{296980AD-1E56-922C-C84E-F89C20421E81}"/>
              </a:ext>
            </a:extLst>
          </p:cNvPr>
          <p:cNvPicPr>
            <a:picLocks noChangeAspect="1"/>
          </p:cNvPicPr>
          <p:nvPr/>
        </p:nvPicPr>
        <p:blipFill>
          <a:blip r:embed="rId4"/>
          <a:stretch>
            <a:fillRect/>
          </a:stretch>
        </p:blipFill>
        <p:spPr>
          <a:xfrm>
            <a:off x="4895682" y="3886666"/>
            <a:ext cx="4007846" cy="1052468"/>
          </a:xfrm>
          <a:prstGeom prst="rect">
            <a:avLst/>
          </a:prstGeom>
        </p:spPr>
      </p:pic>
    </p:spTree>
    <p:extLst>
      <p:ext uri="{BB962C8B-B14F-4D97-AF65-F5344CB8AC3E}">
        <p14:creationId xmlns:p14="http://schemas.microsoft.com/office/powerpoint/2010/main" val="28849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4">
            <a:extLst>
              <a:ext uri="{FF2B5EF4-FFF2-40B4-BE49-F238E27FC236}">
                <a16:creationId xmlns:a16="http://schemas.microsoft.com/office/drawing/2014/main" id="{2538924F-FB5A-EC43-A355-45DAE7309941}"/>
              </a:ext>
            </a:extLst>
          </p:cNvPr>
          <p:cNvSpPr txBox="1">
            <a:spLocks noGrp="1"/>
          </p:cNvSpPr>
          <p:nvPr>
            <p:ph type="title"/>
          </p:nvPr>
        </p:nvSpPr>
        <p:spPr>
          <a:xfrm>
            <a:off x="720000" y="982800"/>
            <a:ext cx="7282800" cy="1782300"/>
          </a:xfrm>
          <a:prstGeom prst="rect">
            <a:avLst/>
          </a:prstGeom>
        </p:spPr>
        <p:txBody>
          <a:bodyPr spcFirstLastPara="1" wrap="square" lIns="57150" tIns="57150" rIns="57150" bIns="57150" anchor="ctr" anchorCtr="0">
            <a:noAutofit/>
          </a:bodyPr>
          <a:lstStyle/>
          <a:p>
            <a:pPr marL="0" lvl="0" indent="0" algn="l" rtl="0">
              <a:spcBef>
                <a:spcPts val="0"/>
              </a:spcBef>
              <a:spcAft>
                <a:spcPts val="0"/>
              </a:spcAft>
              <a:buClr>
                <a:schemeClr val="dk1"/>
              </a:buClr>
              <a:buSzPts val="1100"/>
              <a:buFont typeface="Arial"/>
              <a:buNone/>
            </a:pPr>
            <a:r>
              <a:rPr lang="zh-CN" altLang="en-US" dirty="0">
                <a:solidFill>
                  <a:schemeClr val="lt1"/>
                </a:solidFill>
                <a:latin typeface="Google Sans"/>
                <a:ea typeface="Google Sans"/>
                <a:cs typeface="Google Sans"/>
                <a:sym typeface="Google Sans"/>
              </a:rPr>
              <a:t>训练过程</a:t>
            </a:r>
            <a:endParaRPr lang="en" dirty="0">
              <a:solidFill>
                <a:schemeClr val="lt1"/>
              </a:solidFill>
              <a:latin typeface="Google Sans"/>
              <a:ea typeface="Google Sans"/>
              <a:cs typeface="Google Sans"/>
              <a:sym typeface="Google Sans"/>
            </a:endParaRPr>
          </a:p>
        </p:txBody>
      </p:sp>
    </p:spTree>
    <p:extLst>
      <p:ext uri="{BB962C8B-B14F-4D97-AF65-F5344CB8AC3E}">
        <p14:creationId xmlns:p14="http://schemas.microsoft.com/office/powerpoint/2010/main" val="30899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005D83A8-E6B2-FF93-D128-E5D5D9FED8BE}"/>
            </a:ext>
          </a:extLst>
        </p:cNvPr>
        <p:cNvGrpSpPr/>
        <p:nvPr/>
      </p:nvGrpSpPr>
      <p:grpSpPr>
        <a:xfrm>
          <a:off x="0" y="0"/>
          <a:ext cx="0" cy="0"/>
          <a:chOff x="0" y="0"/>
          <a:chExt cx="0" cy="0"/>
        </a:xfrm>
      </p:grpSpPr>
      <p:sp>
        <p:nvSpPr>
          <p:cNvPr id="246" name="Google Shape;246;p35">
            <a:extLst>
              <a:ext uri="{FF2B5EF4-FFF2-40B4-BE49-F238E27FC236}">
                <a16:creationId xmlns:a16="http://schemas.microsoft.com/office/drawing/2014/main" id="{2288973E-9DC3-59CB-8607-934410E1AA01}"/>
              </a:ext>
            </a:extLst>
          </p:cNvPr>
          <p:cNvSpPr txBox="1"/>
          <p:nvPr/>
        </p:nvSpPr>
        <p:spPr>
          <a:xfrm>
            <a:off x="8472458" y="4663217"/>
            <a:ext cx="548700" cy="393600"/>
          </a:xfrm>
          <a:prstGeom prst="rect">
            <a:avLst/>
          </a:prstGeom>
          <a:noFill/>
          <a:ln>
            <a:noFill/>
          </a:ln>
        </p:spPr>
        <p:txBody>
          <a:bodyPr spcFirstLastPara="1" wrap="square" lIns="57150" tIns="57150" rIns="57150" bIns="57150" anchor="ctr" anchorCtr="0">
            <a:noAutofit/>
          </a:bodyPr>
          <a:lstStyle/>
          <a:p>
            <a:pPr marL="0" lvl="0" indent="0" algn="r" rtl="0">
              <a:spcBef>
                <a:spcPts val="0"/>
              </a:spcBef>
              <a:spcAft>
                <a:spcPts val="0"/>
              </a:spcAft>
              <a:buNone/>
            </a:pPr>
            <a:fld id="{00000000-1234-1234-1234-123412341234}" type="slidenum">
              <a:rPr lang="en" sz="600">
                <a:solidFill>
                  <a:srgbClr val="595959"/>
                </a:solidFill>
              </a:rPr>
              <a:t>15</a:t>
            </a:fld>
            <a:endParaRPr sz="600">
              <a:solidFill>
                <a:srgbClr val="595959"/>
              </a:solidFill>
            </a:endParaRPr>
          </a:p>
        </p:txBody>
      </p:sp>
      <p:sp>
        <p:nvSpPr>
          <p:cNvPr id="247" name="Google Shape;247;p35">
            <a:extLst>
              <a:ext uri="{FF2B5EF4-FFF2-40B4-BE49-F238E27FC236}">
                <a16:creationId xmlns:a16="http://schemas.microsoft.com/office/drawing/2014/main" id="{6F3E3FD0-10CA-BFD6-A34F-29F8B695D2A4}"/>
              </a:ext>
            </a:extLst>
          </p:cNvPr>
          <p:cNvSpPr/>
          <p:nvPr/>
        </p:nvSpPr>
        <p:spPr>
          <a:xfrm>
            <a:off x="0" y="0"/>
            <a:ext cx="9144000" cy="5143500"/>
          </a:xfrm>
          <a:prstGeom prst="rect">
            <a:avLst/>
          </a:prstGeom>
          <a:solidFill>
            <a:srgbClr val="425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pic>
        <p:nvPicPr>
          <p:cNvPr id="5" name="图片 4">
            <a:extLst>
              <a:ext uri="{FF2B5EF4-FFF2-40B4-BE49-F238E27FC236}">
                <a16:creationId xmlns:a16="http://schemas.microsoft.com/office/drawing/2014/main" id="{36D5978C-B32B-DE7F-D778-17FA35DFF719}"/>
              </a:ext>
            </a:extLst>
          </p:cNvPr>
          <p:cNvPicPr>
            <a:picLocks noChangeAspect="1"/>
          </p:cNvPicPr>
          <p:nvPr/>
        </p:nvPicPr>
        <p:blipFill>
          <a:blip r:embed="rId3"/>
          <a:stretch>
            <a:fillRect/>
          </a:stretch>
        </p:blipFill>
        <p:spPr>
          <a:xfrm>
            <a:off x="92597" y="181129"/>
            <a:ext cx="2630250" cy="252000"/>
          </a:xfrm>
          <a:prstGeom prst="rect">
            <a:avLst/>
          </a:prstGeom>
        </p:spPr>
      </p:pic>
      <p:sp>
        <p:nvSpPr>
          <p:cNvPr id="10" name="Google Shape;248;p35">
            <a:extLst>
              <a:ext uri="{FF2B5EF4-FFF2-40B4-BE49-F238E27FC236}">
                <a16:creationId xmlns:a16="http://schemas.microsoft.com/office/drawing/2014/main" id="{E3FF8945-4DD5-E223-E0E9-7DAD47E42874}"/>
              </a:ext>
            </a:extLst>
          </p:cNvPr>
          <p:cNvSpPr txBox="1"/>
          <p:nvPr/>
        </p:nvSpPr>
        <p:spPr>
          <a:xfrm>
            <a:off x="136838" y="497921"/>
            <a:ext cx="9144000" cy="3833522"/>
          </a:xfrm>
          <a:prstGeom prst="rect">
            <a:avLst/>
          </a:prstGeom>
          <a:noFill/>
          <a:ln>
            <a:noFill/>
          </a:ln>
        </p:spPr>
        <p:txBody>
          <a:bodyPr spcFirstLastPara="1" wrap="square" lIns="91425" tIns="91425" rIns="91425" bIns="91425" anchor="t" anchorCtr="0">
            <a:noAutofit/>
          </a:bodyPr>
          <a:lstStyle/>
          <a:p>
            <a:pPr>
              <a:lnSpc>
                <a:spcPts val="1800"/>
              </a:lnSpc>
            </a:pP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损失函数</a:t>
            </a:r>
            <a:endParaRPr lang="zh-CN" altLang="en-US" b="0" dirty="0">
              <a:solidFill>
                <a:srgbClr val="939DA5"/>
              </a:solidFill>
              <a:effectLst/>
              <a:latin typeface="Consolas" panose="020B0609020204030204" pitchFamily="49" charset="0"/>
            </a:endParaRPr>
          </a:p>
          <a:p>
            <a:pPr>
              <a:lnSpc>
                <a:spcPts val="1800"/>
              </a:lnSpc>
            </a:pPr>
            <a:r>
              <a:rPr lang="en-US" altLang="zh-CN" b="0" dirty="0">
                <a:solidFill>
                  <a:srgbClr val="BA8EF7"/>
                </a:solidFill>
                <a:effectLst/>
                <a:latin typeface="Consolas" panose="020B0609020204030204" pitchFamily="49" charset="0"/>
              </a:rPr>
              <a:t>def</a:t>
            </a:r>
            <a:r>
              <a:rPr lang="en-US" altLang="zh-CN" b="0" dirty="0">
                <a:solidFill>
                  <a:srgbClr val="939DA5"/>
                </a:solidFill>
                <a:effectLst/>
                <a:latin typeface="Consolas" panose="020B0609020204030204" pitchFamily="49" charset="0"/>
              </a:rPr>
              <a:t> </a:t>
            </a:r>
            <a:r>
              <a:rPr lang="en-US" altLang="zh-CN" b="0" dirty="0" err="1">
                <a:solidFill>
                  <a:srgbClr val="FFEA6B"/>
                </a:solidFill>
                <a:effectLst/>
                <a:latin typeface="Consolas" panose="020B0609020204030204" pitchFamily="49" charset="0"/>
              </a:rPr>
              <a:t>generator_loss</a:t>
            </a:r>
            <a:r>
              <a:rPr lang="en-US" altLang="zh-CN" b="0" dirty="0">
                <a:solidFill>
                  <a:srgbClr val="939DA5"/>
                </a:solidFill>
                <a:effectLst/>
                <a:latin typeface="Consolas" panose="020B0609020204030204" pitchFamily="49" charset="0"/>
              </a:rPr>
              <a:t>(</a:t>
            </a:r>
            <a:r>
              <a:rPr lang="en-US" altLang="zh-CN" b="0" dirty="0" err="1">
                <a:solidFill>
                  <a:srgbClr val="939DA5"/>
                </a:solidFill>
                <a:effectLst/>
                <a:latin typeface="Consolas" panose="020B0609020204030204" pitchFamily="49" charset="0"/>
              </a:rPr>
              <a:t>disc_generated_output</a:t>
            </a: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gen_output</a:t>
            </a:r>
            <a:r>
              <a:rPr lang="en-US" altLang="zh-CN" b="0" dirty="0">
                <a:solidFill>
                  <a:srgbClr val="939DA5"/>
                </a:solidFill>
                <a:effectLst/>
                <a:latin typeface="Consolas" panose="020B0609020204030204" pitchFamily="49" charset="0"/>
              </a:rPr>
              <a:t>, target):</a:t>
            </a:r>
          </a:p>
          <a:p>
            <a:pPr>
              <a:lnSpc>
                <a:spcPts val="1800"/>
              </a:lnSpc>
            </a:pP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gan_loss</a:t>
            </a:r>
            <a:r>
              <a:rPr lang="en-US" altLang="zh-CN" b="0" dirty="0">
                <a:solidFill>
                  <a:srgbClr val="939DA5"/>
                </a:solidFill>
                <a:effectLst/>
                <a:latin typeface="Consolas" panose="020B0609020204030204" pitchFamily="49" charset="0"/>
              </a:rPr>
              <a:t> = </a:t>
            </a:r>
            <a:r>
              <a:rPr lang="en-US" altLang="zh-CN" b="0" dirty="0" err="1">
                <a:solidFill>
                  <a:srgbClr val="939DA5"/>
                </a:solidFill>
                <a:effectLst/>
                <a:latin typeface="Consolas" panose="020B0609020204030204" pitchFamily="49" charset="0"/>
              </a:rPr>
              <a:t>tf.keras.losses.BinaryCrossentropy</a:t>
            </a:r>
            <a:r>
              <a:rPr lang="en-US" altLang="zh-CN" b="0" dirty="0">
                <a:solidFill>
                  <a:srgbClr val="939DA5"/>
                </a:solidFill>
                <a:effectLst/>
                <a:latin typeface="Consolas" panose="020B0609020204030204" pitchFamily="49" charset="0"/>
              </a:rPr>
              <a:t>(</a:t>
            </a:r>
            <a:r>
              <a:rPr lang="en-US" altLang="zh-CN" b="0" dirty="0" err="1">
                <a:solidFill>
                  <a:srgbClr val="939DA5"/>
                </a:solidFill>
                <a:effectLst/>
                <a:latin typeface="Consolas" panose="020B0609020204030204" pitchFamily="49" charset="0"/>
              </a:rPr>
              <a:t>from_logits</a:t>
            </a:r>
            <a:r>
              <a:rPr lang="en-US" altLang="zh-CN" b="0" dirty="0">
                <a:solidFill>
                  <a:srgbClr val="939DA5"/>
                </a:solidFill>
                <a:effectLst/>
                <a:latin typeface="Consolas" panose="020B0609020204030204" pitchFamily="49" charset="0"/>
              </a:rPr>
              <a:t>=True)(</a:t>
            </a:r>
            <a:r>
              <a:rPr lang="en-US" altLang="zh-CN" b="0" dirty="0" err="1">
                <a:solidFill>
                  <a:srgbClr val="939DA5"/>
                </a:solidFill>
                <a:effectLst/>
                <a:latin typeface="Consolas" panose="020B0609020204030204" pitchFamily="49" charset="0"/>
              </a:rPr>
              <a:t>tf.ones_like</a:t>
            </a:r>
            <a:r>
              <a:rPr lang="en-US" altLang="zh-CN" b="0" dirty="0">
                <a:solidFill>
                  <a:srgbClr val="939DA5"/>
                </a:solidFill>
                <a:effectLst/>
                <a:latin typeface="Consolas" panose="020B0609020204030204" pitchFamily="49" charset="0"/>
              </a:rPr>
              <a:t>(</a:t>
            </a:r>
            <a:r>
              <a:rPr lang="en-US" altLang="zh-CN" b="0" dirty="0" err="1">
                <a:solidFill>
                  <a:srgbClr val="939DA5"/>
                </a:solidFill>
                <a:effectLst/>
                <a:latin typeface="Consolas" panose="020B0609020204030204" pitchFamily="49" charset="0"/>
              </a:rPr>
              <a:t>disc_generated_output</a:t>
            </a: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disc_generated_output</a:t>
            </a:r>
            <a:r>
              <a:rPr lang="en-US" altLang="zh-CN" b="0" dirty="0">
                <a:solidFill>
                  <a:srgbClr val="939DA5"/>
                </a:solidFill>
                <a:effectLst/>
                <a:latin typeface="Consolas" panose="020B0609020204030204" pitchFamily="49" charset="0"/>
              </a:rPr>
              <a:t>)</a:t>
            </a:r>
          </a:p>
          <a:p>
            <a:pPr>
              <a:lnSpc>
                <a:spcPts val="1800"/>
              </a:lnSpc>
            </a:pPr>
            <a:r>
              <a:rPr lang="en-US" altLang="zh-CN" b="0" dirty="0">
                <a:solidFill>
                  <a:srgbClr val="939DA5"/>
                </a:solidFill>
                <a:effectLst/>
                <a:latin typeface="Consolas" panose="020B0609020204030204" pitchFamily="49" charset="0"/>
              </a:rPr>
              <a:t>    l1_loss = </a:t>
            </a:r>
            <a:r>
              <a:rPr lang="en-US" altLang="zh-CN" b="0" dirty="0" err="1">
                <a:solidFill>
                  <a:srgbClr val="939DA5"/>
                </a:solidFill>
                <a:effectLst/>
                <a:latin typeface="Consolas" panose="020B0609020204030204" pitchFamily="49" charset="0"/>
              </a:rPr>
              <a:t>tf.reduce_mean</a:t>
            </a:r>
            <a:r>
              <a:rPr lang="en-US" altLang="zh-CN" b="0" dirty="0">
                <a:solidFill>
                  <a:srgbClr val="939DA5"/>
                </a:solidFill>
                <a:effectLst/>
                <a:latin typeface="Consolas" panose="020B0609020204030204" pitchFamily="49" charset="0"/>
              </a:rPr>
              <a:t>(</a:t>
            </a:r>
            <a:r>
              <a:rPr lang="en-US" altLang="zh-CN" b="0" dirty="0" err="1">
                <a:solidFill>
                  <a:srgbClr val="939DA5"/>
                </a:solidFill>
                <a:effectLst/>
                <a:latin typeface="Consolas" panose="020B0609020204030204" pitchFamily="49" charset="0"/>
              </a:rPr>
              <a:t>tf.abs</a:t>
            </a:r>
            <a:r>
              <a:rPr lang="en-US" altLang="zh-CN" b="0" dirty="0">
                <a:solidFill>
                  <a:srgbClr val="939DA5"/>
                </a:solidFill>
                <a:effectLst/>
                <a:latin typeface="Consolas" panose="020B0609020204030204" pitchFamily="49" charset="0"/>
              </a:rPr>
              <a:t>(target - </a:t>
            </a:r>
            <a:r>
              <a:rPr lang="en-US" altLang="zh-CN" b="0" dirty="0" err="1">
                <a:solidFill>
                  <a:srgbClr val="939DA5"/>
                </a:solidFill>
                <a:effectLst/>
                <a:latin typeface="Consolas" panose="020B0609020204030204" pitchFamily="49" charset="0"/>
              </a:rPr>
              <a:t>gen_output</a:t>
            </a:r>
            <a:r>
              <a:rPr lang="en-US" altLang="zh-CN" b="0" dirty="0">
                <a:solidFill>
                  <a:srgbClr val="939DA5"/>
                </a:solidFill>
                <a:effectLst/>
                <a:latin typeface="Consolas" panose="020B0609020204030204" pitchFamily="49" charset="0"/>
              </a:rPr>
              <a:t>))</a:t>
            </a:r>
          </a:p>
          <a:p>
            <a:pPr>
              <a:lnSpc>
                <a:spcPts val="1800"/>
              </a:lnSpc>
            </a:pPr>
            <a:r>
              <a:rPr lang="en-US" altLang="zh-CN" b="0" dirty="0">
                <a:solidFill>
                  <a:srgbClr val="939DA5"/>
                </a:solidFill>
                <a:effectLst/>
                <a:latin typeface="Consolas" panose="020B0609020204030204" pitchFamily="49" charset="0"/>
              </a:rPr>
              <a:t>    </a:t>
            </a:r>
            <a:r>
              <a:rPr lang="en-US" altLang="zh-CN" b="0" dirty="0">
                <a:solidFill>
                  <a:srgbClr val="BA8EF7"/>
                </a:solidFill>
                <a:effectLst/>
                <a:latin typeface="Consolas" panose="020B0609020204030204" pitchFamily="49" charset="0"/>
              </a:rPr>
              <a:t>return</a:t>
            </a: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gan_loss</a:t>
            </a:r>
            <a:r>
              <a:rPr lang="en-US" altLang="zh-CN" b="0" dirty="0">
                <a:solidFill>
                  <a:srgbClr val="939DA5"/>
                </a:solidFill>
                <a:effectLst/>
                <a:latin typeface="Consolas" panose="020B0609020204030204" pitchFamily="49" charset="0"/>
              </a:rPr>
              <a:t> + (</a:t>
            </a:r>
            <a:r>
              <a:rPr lang="en-US" altLang="zh-CN" b="0" dirty="0">
                <a:solidFill>
                  <a:srgbClr val="89DDFF"/>
                </a:solidFill>
                <a:effectLst/>
                <a:latin typeface="Consolas" panose="020B0609020204030204" pitchFamily="49" charset="0"/>
              </a:rPr>
              <a:t>100</a:t>
            </a:r>
            <a:r>
              <a:rPr lang="en-US" altLang="zh-CN" b="0" dirty="0">
                <a:solidFill>
                  <a:srgbClr val="939DA5"/>
                </a:solidFill>
                <a:effectLst/>
                <a:latin typeface="Consolas" panose="020B0609020204030204" pitchFamily="49" charset="0"/>
              </a:rPr>
              <a:t> * l1_loss)</a:t>
            </a:r>
            <a:br>
              <a:rPr lang="en-US" altLang="zh-CN" b="0" dirty="0">
                <a:solidFill>
                  <a:srgbClr val="939DA5"/>
                </a:solidFill>
                <a:effectLst/>
                <a:latin typeface="Consolas" panose="020B0609020204030204" pitchFamily="49" charset="0"/>
              </a:rPr>
            </a:b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优化器</a:t>
            </a:r>
            <a:endParaRPr lang="zh-CN" altLang="en-US" b="0" dirty="0">
              <a:solidFill>
                <a:srgbClr val="939DA5"/>
              </a:solidFill>
              <a:effectLst/>
              <a:latin typeface="Consolas" panose="020B0609020204030204" pitchFamily="49" charset="0"/>
            </a:endParaRPr>
          </a:p>
          <a:p>
            <a:pPr>
              <a:lnSpc>
                <a:spcPts val="1800"/>
              </a:lnSpc>
            </a:pPr>
            <a:r>
              <a:rPr lang="en-US" altLang="zh-CN" b="0" dirty="0" err="1">
                <a:solidFill>
                  <a:srgbClr val="939DA5"/>
                </a:solidFill>
                <a:effectLst/>
                <a:latin typeface="Consolas" panose="020B0609020204030204" pitchFamily="49" charset="0"/>
              </a:rPr>
              <a:t>generator_optimizer</a:t>
            </a:r>
            <a:r>
              <a:rPr lang="en-US" altLang="zh-CN" b="0" dirty="0">
                <a:solidFill>
                  <a:srgbClr val="939DA5"/>
                </a:solidFill>
                <a:effectLst/>
                <a:latin typeface="Consolas" panose="020B0609020204030204" pitchFamily="49" charset="0"/>
              </a:rPr>
              <a:t> = </a:t>
            </a:r>
            <a:r>
              <a:rPr lang="en-US" altLang="zh-CN" b="0" dirty="0" err="1">
                <a:solidFill>
                  <a:srgbClr val="939DA5"/>
                </a:solidFill>
                <a:effectLst/>
                <a:latin typeface="Consolas" panose="020B0609020204030204" pitchFamily="49" charset="0"/>
              </a:rPr>
              <a:t>tf.keras.optimizers.Adam</a:t>
            </a:r>
            <a:r>
              <a:rPr lang="en-US" altLang="zh-CN" b="0" dirty="0">
                <a:solidFill>
                  <a:srgbClr val="939DA5"/>
                </a:solidFill>
                <a:effectLst/>
                <a:latin typeface="Consolas" panose="020B0609020204030204" pitchFamily="49" charset="0"/>
              </a:rPr>
              <a:t>(</a:t>
            </a:r>
            <a:r>
              <a:rPr lang="en-US" altLang="zh-CN" b="0" dirty="0">
                <a:solidFill>
                  <a:srgbClr val="89DDFF"/>
                </a:solidFill>
                <a:effectLst/>
                <a:latin typeface="Consolas" panose="020B0609020204030204" pitchFamily="49" charset="0"/>
              </a:rPr>
              <a:t>2e-4</a:t>
            </a:r>
            <a:r>
              <a:rPr lang="en-US" altLang="zh-CN" b="0" dirty="0">
                <a:solidFill>
                  <a:srgbClr val="939DA5"/>
                </a:solidFill>
                <a:effectLst/>
                <a:latin typeface="Consolas" panose="020B0609020204030204" pitchFamily="49" charset="0"/>
              </a:rPr>
              <a:t>, beta_1=</a:t>
            </a:r>
            <a:r>
              <a:rPr lang="en-US" altLang="zh-CN" b="0" dirty="0">
                <a:solidFill>
                  <a:srgbClr val="89DDFF"/>
                </a:solidFill>
                <a:effectLst/>
                <a:latin typeface="Consolas" panose="020B0609020204030204" pitchFamily="49" charset="0"/>
              </a:rPr>
              <a:t>0.5</a:t>
            </a:r>
            <a:r>
              <a:rPr lang="en-US" altLang="zh-CN" b="0" dirty="0">
                <a:solidFill>
                  <a:srgbClr val="939DA5"/>
                </a:solidFill>
                <a:effectLst/>
                <a:latin typeface="Consolas" panose="020B0609020204030204" pitchFamily="49" charset="0"/>
              </a:rPr>
              <a:t>)</a:t>
            </a:r>
            <a:br>
              <a:rPr lang="en-US" altLang="zh-CN" b="0" dirty="0">
                <a:solidFill>
                  <a:srgbClr val="939DA5"/>
                </a:solidFill>
                <a:effectLst/>
                <a:latin typeface="Consolas" panose="020B0609020204030204" pitchFamily="49" charset="0"/>
              </a:rPr>
            </a:b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单步训练</a:t>
            </a:r>
            <a:endParaRPr lang="zh-CN" altLang="en-US" b="0" dirty="0">
              <a:solidFill>
                <a:srgbClr val="939DA5"/>
              </a:solidFill>
              <a:effectLst/>
              <a:latin typeface="Consolas" panose="020B0609020204030204" pitchFamily="49" charset="0"/>
            </a:endParaRPr>
          </a:p>
          <a:p>
            <a:pPr>
              <a:lnSpc>
                <a:spcPts val="1800"/>
              </a:lnSpc>
            </a:pPr>
            <a:r>
              <a:rPr lang="en-US" altLang="zh-CN" b="0" dirty="0">
                <a:solidFill>
                  <a:srgbClr val="FFEA6B"/>
                </a:solidFill>
                <a:effectLst/>
                <a:latin typeface="Consolas" panose="020B0609020204030204" pitchFamily="49" charset="0"/>
              </a:rPr>
              <a:t>@tf.function</a:t>
            </a:r>
            <a:endParaRPr lang="en-US" altLang="zh-CN" b="0" dirty="0">
              <a:solidFill>
                <a:srgbClr val="939DA5"/>
              </a:solidFill>
              <a:effectLst/>
              <a:latin typeface="Consolas" panose="020B0609020204030204" pitchFamily="49" charset="0"/>
            </a:endParaRPr>
          </a:p>
          <a:p>
            <a:pPr>
              <a:lnSpc>
                <a:spcPts val="1800"/>
              </a:lnSpc>
            </a:pPr>
            <a:r>
              <a:rPr lang="en-US" altLang="zh-CN" b="0" dirty="0">
                <a:solidFill>
                  <a:srgbClr val="BA8EF7"/>
                </a:solidFill>
                <a:effectLst/>
                <a:latin typeface="Consolas" panose="020B0609020204030204" pitchFamily="49" charset="0"/>
              </a:rPr>
              <a:t>def</a:t>
            </a:r>
            <a:r>
              <a:rPr lang="en-US" altLang="zh-CN" b="0" dirty="0">
                <a:solidFill>
                  <a:srgbClr val="939DA5"/>
                </a:solidFill>
                <a:effectLst/>
                <a:latin typeface="Consolas" panose="020B0609020204030204" pitchFamily="49" charset="0"/>
              </a:rPr>
              <a:t> </a:t>
            </a:r>
            <a:r>
              <a:rPr lang="en-US" altLang="zh-CN" b="0" dirty="0" err="1">
                <a:solidFill>
                  <a:srgbClr val="FFEA6B"/>
                </a:solidFill>
                <a:effectLst/>
                <a:latin typeface="Consolas" panose="020B0609020204030204" pitchFamily="49" charset="0"/>
              </a:rPr>
              <a:t>train_step</a:t>
            </a:r>
            <a:r>
              <a:rPr lang="en-US" altLang="zh-CN" b="0" dirty="0">
                <a:solidFill>
                  <a:srgbClr val="939DA5"/>
                </a:solidFill>
                <a:effectLst/>
                <a:latin typeface="Consolas" panose="020B0609020204030204" pitchFamily="49" charset="0"/>
              </a:rPr>
              <a:t>(</a:t>
            </a:r>
            <a:r>
              <a:rPr lang="en-US" altLang="zh-CN" b="0" dirty="0" err="1">
                <a:solidFill>
                  <a:srgbClr val="939DA5"/>
                </a:solidFill>
                <a:effectLst/>
                <a:latin typeface="Consolas" panose="020B0609020204030204" pitchFamily="49" charset="0"/>
              </a:rPr>
              <a:t>input_image</a:t>
            </a:r>
            <a:r>
              <a:rPr lang="en-US" altLang="zh-CN" b="0" dirty="0">
                <a:solidFill>
                  <a:srgbClr val="939DA5"/>
                </a:solidFill>
                <a:effectLst/>
                <a:latin typeface="Consolas" panose="020B0609020204030204" pitchFamily="49" charset="0"/>
              </a:rPr>
              <a:t>, target):</a:t>
            </a:r>
          </a:p>
          <a:p>
            <a:pPr>
              <a:lnSpc>
                <a:spcPts val="1800"/>
              </a:lnSpc>
            </a:pPr>
            <a:r>
              <a:rPr lang="en-US" altLang="zh-CN" b="0" dirty="0">
                <a:solidFill>
                  <a:srgbClr val="939DA5"/>
                </a:solidFill>
                <a:effectLst/>
                <a:latin typeface="Consolas" panose="020B0609020204030204" pitchFamily="49" charset="0"/>
              </a:rPr>
              <a:t>    </a:t>
            </a:r>
            <a:r>
              <a:rPr lang="en-US" altLang="zh-CN" b="0" dirty="0">
                <a:solidFill>
                  <a:srgbClr val="BA8EF7"/>
                </a:solidFill>
                <a:effectLst/>
                <a:latin typeface="Consolas" panose="020B0609020204030204" pitchFamily="49" charset="0"/>
              </a:rPr>
              <a:t>with</a:t>
            </a: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tf.GradientTape</a:t>
            </a:r>
            <a:r>
              <a:rPr lang="en-US" altLang="zh-CN" b="0" dirty="0">
                <a:solidFill>
                  <a:srgbClr val="939DA5"/>
                </a:solidFill>
                <a:effectLst/>
                <a:latin typeface="Consolas" panose="020B0609020204030204" pitchFamily="49" charset="0"/>
              </a:rPr>
              <a:t>() </a:t>
            </a:r>
            <a:r>
              <a:rPr lang="en-US" altLang="zh-CN" b="0" dirty="0">
                <a:solidFill>
                  <a:srgbClr val="BA8EF7"/>
                </a:solidFill>
                <a:effectLst/>
                <a:latin typeface="Consolas" panose="020B0609020204030204" pitchFamily="49" charset="0"/>
              </a:rPr>
              <a:t>as</a:t>
            </a: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gen_tape</a:t>
            </a:r>
            <a:r>
              <a:rPr lang="en-US" altLang="zh-CN" b="0" dirty="0">
                <a:solidFill>
                  <a:srgbClr val="939DA5"/>
                </a:solidFill>
                <a:effectLst/>
                <a:latin typeface="Consolas" panose="020B0609020204030204" pitchFamily="49" charset="0"/>
              </a:rPr>
              <a:t>:</a:t>
            </a:r>
          </a:p>
          <a:p>
            <a:pPr>
              <a:lnSpc>
                <a:spcPts val="1800"/>
              </a:lnSpc>
            </a:pP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gen_output</a:t>
            </a:r>
            <a:r>
              <a:rPr lang="en-US" altLang="zh-CN" b="0" dirty="0">
                <a:solidFill>
                  <a:srgbClr val="939DA5"/>
                </a:solidFill>
                <a:effectLst/>
                <a:latin typeface="Consolas" panose="020B0609020204030204" pitchFamily="49" charset="0"/>
              </a:rPr>
              <a:t> = generator(</a:t>
            </a:r>
            <a:r>
              <a:rPr lang="en-US" altLang="zh-CN" b="0" dirty="0" err="1">
                <a:solidFill>
                  <a:srgbClr val="939DA5"/>
                </a:solidFill>
                <a:effectLst/>
                <a:latin typeface="Consolas" panose="020B0609020204030204" pitchFamily="49" charset="0"/>
              </a:rPr>
              <a:t>input_image</a:t>
            </a:r>
            <a:r>
              <a:rPr lang="en-US" altLang="zh-CN" b="0" dirty="0">
                <a:solidFill>
                  <a:srgbClr val="939DA5"/>
                </a:solidFill>
                <a:effectLst/>
                <a:latin typeface="Consolas" panose="020B0609020204030204" pitchFamily="49" charset="0"/>
              </a:rPr>
              <a:t>, training=True)</a:t>
            </a:r>
          </a:p>
          <a:p>
            <a:pPr>
              <a:lnSpc>
                <a:spcPts val="1800"/>
              </a:lnSpc>
            </a:pP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disc_generated_output</a:t>
            </a:r>
            <a:r>
              <a:rPr lang="en-US" altLang="zh-CN" b="0" dirty="0">
                <a:solidFill>
                  <a:srgbClr val="939DA5"/>
                </a:solidFill>
                <a:effectLst/>
                <a:latin typeface="Consolas" panose="020B0609020204030204" pitchFamily="49" charset="0"/>
              </a:rPr>
              <a:t> = discriminator([</a:t>
            </a:r>
            <a:r>
              <a:rPr lang="en-US" altLang="zh-CN" b="0" dirty="0" err="1">
                <a:solidFill>
                  <a:srgbClr val="939DA5"/>
                </a:solidFill>
                <a:effectLst/>
                <a:latin typeface="Consolas" panose="020B0609020204030204" pitchFamily="49" charset="0"/>
              </a:rPr>
              <a:t>input_image</a:t>
            </a: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gen_output</a:t>
            </a:r>
            <a:r>
              <a:rPr lang="en-US" altLang="zh-CN" b="0" dirty="0">
                <a:solidFill>
                  <a:srgbClr val="939DA5"/>
                </a:solidFill>
                <a:effectLst/>
                <a:latin typeface="Consolas" panose="020B0609020204030204" pitchFamily="49" charset="0"/>
              </a:rPr>
              <a:t>], training=True)</a:t>
            </a:r>
          </a:p>
          <a:p>
            <a:pPr>
              <a:lnSpc>
                <a:spcPts val="1800"/>
              </a:lnSpc>
            </a:pP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gen_loss</a:t>
            </a:r>
            <a:r>
              <a:rPr lang="en-US" altLang="zh-CN" b="0" dirty="0">
                <a:solidFill>
                  <a:srgbClr val="939DA5"/>
                </a:solidFill>
                <a:effectLst/>
                <a:latin typeface="Consolas" panose="020B0609020204030204" pitchFamily="49" charset="0"/>
              </a:rPr>
              <a:t> = </a:t>
            </a:r>
            <a:r>
              <a:rPr lang="en-US" altLang="zh-CN" b="0" dirty="0" err="1">
                <a:solidFill>
                  <a:srgbClr val="FFEA6B"/>
                </a:solidFill>
                <a:effectLst/>
                <a:latin typeface="Consolas" panose="020B0609020204030204" pitchFamily="49" charset="0"/>
              </a:rPr>
              <a:t>generator_loss</a:t>
            </a:r>
            <a:r>
              <a:rPr lang="en-US" altLang="zh-CN" b="0" dirty="0">
                <a:solidFill>
                  <a:srgbClr val="939DA5"/>
                </a:solidFill>
                <a:effectLst/>
                <a:latin typeface="Consolas" panose="020B0609020204030204" pitchFamily="49" charset="0"/>
              </a:rPr>
              <a:t>(</a:t>
            </a:r>
            <a:r>
              <a:rPr lang="en-US" altLang="zh-CN" b="0" dirty="0" err="1">
                <a:solidFill>
                  <a:srgbClr val="939DA5"/>
                </a:solidFill>
                <a:effectLst/>
                <a:latin typeface="Consolas" panose="020B0609020204030204" pitchFamily="49" charset="0"/>
              </a:rPr>
              <a:t>disc_generated_output</a:t>
            </a: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gen_output</a:t>
            </a:r>
            <a:r>
              <a:rPr lang="en-US" altLang="zh-CN" b="0" dirty="0">
                <a:solidFill>
                  <a:srgbClr val="939DA5"/>
                </a:solidFill>
                <a:effectLst/>
                <a:latin typeface="Consolas" panose="020B0609020204030204" pitchFamily="49" charset="0"/>
              </a:rPr>
              <a:t>, target)</a:t>
            </a:r>
            <a:br>
              <a:rPr lang="en-US" altLang="zh-CN" b="0" dirty="0">
                <a:solidFill>
                  <a:srgbClr val="939DA5"/>
                </a:solidFill>
                <a:effectLst/>
                <a:latin typeface="Consolas" panose="020B0609020204030204" pitchFamily="49" charset="0"/>
              </a:rPr>
            </a:br>
            <a:r>
              <a:rPr lang="en-US" altLang="zh-CN" b="0" dirty="0">
                <a:solidFill>
                  <a:srgbClr val="939DA5"/>
                </a:solidFill>
                <a:effectLst/>
                <a:latin typeface="Consolas" panose="020B0609020204030204" pitchFamily="49" charset="0"/>
              </a:rPr>
              <a:t>    gradients = </a:t>
            </a:r>
            <a:r>
              <a:rPr lang="en-US" altLang="zh-CN" b="0" dirty="0" err="1">
                <a:solidFill>
                  <a:srgbClr val="939DA5"/>
                </a:solidFill>
                <a:effectLst/>
                <a:latin typeface="Consolas" panose="020B0609020204030204" pitchFamily="49" charset="0"/>
              </a:rPr>
              <a:t>gen_tape.gradient</a:t>
            </a:r>
            <a:r>
              <a:rPr lang="en-US" altLang="zh-CN" b="0" dirty="0">
                <a:solidFill>
                  <a:srgbClr val="939DA5"/>
                </a:solidFill>
                <a:effectLst/>
                <a:latin typeface="Consolas" panose="020B0609020204030204" pitchFamily="49" charset="0"/>
              </a:rPr>
              <a:t>(</a:t>
            </a:r>
            <a:r>
              <a:rPr lang="en-US" altLang="zh-CN" b="0" dirty="0" err="1">
                <a:solidFill>
                  <a:srgbClr val="939DA5"/>
                </a:solidFill>
                <a:effectLst/>
                <a:latin typeface="Consolas" panose="020B0609020204030204" pitchFamily="49" charset="0"/>
              </a:rPr>
              <a:t>gen_loss</a:t>
            </a: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generator.trainable_variables</a:t>
            </a:r>
            <a:r>
              <a:rPr lang="en-US" altLang="zh-CN" b="0" dirty="0">
                <a:solidFill>
                  <a:srgbClr val="939DA5"/>
                </a:solidFill>
                <a:effectLst/>
                <a:latin typeface="Consolas" panose="020B0609020204030204" pitchFamily="49" charset="0"/>
              </a:rPr>
              <a:t>)</a:t>
            </a:r>
          </a:p>
          <a:p>
            <a:pPr>
              <a:lnSpc>
                <a:spcPts val="1800"/>
              </a:lnSpc>
            </a:pP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generator_optimizer.apply_gradients</a:t>
            </a:r>
            <a:r>
              <a:rPr lang="en-US" altLang="zh-CN" b="0" dirty="0">
                <a:solidFill>
                  <a:srgbClr val="939DA5"/>
                </a:solidFill>
                <a:effectLst/>
                <a:latin typeface="Consolas" panose="020B0609020204030204" pitchFamily="49" charset="0"/>
              </a:rPr>
              <a:t>(</a:t>
            </a:r>
            <a:r>
              <a:rPr lang="en-US" altLang="zh-CN" b="0" dirty="0">
                <a:solidFill>
                  <a:srgbClr val="FF6A80"/>
                </a:solidFill>
                <a:effectLst/>
                <a:latin typeface="Consolas" panose="020B0609020204030204" pitchFamily="49" charset="0"/>
              </a:rPr>
              <a:t>zip</a:t>
            </a:r>
            <a:r>
              <a:rPr lang="en-US" altLang="zh-CN" b="0" dirty="0">
                <a:solidFill>
                  <a:srgbClr val="939DA5"/>
                </a:solidFill>
                <a:effectLst/>
                <a:latin typeface="Consolas" panose="020B0609020204030204" pitchFamily="49" charset="0"/>
              </a:rPr>
              <a:t>(gradients, </a:t>
            </a:r>
            <a:r>
              <a:rPr lang="en-US" altLang="zh-CN" b="0" dirty="0" err="1">
                <a:solidFill>
                  <a:srgbClr val="939DA5"/>
                </a:solidFill>
                <a:effectLst/>
                <a:latin typeface="Consolas" panose="020B0609020204030204" pitchFamily="49" charset="0"/>
              </a:rPr>
              <a:t>generator.trainable_variables</a:t>
            </a:r>
            <a:r>
              <a:rPr lang="en-US" altLang="zh-CN" b="0" dirty="0">
                <a:solidFill>
                  <a:srgbClr val="939DA5"/>
                </a:solidFill>
                <a:effectLst/>
                <a:latin typeface="Consolas" panose="020B0609020204030204" pitchFamily="49" charset="0"/>
              </a:rPr>
              <a:t>))</a:t>
            </a:r>
          </a:p>
        </p:txBody>
      </p:sp>
      <p:sp>
        <p:nvSpPr>
          <p:cNvPr id="11" name="Google Shape;181;p29">
            <a:extLst>
              <a:ext uri="{FF2B5EF4-FFF2-40B4-BE49-F238E27FC236}">
                <a16:creationId xmlns:a16="http://schemas.microsoft.com/office/drawing/2014/main" id="{BB283845-3A02-B674-B7D0-82D03E4AF1D4}"/>
              </a:ext>
            </a:extLst>
          </p:cNvPr>
          <p:cNvSpPr txBox="1"/>
          <p:nvPr/>
        </p:nvSpPr>
        <p:spPr>
          <a:xfrm>
            <a:off x="3143491" y="155948"/>
            <a:ext cx="2019228"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solidFill>
                  <a:schemeClr val="accent1"/>
                </a:solidFill>
                <a:latin typeface="Noto Sans CJK SC" panose="020B0500000000000000" pitchFamily="34" charset="-128"/>
                <a:ea typeface="Noto Sans CJK SC" panose="020B0500000000000000" pitchFamily="34" charset="-128"/>
                <a:cs typeface="Noto Sans CJK SC Medium" charset="-122"/>
                <a:sym typeface="Roboto"/>
              </a:rPr>
              <a:t>训练关键代码</a:t>
            </a:r>
            <a:endParaRPr sz="2400" dirty="0">
              <a:solidFill>
                <a:schemeClr val="accent1"/>
              </a:solidFill>
              <a:latin typeface="Noto Sans CJK SC" panose="020B0500000000000000" pitchFamily="34" charset="-128"/>
              <a:ea typeface="Noto Sans CJK SC" panose="020B0500000000000000" pitchFamily="34" charset="-128"/>
              <a:cs typeface="Noto Sans CJK SC Medium" charset="-122"/>
              <a:sym typeface="Roboto"/>
            </a:endParaRPr>
          </a:p>
        </p:txBody>
      </p:sp>
    </p:spTree>
    <p:extLst>
      <p:ext uri="{BB962C8B-B14F-4D97-AF65-F5344CB8AC3E}">
        <p14:creationId xmlns:p14="http://schemas.microsoft.com/office/powerpoint/2010/main" val="1446953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9F7ACEC2-654B-0E3D-AF9B-EEDBCD086BEA}"/>
            </a:ext>
          </a:extLst>
        </p:cNvPr>
        <p:cNvGrpSpPr/>
        <p:nvPr/>
      </p:nvGrpSpPr>
      <p:grpSpPr>
        <a:xfrm>
          <a:off x="0" y="0"/>
          <a:ext cx="0" cy="0"/>
          <a:chOff x="0" y="0"/>
          <a:chExt cx="0" cy="0"/>
        </a:xfrm>
      </p:grpSpPr>
      <p:sp>
        <p:nvSpPr>
          <p:cNvPr id="246" name="Google Shape;246;p35">
            <a:extLst>
              <a:ext uri="{FF2B5EF4-FFF2-40B4-BE49-F238E27FC236}">
                <a16:creationId xmlns:a16="http://schemas.microsoft.com/office/drawing/2014/main" id="{4AACE15E-F01F-53CA-E35D-68BBD24085B2}"/>
              </a:ext>
            </a:extLst>
          </p:cNvPr>
          <p:cNvSpPr txBox="1"/>
          <p:nvPr/>
        </p:nvSpPr>
        <p:spPr>
          <a:xfrm>
            <a:off x="8472458" y="4663217"/>
            <a:ext cx="548700" cy="393600"/>
          </a:xfrm>
          <a:prstGeom prst="rect">
            <a:avLst/>
          </a:prstGeom>
          <a:noFill/>
          <a:ln>
            <a:noFill/>
          </a:ln>
        </p:spPr>
        <p:txBody>
          <a:bodyPr spcFirstLastPara="1" wrap="square" lIns="57150" tIns="57150" rIns="57150" bIns="57150" anchor="ctr" anchorCtr="0">
            <a:noAutofit/>
          </a:bodyPr>
          <a:lstStyle/>
          <a:p>
            <a:pPr marL="0" lvl="0" indent="0" algn="r" rtl="0">
              <a:spcBef>
                <a:spcPts val="0"/>
              </a:spcBef>
              <a:spcAft>
                <a:spcPts val="0"/>
              </a:spcAft>
              <a:buNone/>
            </a:pPr>
            <a:fld id="{00000000-1234-1234-1234-123412341234}" type="slidenum">
              <a:rPr lang="en" sz="600">
                <a:solidFill>
                  <a:srgbClr val="595959"/>
                </a:solidFill>
              </a:rPr>
              <a:t>16</a:t>
            </a:fld>
            <a:endParaRPr sz="600">
              <a:solidFill>
                <a:srgbClr val="595959"/>
              </a:solidFill>
            </a:endParaRPr>
          </a:p>
        </p:txBody>
      </p:sp>
      <p:sp>
        <p:nvSpPr>
          <p:cNvPr id="247" name="Google Shape;247;p35">
            <a:extLst>
              <a:ext uri="{FF2B5EF4-FFF2-40B4-BE49-F238E27FC236}">
                <a16:creationId xmlns:a16="http://schemas.microsoft.com/office/drawing/2014/main" id="{7D3EE4FD-7015-1EF0-B0DD-B211FEC09443}"/>
              </a:ext>
            </a:extLst>
          </p:cNvPr>
          <p:cNvSpPr/>
          <p:nvPr/>
        </p:nvSpPr>
        <p:spPr>
          <a:xfrm>
            <a:off x="0" y="0"/>
            <a:ext cx="9144000" cy="5143500"/>
          </a:xfrm>
          <a:prstGeom prst="rect">
            <a:avLst/>
          </a:prstGeom>
          <a:solidFill>
            <a:srgbClr val="4250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pic>
        <p:nvPicPr>
          <p:cNvPr id="5" name="图片 4">
            <a:extLst>
              <a:ext uri="{FF2B5EF4-FFF2-40B4-BE49-F238E27FC236}">
                <a16:creationId xmlns:a16="http://schemas.microsoft.com/office/drawing/2014/main" id="{ACFFB9F0-85D4-4EC7-7C45-FBCE607B82EA}"/>
              </a:ext>
            </a:extLst>
          </p:cNvPr>
          <p:cNvPicPr>
            <a:picLocks noChangeAspect="1"/>
          </p:cNvPicPr>
          <p:nvPr/>
        </p:nvPicPr>
        <p:blipFill>
          <a:blip r:embed="rId3"/>
          <a:stretch>
            <a:fillRect/>
          </a:stretch>
        </p:blipFill>
        <p:spPr>
          <a:xfrm>
            <a:off x="92597" y="181129"/>
            <a:ext cx="2630250" cy="252000"/>
          </a:xfrm>
          <a:prstGeom prst="rect">
            <a:avLst/>
          </a:prstGeom>
        </p:spPr>
      </p:pic>
      <p:sp>
        <p:nvSpPr>
          <p:cNvPr id="10" name="Google Shape;248;p35">
            <a:extLst>
              <a:ext uri="{FF2B5EF4-FFF2-40B4-BE49-F238E27FC236}">
                <a16:creationId xmlns:a16="http://schemas.microsoft.com/office/drawing/2014/main" id="{F45B241B-DE7F-7281-D303-5A14331A5411}"/>
              </a:ext>
            </a:extLst>
          </p:cNvPr>
          <p:cNvSpPr txBox="1"/>
          <p:nvPr/>
        </p:nvSpPr>
        <p:spPr>
          <a:xfrm>
            <a:off x="136838" y="497921"/>
            <a:ext cx="9144000" cy="3833522"/>
          </a:xfrm>
          <a:prstGeom prst="rect">
            <a:avLst/>
          </a:prstGeom>
          <a:noFill/>
          <a:ln>
            <a:noFill/>
          </a:ln>
        </p:spPr>
        <p:txBody>
          <a:bodyPr spcFirstLastPara="1" wrap="square" lIns="91425" tIns="91425" rIns="91425" bIns="91425" anchor="t" anchorCtr="0">
            <a:noAutofit/>
          </a:bodyPr>
          <a:lstStyle/>
          <a:p>
            <a:pPr>
              <a:lnSpc>
                <a:spcPts val="1800"/>
              </a:lnSpc>
            </a:pP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训练流程</a:t>
            </a:r>
            <a:endParaRPr lang="zh-CN" altLang="en-US" b="0" dirty="0">
              <a:solidFill>
                <a:srgbClr val="939DA5"/>
              </a:solidFill>
              <a:effectLst/>
              <a:latin typeface="Consolas" panose="020B0609020204030204" pitchFamily="49" charset="0"/>
            </a:endParaRPr>
          </a:p>
          <a:p>
            <a:pPr>
              <a:lnSpc>
                <a:spcPts val="1800"/>
              </a:lnSpc>
            </a:pPr>
            <a:r>
              <a:rPr lang="en-US" altLang="zh-CN" b="0" dirty="0">
                <a:solidFill>
                  <a:srgbClr val="BA8EF7"/>
                </a:solidFill>
                <a:effectLst/>
                <a:latin typeface="Consolas" panose="020B0609020204030204" pitchFamily="49" charset="0"/>
              </a:rPr>
              <a:t>def</a:t>
            </a:r>
            <a:r>
              <a:rPr lang="en-US" altLang="zh-CN" b="0" dirty="0">
                <a:solidFill>
                  <a:srgbClr val="939DA5"/>
                </a:solidFill>
                <a:effectLst/>
                <a:latin typeface="Consolas" panose="020B0609020204030204" pitchFamily="49" charset="0"/>
              </a:rPr>
              <a:t> </a:t>
            </a:r>
            <a:r>
              <a:rPr lang="en-US" altLang="zh-CN" b="0" dirty="0">
                <a:solidFill>
                  <a:srgbClr val="FFEA6B"/>
                </a:solidFill>
                <a:effectLst/>
                <a:latin typeface="Consolas" panose="020B0609020204030204" pitchFamily="49" charset="0"/>
              </a:rPr>
              <a:t>fit</a:t>
            </a:r>
            <a:r>
              <a:rPr lang="en-US" altLang="zh-CN" b="0" dirty="0">
                <a:solidFill>
                  <a:srgbClr val="939DA5"/>
                </a:solidFill>
                <a:effectLst/>
                <a:latin typeface="Consolas" panose="020B0609020204030204" pitchFamily="49" charset="0"/>
              </a:rPr>
              <a:t>(</a:t>
            </a:r>
            <a:r>
              <a:rPr lang="en-US" altLang="zh-CN" b="0" dirty="0" err="1">
                <a:solidFill>
                  <a:srgbClr val="939DA5"/>
                </a:solidFill>
                <a:effectLst/>
                <a:latin typeface="Consolas" panose="020B0609020204030204" pitchFamily="49" charset="0"/>
              </a:rPr>
              <a:t>train_ds</a:t>
            </a:r>
            <a:r>
              <a:rPr lang="en-US" altLang="zh-CN" b="0" dirty="0">
                <a:solidFill>
                  <a:srgbClr val="939DA5"/>
                </a:solidFill>
                <a:effectLst/>
                <a:latin typeface="Consolas" panose="020B0609020204030204" pitchFamily="49" charset="0"/>
              </a:rPr>
              <a:t>, epochs):</a:t>
            </a:r>
          </a:p>
          <a:p>
            <a:pPr>
              <a:lnSpc>
                <a:spcPts val="1800"/>
              </a:lnSpc>
            </a:pPr>
            <a:r>
              <a:rPr lang="en-US" altLang="zh-CN" b="0" dirty="0">
                <a:solidFill>
                  <a:srgbClr val="939DA5"/>
                </a:solidFill>
                <a:effectLst/>
                <a:latin typeface="Consolas" panose="020B0609020204030204" pitchFamily="49" charset="0"/>
              </a:rPr>
              <a:t>    </a:t>
            </a:r>
            <a:r>
              <a:rPr lang="en-US" altLang="zh-CN" b="0" dirty="0">
                <a:solidFill>
                  <a:srgbClr val="BA8EF7"/>
                </a:solidFill>
                <a:effectLst/>
                <a:latin typeface="Consolas" panose="020B0609020204030204" pitchFamily="49" charset="0"/>
              </a:rPr>
              <a:t>for</a:t>
            </a:r>
            <a:r>
              <a:rPr lang="en-US" altLang="zh-CN" b="0" dirty="0">
                <a:solidFill>
                  <a:srgbClr val="939DA5"/>
                </a:solidFill>
                <a:effectLst/>
                <a:latin typeface="Consolas" panose="020B0609020204030204" pitchFamily="49" charset="0"/>
              </a:rPr>
              <a:t> epoch </a:t>
            </a:r>
            <a:r>
              <a:rPr lang="en-US" altLang="zh-CN" b="0" dirty="0">
                <a:solidFill>
                  <a:srgbClr val="BA8EF7"/>
                </a:solidFill>
                <a:effectLst/>
                <a:latin typeface="Consolas" panose="020B0609020204030204" pitchFamily="49" charset="0"/>
              </a:rPr>
              <a:t>in</a:t>
            </a:r>
            <a:r>
              <a:rPr lang="en-US" altLang="zh-CN" b="0" dirty="0">
                <a:solidFill>
                  <a:srgbClr val="939DA5"/>
                </a:solidFill>
                <a:effectLst/>
                <a:latin typeface="Consolas" panose="020B0609020204030204" pitchFamily="49" charset="0"/>
              </a:rPr>
              <a:t> </a:t>
            </a:r>
            <a:r>
              <a:rPr lang="en-US" altLang="zh-CN" b="0" dirty="0">
                <a:solidFill>
                  <a:srgbClr val="FF6A80"/>
                </a:solidFill>
                <a:effectLst/>
                <a:latin typeface="Consolas" panose="020B0609020204030204" pitchFamily="49" charset="0"/>
              </a:rPr>
              <a:t>range</a:t>
            </a:r>
            <a:r>
              <a:rPr lang="en-US" altLang="zh-CN" b="0" dirty="0">
                <a:solidFill>
                  <a:srgbClr val="939DA5"/>
                </a:solidFill>
                <a:effectLst/>
                <a:latin typeface="Consolas" panose="020B0609020204030204" pitchFamily="49" charset="0"/>
              </a:rPr>
              <a:t>(epochs):</a:t>
            </a:r>
          </a:p>
          <a:p>
            <a:pPr>
              <a:lnSpc>
                <a:spcPts val="1800"/>
              </a:lnSpc>
            </a:pPr>
            <a:r>
              <a:rPr lang="en-US" altLang="zh-CN" b="0" dirty="0">
                <a:solidFill>
                  <a:srgbClr val="939DA5"/>
                </a:solidFill>
                <a:effectLst/>
                <a:latin typeface="Consolas" panose="020B0609020204030204" pitchFamily="49" charset="0"/>
              </a:rPr>
              <a:t>        </a:t>
            </a:r>
            <a:r>
              <a:rPr lang="en-US" altLang="zh-CN" b="0" dirty="0">
                <a:solidFill>
                  <a:srgbClr val="BA8EF7"/>
                </a:solidFill>
                <a:effectLst/>
                <a:latin typeface="Consolas" panose="020B0609020204030204" pitchFamily="49" charset="0"/>
              </a:rPr>
              <a:t>for</a:t>
            </a: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input_image</a:t>
            </a:r>
            <a:r>
              <a:rPr lang="en-US" altLang="zh-CN" b="0" dirty="0">
                <a:solidFill>
                  <a:srgbClr val="939DA5"/>
                </a:solidFill>
                <a:effectLst/>
                <a:latin typeface="Consolas" panose="020B0609020204030204" pitchFamily="49" charset="0"/>
              </a:rPr>
              <a:t>, target </a:t>
            </a:r>
            <a:r>
              <a:rPr lang="en-US" altLang="zh-CN" b="0" dirty="0">
                <a:solidFill>
                  <a:srgbClr val="BA8EF7"/>
                </a:solidFill>
                <a:effectLst/>
                <a:latin typeface="Consolas" panose="020B0609020204030204" pitchFamily="49" charset="0"/>
              </a:rPr>
              <a:t>in</a:t>
            </a: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train_ds</a:t>
            </a:r>
            <a:r>
              <a:rPr lang="en-US" altLang="zh-CN" b="0" dirty="0">
                <a:solidFill>
                  <a:srgbClr val="939DA5"/>
                </a:solidFill>
                <a:effectLst/>
                <a:latin typeface="Consolas" panose="020B0609020204030204" pitchFamily="49" charset="0"/>
              </a:rPr>
              <a:t>:</a:t>
            </a:r>
          </a:p>
          <a:p>
            <a:pPr>
              <a:lnSpc>
                <a:spcPts val="1800"/>
              </a:lnSpc>
            </a:pP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train_step</a:t>
            </a:r>
            <a:r>
              <a:rPr lang="en-US" altLang="zh-CN" b="0" dirty="0">
                <a:solidFill>
                  <a:srgbClr val="939DA5"/>
                </a:solidFill>
                <a:effectLst/>
                <a:latin typeface="Consolas" panose="020B0609020204030204" pitchFamily="49" charset="0"/>
              </a:rPr>
              <a:t>(</a:t>
            </a:r>
            <a:r>
              <a:rPr lang="en-US" altLang="zh-CN" b="0" dirty="0" err="1">
                <a:solidFill>
                  <a:srgbClr val="939DA5"/>
                </a:solidFill>
                <a:effectLst/>
                <a:latin typeface="Consolas" panose="020B0609020204030204" pitchFamily="49" charset="0"/>
              </a:rPr>
              <a:t>input_image</a:t>
            </a:r>
            <a:r>
              <a:rPr lang="en-US" altLang="zh-CN" b="0" dirty="0">
                <a:solidFill>
                  <a:srgbClr val="939DA5"/>
                </a:solidFill>
                <a:effectLst/>
                <a:latin typeface="Consolas" panose="020B0609020204030204" pitchFamily="49" charset="0"/>
              </a:rPr>
              <a:t>, target)</a:t>
            </a:r>
          </a:p>
          <a:p>
            <a:pPr>
              <a:lnSpc>
                <a:spcPts val="1800"/>
              </a:lnSpc>
            </a:pPr>
            <a:r>
              <a:rPr lang="en-US" altLang="zh-CN" b="0" dirty="0">
                <a:solidFill>
                  <a:srgbClr val="939DA5"/>
                </a:solidFill>
                <a:effectLst/>
                <a:latin typeface="Consolas" panose="020B0609020204030204" pitchFamily="49" charset="0"/>
              </a:rPr>
              <a:t>        </a:t>
            </a: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每</a:t>
            </a:r>
            <a:r>
              <a:rPr lang="en-US" altLang="zh-CN" b="0" dirty="0">
                <a:solidFill>
                  <a:srgbClr val="707A84"/>
                </a:solidFill>
                <a:effectLst/>
                <a:latin typeface="Consolas" panose="020B0609020204030204" pitchFamily="49" charset="0"/>
              </a:rPr>
              <a:t>5</a:t>
            </a:r>
            <a:r>
              <a:rPr lang="zh-CN" altLang="en-US" b="0" dirty="0">
                <a:solidFill>
                  <a:srgbClr val="707A84"/>
                </a:solidFill>
                <a:effectLst/>
                <a:latin typeface="Consolas" panose="020B0609020204030204" pitchFamily="49" charset="0"/>
              </a:rPr>
              <a:t>个</a:t>
            </a:r>
            <a:r>
              <a:rPr lang="en-US" altLang="zh-CN" b="0" dirty="0">
                <a:solidFill>
                  <a:srgbClr val="707A84"/>
                </a:solidFill>
                <a:effectLst/>
                <a:latin typeface="Consolas" panose="020B0609020204030204" pitchFamily="49" charset="0"/>
              </a:rPr>
              <a:t>epoch</a:t>
            </a:r>
            <a:r>
              <a:rPr lang="zh-CN" altLang="en-US" b="0" dirty="0">
                <a:solidFill>
                  <a:srgbClr val="707A84"/>
                </a:solidFill>
                <a:effectLst/>
                <a:latin typeface="Consolas" panose="020B0609020204030204" pitchFamily="49" charset="0"/>
              </a:rPr>
              <a:t>保存一次检查点</a:t>
            </a:r>
            <a:endParaRPr lang="zh-CN" altLang="en-US" b="0" dirty="0">
              <a:solidFill>
                <a:srgbClr val="939DA5"/>
              </a:solidFill>
              <a:effectLst/>
              <a:latin typeface="Consolas" panose="020B0609020204030204" pitchFamily="49" charset="0"/>
            </a:endParaRPr>
          </a:p>
          <a:p>
            <a:pPr>
              <a:lnSpc>
                <a:spcPts val="1800"/>
              </a:lnSpc>
            </a:pPr>
            <a:r>
              <a:rPr lang="zh-CN" altLang="en-US" b="0" dirty="0">
                <a:solidFill>
                  <a:srgbClr val="939DA5"/>
                </a:solidFill>
                <a:effectLst/>
                <a:latin typeface="Consolas" panose="020B0609020204030204" pitchFamily="49" charset="0"/>
              </a:rPr>
              <a:t>        </a:t>
            </a:r>
            <a:r>
              <a:rPr lang="en-US" altLang="zh-CN" b="0" dirty="0">
                <a:solidFill>
                  <a:srgbClr val="BA8EF7"/>
                </a:solidFill>
                <a:effectLst/>
                <a:latin typeface="Consolas" panose="020B0609020204030204" pitchFamily="49" charset="0"/>
              </a:rPr>
              <a:t>if</a:t>
            </a:r>
            <a:r>
              <a:rPr lang="en-US" altLang="zh-CN" b="0" dirty="0">
                <a:solidFill>
                  <a:srgbClr val="939DA5"/>
                </a:solidFill>
                <a:effectLst/>
                <a:latin typeface="Consolas" panose="020B0609020204030204" pitchFamily="49" charset="0"/>
              </a:rPr>
              <a:t> (epoch + </a:t>
            </a:r>
            <a:r>
              <a:rPr lang="en-US" altLang="zh-CN" b="0" dirty="0">
                <a:solidFill>
                  <a:srgbClr val="89DDFF"/>
                </a:solidFill>
                <a:effectLst/>
                <a:latin typeface="Consolas" panose="020B0609020204030204" pitchFamily="49" charset="0"/>
              </a:rPr>
              <a:t>1</a:t>
            </a:r>
            <a:r>
              <a:rPr lang="en-US" altLang="zh-CN" b="0" dirty="0">
                <a:solidFill>
                  <a:srgbClr val="939DA5"/>
                </a:solidFill>
                <a:effectLst/>
                <a:latin typeface="Consolas" panose="020B0609020204030204" pitchFamily="49" charset="0"/>
              </a:rPr>
              <a:t>) % </a:t>
            </a:r>
            <a:r>
              <a:rPr lang="en-US" altLang="zh-CN" b="0" dirty="0">
                <a:solidFill>
                  <a:srgbClr val="89DDFF"/>
                </a:solidFill>
                <a:effectLst/>
                <a:latin typeface="Consolas" panose="020B0609020204030204" pitchFamily="49" charset="0"/>
              </a:rPr>
              <a:t>5</a:t>
            </a:r>
            <a:r>
              <a:rPr lang="en-US" altLang="zh-CN" b="0" dirty="0">
                <a:solidFill>
                  <a:srgbClr val="939DA5"/>
                </a:solidFill>
                <a:effectLst/>
                <a:latin typeface="Consolas" panose="020B0609020204030204" pitchFamily="49" charset="0"/>
              </a:rPr>
              <a:t> == </a:t>
            </a:r>
            <a:r>
              <a:rPr lang="en-US" altLang="zh-CN" b="0" dirty="0">
                <a:solidFill>
                  <a:srgbClr val="89DDFF"/>
                </a:solidFill>
                <a:effectLst/>
                <a:latin typeface="Consolas" panose="020B0609020204030204" pitchFamily="49" charset="0"/>
              </a:rPr>
              <a:t>0</a:t>
            </a:r>
            <a:r>
              <a:rPr lang="en-US" altLang="zh-CN" b="0" dirty="0">
                <a:solidFill>
                  <a:srgbClr val="939DA5"/>
                </a:solidFill>
                <a:effectLst/>
                <a:latin typeface="Consolas" panose="020B0609020204030204" pitchFamily="49" charset="0"/>
              </a:rPr>
              <a:t>:</a:t>
            </a:r>
          </a:p>
          <a:p>
            <a:pPr>
              <a:lnSpc>
                <a:spcPts val="1800"/>
              </a:lnSpc>
            </a:pPr>
            <a:r>
              <a:rPr lang="en-US" altLang="zh-CN" b="0" dirty="0">
                <a:solidFill>
                  <a:srgbClr val="939DA5"/>
                </a:solidFill>
                <a:effectLst/>
                <a:latin typeface="Consolas" panose="020B0609020204030204" pitchFamily="49" charset="0"/>
              </a:rPr>
              <a:t>            </a:t>
            </a:r>
            <a:r>
              <a:rPr lang="en-US" altLang="zh-CN" b="0" dirty="0" err="1">
                <a:solidFill>
                  <a:srgbClr val="939DA5"/>
                </a:solidFill>
                <a:effectLst/>
                <a:latin typeface="Consolas" panose="020B0609020204030204" pitchFamily="49" charset="0"/>
              </a:rPr>
              <a:t>checkpoint.save</a:t>
            </a:r>
            <a:r>
              <a:rPr lang="en-US" altLang="zh-CN" b="0" dirty="0">
                <a:solidFill>
                  <a:srgbClr val="939DA5"/>
                </a:solidFill>
                <a:effectLst/>
                <a:latin typeface="Consolas" panose="020B0609020204030204" pitchFamily="49" charset="0"/>
              </a:rPr>
              <a:t>(</a:t>
            </a:r>
            <a:r>
              <a:rPr lang="en-US" altLang="zh-CN" b="0" dirty="0" err="1">
                <a:solidFill>
                  <a:srgbClr val="939DA5"/>
                </a:solidFill>
                <a:effectLst/>
                <a:latin typeface="Consolas" panose="020B0609020204030204" pitchFamily="49" charset="0"/>
              </a:rPr>
              <a:t>file_prefix</a:t>
            </a:r>
            <a:r>
              <a:rPr lang="en-US" altLang="zh-CN" b="0" dirty="0">
                <a:solidFill>
                  <a:srgbClr val="939DA5"/>
                </a:solidFill>
                <a:effectLst/>
                <a:latin typeface="Consolas" panose="020B0609020204030204" pitchFamily="49" charset="0"/>
              </a:rPr>
              <a:t>=</a:t>
            </a:r>
            <a:r>
              <a:rPr lang="en-US" altLang="zh-CN" b="0" dirty="0" err="1">
                <a:solidFill>
                  <a:srgbClr val="939DA5"/>
                </a:solidFill>
                <a:effectLst/>
                <a:latin typeface="Consolas" panose="020B0609020204030204" pitchFamily="49" charset="0"/>
              </a:rPr>
              <a:t>checkpoint_prefix</a:t>
            </a:r>
            <a:r>
              <a:rPr lang="en-US" altLang="zh-CN" b="0" dirty="0">
                <a:solidFill>
                  <a:srgbClr val="939DA5"/>
                </a:solidFill>
                <a:effectLst/>
                <a:latin typeface="Consolas" panose="020B0609020204030204" pitchFamily="49" charset="0"/>
              </a:rPr>
              <a:t>)</a:t>
            </a:r>
          </a:p>
          <a:p>
            <a:pPr>
              <a:lnSpc>
                <a:spcPts val="1800"/>
              </a:lnSpc>
            </a:pPr>
            <a:br>
              <a:rPr lang="en-US" altLang="zh-CN" b="0" dirty="0">
                <a:solidFill>
                  <a:srgbClr val="939DA5"/>
                </a:solidFill>
                <a:effectLst/>
                <a:latin typeface="Consolas" panose="020B0609020204030204" pitchFamily="49" charset="0"/>
              </a:rPr>
            </a:br>
            <a:r>
              <a:rPr lang="en-US" altLang="zh-CN" b="0" dirty="0">
                <a:solidFill>
                  <a:srgbClr val="707A84"/>
                </a:solidFill>
                <a:effectLst/>
                <a:latin typeface="Consolas" panose="020B0609020204030204" pitchFamily="49" charset="0"/>
              </a:rPr>
              <a:t># </a:t>
            </a:r>
            <a:r>
              <a:rPr lang="zh-CN" altLang="en-US" b="0" dirty="0">
                <a:solidFill>
                  <a:srgbClr val="707A84"/>
                </a:solidFill>
                <a:effectLst/>
                <a:latin typeface="Consolas" panose="020B0609020204030204" pitchFamily="49" charset="0"/>
              </a:rPr>
              <a:t>检查点定义</a:t>
            </a:r>
            <a:endParaRPr lang="zh-CN" altLang="en-US" b="0" dirty="0">
              <a:solidFill>
                <a:srgbClr val="939DA5"/>
              </a:solidFill>
              <a:effectLst/>
              <a:latin typeface="Consolas" panose="020B0609020204030204" pitchFamily="49" charset="0"/>
            </a:endParaRPr>
          </a:p>
          <a:p>
            <a:pPr>
              <a:lnSpc>
                <a:spcPts val="1800"/>
              </a:lnSpc>
            </a:pPr>
            <a:r>
              <a:rPr lang="en-US" altLang="zh-CN" b="0" dirty="0" err="1">
                <a:solidFill>
                  <a:srgbClr val="939DA5"/>
                </a:solidFill>
                <a:effectLst/>
                <a:latin typeface="Consolas" panose="020B0609020204030204" pitchFamily="49" charset="0"/>
              </a:rPr>
              <a:t>checkpoint_dir</a:t>
            </a:r>
            <a:r>
              <a:rPr lang="en-US" altLang="zh-CN" b="0" dirty="0">
                <a:solidFill>
                  <a:srgbClr val="939DA5"/>
                </a:solidFill>
                <a:effectLst/>
                <a:latin typeface="Consolas" panose="020B0609020204030204" pitchFamily="49" charset="0"/>
              </a:rPr>
              <a:t> = </a:t>
            </a:r>
            <a:r>
              <a:rPr lang="en-US" altLang="zh-CN" b="0" dirty="0">
                <a:solidFill>
                  <a:srgbClr val="5BEC95"/>
                </a:solidFill>
                <a:effectLst/>
                <a:latin typeface="Consolas" panose="020B0609020204030204" pitchFamily="49" charset="0"/>
              </a:rPr>
              <a:t>'./</a:t>
            </a:r>
            <a:r>
              <a:rPr lang="en-US" altLang="zh-CN" b="0" dirty="0" err="1">
                <a:solidFill>
                  <a:srgbClr val="5BEC95"/>
                </a:solidFill>
                <a:effectLst/>
                <a:latin typeface="Consolas" panose="020B0609020204030204" pitchFamily="49" charset="0"/>
              </a:rPr>
              <a:t>training_checkpoints</a:t>
            </a:r>
            <a:r>
              <a:rPr lang="en-US" altLang="zh-CN" b="0" dirty="0">
                <a:solidFill>
                  <a:srgbClr val="5BEC95"/>
                </a:solidFill>
                <a:effectLst/>
                <a:latin typeface="Consolas" panose="020B0609020204030204" pitchFamily="49" charset="0"/>
              </a:rPr>
              <a:t>'</a:t>
            </a:r>
            <a:endParaRPr lang="en-US" altLang="zh-CN" b="0" dirty="0">
              <a:solidFill>
                <a:srgbClr val="939DA5"/>
              </a:solidFill>
              <a:effectLst/>
              <a:latin typeface="Consolas" panose="020B0609020204030204" pitchFamily="49" charset="0"/>
            </a:endParaRPr>
          </a:p>
          <a:p>
            <a:pPr>
              <a:lnSpc>
                <a:spcPts val="1800"/>
              </a:lnSpc>
            </a:pPr>
            <a:r>
              <a:rPr lang="en-US" altLang="zh-CN" b="0" dirty="0" err="1">
                <a:solidFill>
                  <a:srgbClr val="939DA5"/>
                </a:solidFill>
                <a:effectLst/>
                <a:latin typeface="Consolas" panose="020B0609020204030204" pitchFamily="49" charset="0"/>
              </a:rPr>
              <a:t>checkpoint_prefix</a:t>
            </a:r>
            <a:r>
              <a:rPr lang="en-US" altLang="zh-CN" b="0" dirty="0">
                <a:solidFill>
                  <a:srgbClr val="939DA5"/>
                </a:solidFill>
                <a:effectLst/>
                <a:latin typeface="Consolas" panose="020B0609020204030204" pitchFamily="49" charset="0"/>
              </a:rPr>
              <a:t> = </a:t>
            </a:r>
            <a:r>
              <a:rPr lang="en-US" altLang="zh-CN" b="0" dirty="0" err="1">
                <a:solidFill>
                  <a:srgbClr val="939DA5"/>
                </a:solidFill>
                <a:effectLst/>
                <a:latin typeface="Consolas" panose="020B0609020204030204" pitchFamily="49" charset="0"/>
              </a:rPr>
              <a:t>os.path.join</a:t>
            </a:r>
            <a:r>
              <a:rPr lang="en-US" altLang="zh-CN" b="0" dirty="0">
                <a:solidFill>
                  <a:srgbClr val="939DA5"/>
                </a:solidFill>
                <a:effectLst/>
                <a:latin typeface="Consolas" panose="020B0609020204030204" pitchFamily="49" charset="0"/>
              </a:rPr>
              <a:t>(</a:t>
            </a:r>
            <a:r>
              <a:rPr lang="en-US" altLang="zh-CN" b="0" dirty="0" err="1">
                <a:solidFill>
                  <a:srgbClr val="939DA5"/>
                </a:solidFill>
                <a:effectLst/>
                <a:latin typeface="Consolas" panose="020B0609020204030204" pitchFamily="49" charset="0"/>
              </a:rPr>
              <a:t>checkpoint_dir</a:t>
            </a:r>
            <a:r>
              <a:rPr lang="en-US" altLang="zh-CN" b="0" dirty="0">
                <a:solidFill>
                  <a:srgbClr val="939DA5"/>
                </a:solidFill>
                <a:effectLst/>
                <a:latin typeface="Consolas" panose="020B0609020204030204" pitchFamily="49" charset="0"/>
              </a:rPr>
              <a:t>, </a:t>
            </a:r>
            <a:r>
              <a:rPr lang="en-US" altLang="zh-CN" b="0" dirty="0">
                <a:solidFill>
                  <a:srgbClr val="5BEC95"/>
                </a:solidFill>
                <a:effectLst/>
                <a:latin typeface="Consolas" panose="020B0609020204030204" pitchFamily="49" charset="0"/>
              </a:rPr>
              <a:t>"</a:t>
            </a:r>
            <a:r>
              <a:rPr lang="en-US" altLang="zh-CN" b="0" dirty="0" err="1">
                <a:solidFill>
                  <a:srgbClr val="5BEC95"/>
                </a:solidFill>
                <a:effectLst/>
                <a:latin typeface="Consolas" panose="020B0609020204030204" pitchFamily="49" charset="0"/>
              </a:rPr>
              <a:t>ckpt</a:t>
            </a:r>
            <a:r>
              <a:rPr lang="en-US" altLang="zh-CN" b="0" dirty="0">
                <a:solidFill>
                  <a:srgbClr val="5BEC95"/>
                </a:solidFill>
                <a:effectLst/>
                <a:latin typeface="Consolas" panose="020B0609020204030204" pitchFamily="49" charset="0"/>
              </a:rPr>
              <a:t>"</a:t>
            </a:r>
            <a:r>
              <a:rPr lang="en-US" altLang="zh-CN" b="0" dirty="0">
                <a:solidFill>
                  <a:srgbClr val="939DA5"/>
                </a:solidFill>
                <a:effectLst/>
                <a:latin typeface="Consolas" panose="020B0609020204030204" pitchFamily="49" charset="0"/>
              </a:rPr>
              <a:t>)</a:t>
            </a:r>
          </a:p>
          <a:p>
            <a:pPr>
              <a:lnSpc>
                <a:spcPts val="1800"/>
              </a:lnSpc>
            </a:pPr>
            <a:r>
              <a:rPr lang="en-US" altLang="zh-CN" b="0" dirty="0">
                <a:solidFill>
                  <a:srgbClr val="939DA5"/>
                </a:solidFill>
                <a:effectLst/>
                <a:latin typeface="Consolas" panose="020B0609020204030204" pitchFamily="49" charset="0"/>
              </a:rPr>
              <a:t>checkpoint = </a:t>
            </a:r>
            <a:r>
              <a:rPr lang="en-US" altLang="zh-CN" b="0" dirty="0" err="1">
                <a:solidFill>
                  <a:srgbClr val="939DA5"/>
                </a:solidFill>
                <a:effectLst/>
                <a:latin typeface="Consolas" panose="020B0609020204030204" pitchFamily="49" charset="0"/>
              </a:rPr>
              <a:t>tf.train.Checkpoint</a:t>
            </a:r>
            <a:r>
              <a:rPr lang="en-US" altLang="zh-CN" b="0" dirty="0">
                <a:solidFill>
                  <a:srgbClr val="939DA5"/>
                </a:solidFill>
                <a:effectLst/>
                <a:latin typeface="Consolas" panose="020B0609020204030204" pitchFamily="49" charset="0"/>
              </a:rPr>
              <a:t>(</a:t>
            </a:r>
            <a:r>
              <a:rPr lang="en-US" altLang="zh-CN" b="0" dirty="0" err="1">
                <a:solidFill>
                  <a:srgbClr val="939DA5"/>
                </a:solidFill>
                <a:effectLst/>
                <a:latin typeface="Consolas" panose="020B0609020204030204" pitchFamily="49" charset="0"/>
              </a:rPr>
              <a:t>generator_optimizer</a:t>
            </a:r>
            <a:r>
              <a:rPr lang="en-US" altLang="zh-CN" b="0" dirty="0">
                <a:solidFill>
                  <a:srgbClr val="939DA5"/>
                </a:solidFill>
                <a:effectLst/>
                <a:latin typeface="Consolas" panose="020B0609020204030204" pitchFamily="49" charset="0"/>
              </a:rPr>
              <a:t>=</a:t>
            </a:r>
            <a:r>
              <a:rPr lang="en-US" altLang="zh-CN" b="0" dirty="0" err="1">
                <a:solidFill>
                  <a:srgbClr val="939DA5"/>
                </a:solidFill>
                <a:effectLst/>
                <a:latin typeface="Consolas" panose="020B0609020204030204" pitchFamily="49" charset="0"/>
              </a:rPr>
              <a:t>generator_optimizer</a:t>
            </a:r>
            <a:r>
              <a:rPr lang="en-US" altLang="zh-CN" b="0" dirty="0">
                <a:solidFill>
                  <a:srgbClr val="939DA5"/>
                </a:solidFill>
                <a:effectLst/>
                <a:latin typeface="Consolas" panose="020B0609020204030204" pitchFamily="49" charset="0"/>
              </a:rPr>
              <a:t>, generator=generator)</a:t>
            </a:r>
          </a:p>
          <a:p>
            <a:pPr>
              <a:lnSpc>
                <a:spcPts val="1800"/>
              </a:lnSpc>
            </a:pPr>
            <a:br>
              <a:rPr lang="en-US" altLang="zh-CN" b="0" dirty="0">
                <a:solidFill>
                  <a:srgbClr val="939DA5"/>
                </a:solidFill>
                <a:effectLst/>
                <a:latin typeface="Consolas" panose="020B0609020204030204" pitchFamily="49" charset="0"/>
              </a:rPr>
            </a:br>
            <a:endParaRPr lang="en-US" altLang="zh-CN" b="0" dirty="0">
              <a:solidFill>
                <a:srgbClr val="939DA5"/>
              </a:solidFill>
              <a:effectLst/>
              <a:latin typeface="Consolas" panose="020B0609020204030204" pitchFamily="49" charset="0"/>
            </a:endParaRPr>
          </a:p>
        </p:txBody>
      </p:sp>
      <p:sp>
        <p:nvSpPr>
          <p:cNvPr id="11" name="Google Shape;181;p29">
            <a:extLst>
              <a:ext uri="{FF2B5EF4-FFF2-40B4-BE49-F238E27FC236}">
                <a16:creationId xmlns:a16="http://schemas.microsoft.com/office/drawing/2014/main" id="{4840878E-87AF-6500-ABE2-802BB32F90AA}"/>
              </a:ext>
            </a:extLst>
          </p:cNvPr>
          <p:cNvSpPr txBox="1"/>
          <p:nvPr/>
        </p:nvSpPr>
        <p:spPr>
          <a:xfrm>
            <a:off x="3143491" y="155948"/>
            <a:ext cx="2019228"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solidFill>
                  <a:schemeClr val="accent1"/>
                </a:solidFill>
                <a:latin typeface="Noto Sans CJK SC" panose="020B0500000000000000" pitchFamily="34" charset="-128"/>
                <a:ea typeface="Noto Sans CJK SC" panose="020B0500000000000000" pitchFamily="34" charset="-128"/>
                <a:cs typeface="Noto Sans CJK SC Medium" charset="-122"/>
                <a:sym typeface="Roboto"/>
              </a:rPr>
              <a:t>训练关键代码</a:t>
            </a:r>
            <a:endParaRPr sz="2400" dirty="0">
              <a:solidFill>
                <a:schemeClr val="accent1"/>
              </a:solidFill>
              <a:latin typeface="Noto Sans CJK SC" panose="020B0500000000000000" pitchFamily="34" charset="-128"/>
              <a:ea typeface="Noto Sans CJK SC" panose="020B0500000000000000" pitchFamily="34" charset="-128"/>
              <a:cs typeface="Noto Sans CJK SC Medium" charset="-122"/>
              <a:sym typeface="Roboto"/>
            </a:endParaRPr>
          </a:p>
        </p:txBody>
      </p:sp>
    </p:spTree>
    <p:extLst>
      <p:ext uri="{BB962C8B-B14F-4D97-AF65-F5344CB8AC3E}">
        <p14:creationId xmlns:p14="http://schemas.microsoft.com/office/powerpoint/2010/main" val="4287337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D70C024-F59A-581B-81A7-9F916BC7DDAF}"/>
              </a:ext>
            </a:extLst>
          </p:cNvPr>
          <p:cNvSpPr>
            <a:spLocks noGrp="1"/>
          </p:cNvSpPr>
          <p:nvPr>
            <p:ph type="title"/>
          </p:nvPr>
        </p:nvSpPr>
        <p:spPr>
          <a:xfrm>
            <a:off x="694876" y="769587"/>
            <a:ext cx="4653959" cy="322838"/>
          </a:xfrm>
        </p:spPr>
        <p:txBody>
          <a:bodyPr/>
          <a:lstStyle/>
          <a:p>
            <a:r>
              <a:rPr lang="en-US" altLang="zh-CN" sz="1400" dirty="0" err="1"/>
              <a:t>Colab</a:t>
            </a:r>
            <a:r>
              <a:rPr lang="zh-CN" altLang="en-US" sz="1400" dirty="0"/>
              <a:t>上的训练结果，并用测试集进行测试。</a:t>
            </a:r>
          </a:p>
        </p:txBody>
      </p:sp>
      <p:pic>
        <p:nvPicPr>
          <p:cNvPr id="6" name="图片 5" descr="图形用户界面&#10;&#10;描述已自动生成">
            <a:extLst>
              <a:ext uri="{FF2B5EF4-FFF2-40B4-BE49-F238E27FC236}">
                <a16:creationId xmlns:a16="http://schemas.microsoft.com/office/drawing/2014/main" id="{0791BFFE-54A0-6B8B-7C92-BA80F164B6A3}"/>
              </a:ext>
            </a:extLst>
          </p:cNvPr>
          <p:cNvPicPr>
            <a:picLocks noChangeAspect="1"/>
          </p:cNvPicPr>
          <p:nvPr/>
        </p:nvPicPr>
        <p:blipFill>
          <a:blip r:embed="rId3"/>
          <a:stretch>
            <a:fillRect/>
          </a:stretch>
        </p:blipFill>
        <p:spPr>
          <a:xfrm>
            <a:off x="694877" y="1731799"/>
            <a:ext cx="5685068" cy="3217491"/>
          </a:xfrm>
          <a:prstGeom prst="rect">
            <a:avLst/>
          </a:prstGeom>
        </p:spPr>
      </p:pic>
    </p:spTree>
    <p:extLst>
      <p:ext uri="{BB962C8B-B14F-4D97-AF65-F5344CB8AC3E}">
        <p14:creationId xmlns:p14="http://schemas.microsoft.com/office/powerpoint/2010/main" val="3381853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4">
            <a:extLst>
              <a:ext uri="{FF2B5EF4-FFF2-40B4-BE49-F238E27FC236}">
                <a16:creationId xmlns:a16="http://schemas.microsoft.com/office/drawing/2014/main" id="{2538924F-FB5A-EC43-A355-45DAE7309941}"/>
              </a:ext>
            </a:extLst>
          </p:cNvPr>
          <p:cNvSpPr txBox="1">
            <a:spLocks noGrp="1"/>
          </p:cNvSpPr>
          <p:nvPr>
            <p:ph type="title"/>
          </p:nvPr>
        </p:nvSpPr>
        <p:spPr>
          <a:xfrm>
            <a:off x="720000" y="982800"/>
            <a:ext cx="7282800" cy="1782300"/>
          </a:xfrm>
          <a:prstGeom prst="rect">
            <a:avLst/>
          </a:prstGeom>
        </p:spPr>
        <p:txBody>
          <a:bodyPr spcFirstLastPara="1" wrap="square" lIns="57150" tIns="57150" rIns="57150" bIns="57150" anchor="ctr" anchorCtr="0">
            <a:noAutofit/>
          </a:bodyPr>
          <a:lstStyle/>
          <a:p>
            <a:pPr marL="0" lvl="0" indent="0" algn="l" rtl="0">
              <a:spcBef>
                <a:spcPts val="0"/>
              </a:spcBef>
              <a:spcAft>
                <a:spcPts val="0"/>
              </a:spcAft>
              <a:buClr>
                <a:schemeClr val="dk1"/>
              </a:buClr>
              <a:buSzPts val="1100"/>
              <a:buFont typeface="Arial"/>
              <a:buNone/>
            </a:pPr>
            <a:r>
              <a:rPr lang="zh-CN" altLang="en-US" dirty="0">
                <a:solidFill>
                  <a:schemeClr val="lt1"/>
                </a:solidFill>
                <a:latin typeface="Google Sans"/>
                <a:ea typeface="Google Sans"/>
                <a:cs typeface="Google Sans"/>
                <a:sym typeface="Google Sans"/>
              </a:rPr>
              <a:t>总结和展望</a:t>
            </a:r>
            <a:endParaRPr lang="en" dirty="0">
              <a:solidFill>
                <a:schemeClr val="lt1"/>
              </a:solidFill>
              <a:latin typeface="Google Sans"/>
              <a:ea typeface="Google Sans"/>
              <a:cs typeface="Google Sans"/>
              <a:sym typeface="Google Sans"/>
            </a:endParaRPr>
          </a:p>
        </p:txBody>
      </p:sp>
    </p:spTree>
    <p:extLst>
      <p:ext uri="{BB962C8B-B14F-4D97-AF65-F5344CB8AC3E}">
        <p14:creationId xmlns:p14="http://schemas.microsoft.com/office/powerpoint/2010/main" val="123602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91" name="Google Shape;191;p30"/>
          <p:cNvSpPr txBox="1"/>
          <p:nvPr/>
        </p:nvSpPr>
        <p:spPr>
          <a:xfrm>
            <a:off x="334719" y="2202029"/>
            <a:ext cx="8590795" cy="2596548"/>
          </a:xfrm>
          <a:prstGeom prst="rect">
            <a:avLst/>
          </a:prstGeom>
          <a:noFill/>
          <a:ln>
            <a:noFill/>
          </a:ln>
        </p:spPr>
        <p:txBody>
          <a:bodyPr spcFirstLastPara="1" wrap="square" lIns="91425" tIns="91425" rIns="91425" bIns="91425" anchor="t" anchorCtr="0">
            <a:noAutofit/>
          </a:bodyPr>
          <a:lstStyle/>
          <a:p>
            <a:pPr marL="457200" indent="-330200">
              <a:lnSpc>
                <a:spcPct val="115000"/>
              </a:lnSpc>
              <a:buClr>
                <a:srgbClr val="425066"/>
              </a:buClr>
              <a:buSzPts val="1600"/>
              <a:buFont typeface="Roboto"/>
              <a:buChar char="●"/>
            </a:pPr>
            <a:r>
              <a:rPr lang="zh-CN" altLang="en-US" b="1" dirty="0"/>
              <a:t>实现自动山水画生成</a:t>
            </a:r>
            <a:r>
              <a:rPr lang="zh-CN" altLang="en-US" dirty="0"/>
              <a:t>：通过生成对抗网络，成功实现图像到山水画风格的转换。</a:t>
            </a:r>
            <a:endParaRPr lang="en-US" altLang="zh-CN" dirty="0"/>
          </a:p>
          <a:p>
            <a:pPr marL="457200" indent="-330200">
              <a:lnSpc>
                <a:spcPct val="115000"/>
              </a:lnSpc>
              <a:buClr>
                <a:srgbClr val="425066"/>
              </a:buClr>
              <a:buSzPts val="1600"/>
              <a:buFont typeface="Roboto"/>
              <a:buChar char="●"/>
            </a:pPr>
            <a:r>
              <a:rPr lang="zh-CN" altLang="en-US" b="1" dirty="0"/>
              <a:t>模型优势</a:t>
            </a:r>
            <a:r>
              <a:rPr lang="zh-CN" altLang="en-US" dirty="0"/>
              <a:t>：采用生成网络和边缘检测结合的方式，生成了高分辨率且具艺术风格的图像。</a:t>
            </a:r>
            <a:endParaRPr lang="en-US" altLang="zh-CN" dirty="0">
              <a:solidFill>
                <a:srgbClr val="6B7687"/>
              </a:solidFill>
              <a:latin typeface="Noto Sans CJK SC" panose="020B0500000000000000" pitchFamily="34" charset="-128"/>
              <a:ea typeface="Noto Sans CJK SC" panose="020B0500000000000000" pitchFamily="34" charset="-128"/>
              <a:sym typeface="Roboto"/>
            </a:endParaRPr>
          </a:p>
          <a:p>
            <a:pPr marL="457200" indent="-330200">
              <a:lnSpc>
                <a:spcPct val="115000"/>
              </a:lnSpc>
              <a:buClr>
                <a:srgbClr val="425066"/>
              </a:buClr>
              <a:buSzPts val="1600"/>
              <a:buFont typeface="Roboto"/>
              <a:buChar char="●"/>
            </a:pPr>
            <a:r>
              <a:rPr lang="zh-CN" altLang="en-US" b="1" dirty="0"/>
              <a:t>创新点</a:t>
            </a:r>
            <a:r>
              <a:rPr lang="zh-CN" altLang="en-US" dirty="0"/>
              <a:t>：有效利用跳跃连接，保持图像结构，呈现传统画风。</a:t>
            </a:r>
            <a:br>
              <a:rPr lang="en-US" altLang="zh-CN" dirty="0"/>
            </a:br>
            <a:endParaRPr lang="en-US" altLang="zh-CN" dirty="0"/>
          </a:p>
          <a:p>
            <a:pPr marL="457200" indent="-330200">
              <a:lnSpc>
                <a:spcPct val="115000"/>
              </a:lnSpc>
              <a:buClr>
                <a:srgbClr val="425066"/>
              </a:buClr>
              <a:buSzPts val="1600"/>
              <a:buFont typeface="Roboto"/>
              <a:buChar char="●"/>
            </a:pPr>
            <a:r>
              <a:rPr lang="zh-CN" altLang="en-US" b="1" dirty="0"/>
              <a:t>优化效果</a:t>
            </a:r>
            <a:r>
              <a:rPr lang="zh-CN" altLang="en-US" dirty="0"/>
              <a:t>：提升模型结构以生成更细腻的山水画风格。</a:t>
            </a:r>
            <a:endParaRPr lang="en-US" altLang="zh-CN" dirty="0"/>
          </a:p>
          <a:p>
            <a:pPr marL="457200" indent="-330200">
              <a:lnSpc>
                <a:spcPct val="115000"/>
              </a:lnSpc>
              <a:buClr>
                <a:srgbClr val="425066"/>
              </a:buClr>
              <a:buSzPts val="1600"/>
              <a:buFont typeface="Roboto"/>
              <a:buChar char="●"/>
            </a:pPr>
            <a:r>
              <a:rPr lang="zh-CN" altLang="en-US" b="1" dirty="0"/>
              <a:t>扩展数据</a:t>
            </a:r>
            <a:r>
              <a:rPr lang="zh-CN" altLang="en-US" dirty="0"/>
              <a:t>：增加山水画作品数据，提高模型的风格多样性。</a:t>
            </a:r>
            <a:endParaRPr lang="en-US" altLang="zh-CN" dirty="0"/>
          </a:p>
          <a:p>
            <a:pPr marL="457200" indent="-330200">
              <a:lnSpc>
                <a:spcPct val="115000"/>
              </a:lnSpc>
              <a:buClr>
                <a:srgbClr val="425066"/>
              </a:buClr>
              <a:buSzPts val="1600"/>
              <a:buFont typeface="Roboto"/>
              <a:buChar char="●"/>
            </a:pPr>
            <a:r>
              <a:rPr lang="zh-CN" altLang="en-US" b="1" dirty="0"/>
              <a:t>应用场景</a:t>
            </a:r>
            <a:r>
              <a:rPr lang="zh-CN" altLang="en-US" dirty="0"/>
              <a:t>：轻量化优化生成器，实现实时应用，推动艺术数字化。</a:t>
            </a:r>
            <a:endParaRPr dirty="0">
              <a:solidFill>
                <a:srgbClr val="6B7687"/>
              </a:solidFill>
              <a:latin typeface="Noto Sans CJK SC" panose="020B0500000000000000" pitchFamily="34" charset="-128"/>
              <a:ea typeface="Noto Sans CJK SC" panose="020B0500000000000000" pitchFamily="34" charset="-128"/>
              <a:sym typeface="Roboto"/>
            </a:endParaRPr>
          </a:p>
        </p:txBody>
      </p:sp>
      <p:sp>
        <p:nvSpPr>
          <p:cNvPr id="9" name="Google Shape;182;p29"/>
          <p:cNvSpPr txBox="1"/>
          <p:nvPr/>
        </p:nvSpPr>
        <p:spPr>
          <a:xfrm>
            <a:off x="779948" y="1248400"/>
            <a:ext cx="3107657"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总结和展望</a:t>
            </a:r>
            <a:endParaRPr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endParaRPr>
          </a:p>
        </p:txBody>
      </p:sp>
    </p:spTree>
    <p:extLst>
      <p:ext uri="{BB962C8B-B14F-4D97-AF65-F5344CB8AC3E}">
        <p14:creationId xmlns:p14="http://schemas.microsoft.com/office/powerpoint/2010/main" val="374550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32;p23">
            <a:extLst>
              <a:ext uri="{FF2B5EF4-FFF2-40B4-BE49-F238E27FC236}">
                <a16:creationId xmlns:a16="http://schemas.microsoft.com/office/drawing/2014/main" id="{166BD9FC-954F-EF4B-8584-7992E0C80307}"/>
              </a:ext>
            </a:extLst>
          </p:cNvPr>
          <p:cNvSpPr txBox="1"/>
          <p:nvPr/>
        </p:nvSpPr>
        <p:spPr>
          <a:xfrm>
            <a:off x="711301" y="1450486"/>
            <a:ext cx="6145060" cy="2977086"/>
          </a:xfrm>
          <a:prstGeom prst="rect">
            <a:avLst/>
          </a:prstGeom>
          <a:noFill/>
          <a:ln>
            <a:noFill/>
          </a:ln>
        </p:spPr>
        <p:txBody>
          <a:bodyPr spcFirstLastPara="1" wrap="square" lIns="91425" tIns="91425" rIns="91425" bIns="91425" anchor="t" anchorCtr="0">
            <a:noAutofit/>
          </a:bodyPr>
          <a:lstStyle/>
          <a:p>
            <a:pPr marL="419100" indent="-342900">
              <a:lnSpc>
                <a:spcPct val="200000"/>
              </a:lnSpc>
              <a:buClrTx/>
              <a:buSzPct val="100000"/>
              <a:buFont typeface="+mj-lt"/>
              <a:buAutoNum type="arabicPeriod"/>
            </a:pPr>
            <a:r>
              <a:rPr lang="zh-CN" altLang="en-US" dirty="0">
                <a:solidFill>
                  <a:srgbClr val="6B7687"/>
                </a:solidFill>
                <a:latin typeface="+mj-ea"/>
                <a:ea typeface="+mj-ea"/>
                <a:sym typeface="Montserrat"/>
              </a:rPr>
              <a:t>项目背景</a:t>
            </a:r>
            <a:endParaRPr lang="en-US" altLang="zh-CN" dirty="0">
              <a:solidFill>
                <a:srgbClr val="6B7687"/>
              </a:solidFill>
              <a:latin typeface="+mj-ea"/>
              <a:ea typeface="+mj-ea"/>
              <a:sym typeface="Montserrat"/>
            </a:endParaRPr>
          </a:p>
          <a:p>
            <a:pPr marL="419100" indent="-342900">
              <a:lnSpc>
                <a:spcPct val="200000"/>
              </a:lnSpc>
              <a:buClrTx/>
              <a:buSzPct val="100000"/>
              <a:buFont typeface="+mj-lt"/>
              <a:buAutoNum type="arabicPeriod"/>
            </a:pPr>
            <a:r>
              <a:rPr lang="zh-CN" altLang="en-US" dirty="0">
                <a:solidFill>
                  <a:srgbClr val="6B7687"/>
                </a:solidFill>
                <a:latin typeface="+mj-ea"/>
                <a:ea typeface="+mj-ea"/>
                <a:sym typeface="Montserrat"/>
              </a:rPr>
              <a:t>数据集简介</a:t>
            </a:r>
            <a:endParaRPr lang="en-US" altLang="zh-CN" dirty="0">
              <a:solidFill>
                <a:srgbClr val="6B7687"/>
              </a:solidFill>
              <a:latin typeface="+mj-ea"/>
              <a:ea typeface="+mj-ea"/>
              <a:sym typeface="Montserrat"/>
            </a:endParaRPr>
          </a:p>
          <a:p>
            <a:pPr marL="419100" indent="-342900">
              <a:lnSpc>
                <a:spcPct val="200000"/>
              </a:lnSpc>
              <a:buClrTx/>
              <a:buSzPct val="100000"/>
              <a:buFont typeface="+mj-lt"/>
              <a:buAutoNum type="arabicPeriod"/>
            </a:pPr>
            <a:r>
              <a:rPr lang="zh-CN" altLang="en-US" dirty="0">
                <a:solidFill>
                  <a:srgbClr val="6B7687"/>
                </a:solidFill>
                <a:latin typeface="+mj-ea"/>
                <a:ea typeface="+mj-ea"/>
                <a:sym typeface="Montserrat"/>
              </a:rPr>
              <a:t>网络模型原理</a:t>
            </a:r>
            <a:endParaRPr lang="en-US" altLang="zh-CN" dirty="0">
              <a:solidFill>
                <a:srgbClr val="6B7687"/>
              </a:solidFill>
              <a:latin typeface="+mj-ea"/>
              <a:ea typeface="+mj-ea"/>
              <a:sym typeface="Montserrat"/>
            </a:endParaRPr>
          </a:p>
          <a:p>
            <a:pPr marL="419100" indent="-342900">
              <a:lnSpc>
                <a:spcPct val="200000"/>
              </a:lnSpc>
              <a:buClrTx/>
              <a:buSzPct val="100000"/>
              <a:buFont typeface="+mj-lt"/>
              <a:buAutoNum type="arabicPeriod"/>
            </a:pPr>
            <a:r>
              <a:rPr lang="zh-CN" altLang="en-US" dirty="0">
                <a:solidFill>
                  <a:srgbClr val="6B7687"/>
                </a:solidFill>
                <a:latin typeface="+mj-ea"/>
                <a:ea typeface="+mj-ea"/>
                <a:sym typeface="Montserrat"/>
              </a:rPr>
              <a:t>模型训练</a:t>
            </a:r>
            <a:endParaRPr lang="en-US" altLang="zh-CN" dirty="0">
              <a:solidFill>
                <a:srgbClr val="6B7687"/>
              </a:solidFill>
              <a:latin typeface="+mj-ea"/>
              <a:ea typeface="+mj-ea"/>
              <a:sym typeface="Montserrat"/>
            </a:endParaRPr>
          </a:p>
          <a:p>
            <a:pPr marL="419100" indent="-342900">
              <a:lnSpc>
                <a:spcPct val="200000"/>
              </a:lnSpc>
              <a:buClrTx/>
              <a:buSzPct val="100000"/>
              <a:buFont typeface="+mj-lt"/>
              <a:buAutoNum type="arabicPeriod"/>
            </a:pPr>
            <a:r>
              <a:rPr lang="zh-CN" altLang="en-US" dirty="0">
                <a:solidFill>
                  <a:srgbClr val="6B7687"/>
                </a:solidFill>
                <a:latin typeface="+mj-ea"/>
                <a:ea typeface="+mj-ea"/>
                <a:sym typeface="Montserrat"/>
              </a:rPr>
              <a:t>总结和展望</a:t>
            </a:r>
          </a:p>
        </p:txBody>
      </p:sp>
      <p:sp>
        <p:nvSpPr>
          <p:cNvPr id="5" name="Google Shape;136;p23">
            <a:extLst>
              <a:ext uri="{FF2B5EF4-FFF2-40B4-BE49-F238E27FC236}">
                <a16:creationId xmlns:a16="http://schemas.microsoft.com/office/drawing/2014/main" id="{0CA24DC6-C72C-F840-9B46-1B9AD91C6322}"/>
              </a:ext>
            </a:extLst>
          </p:cNvPr>
          <p:cNvSpPr txBox="1"/>
          <p:nvPr/>
        </p:nvSpPr>
        <p:spPr>
          <a:xfrm>
            <a:off x="711301" y="730595"/>
            <a:ext cx="6026100" cy="51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ltLang="en-US" sz="3600" dirty="0">
                <a:solidFill>
                  <a:srgbClr val="FF6F00"/>
                </a:solidFill>
                <a:latin typeface="Microsoft JhengHei UI" panose="020B0604030504040204" pitchFamily="34" charset="-120"/>
                <a:ea typeface="Microsoft JhengHei UI" panose="020B0604030504040204" pitchFamily="34" charset="-120"/>
                <a:cs typeface="Google Sans"/>
                <a:sym typeface="Google Sans"/>
              </a:rPr>
              <a:t>目录</a:t>
            </a:r>
            <a:endParaRPr sz="3600" dirty="0">
              <a:solidFill>
                <a:srgbClr val="FF6F00"/>
              </a:solidFill>
              <a:latin typeface="Microsoft JhengHei UI" panose="020B0604030504040204" pitchFamily="34" charset="-120"/>
              <a:ea typeface="Microsoft JhengHei UI" panose="020B0604030504040204" pitchFamily="34" charset="-120"/>
              <a:cs typeface="Google Sans"/>
              <a:sym typeface="Google Sans"/>
            </a:endParaRPr>
          </a:p>
        </p:txBody>
      </p:sp>
    </p:spTree>
    <p:extLst>
      <p:ext uri="{BB962C8B-B14F-4D97-AF65-F5344CB8AC3E}">
        <p14:creationId xmlns:p14="http://schemas.microsoft.com/office/powerpoint/2010/main" val="3543476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p:nvPr/>
        </p:nvSpPr>
        <p:spPr>
          <a:xfrm>
            <a:off x="0" y="2567700"/>
            <a:ext cx="9144000" cy="2575800"/>
          </a:xfrm>
          <a:prstGeom prst="rect">
            <a:avLst/>
          </a:prstGeom>
          <a:gradFill>
            <a:gsLst>
              <a:gs pos="0">
                <a:srgbClr val="FF6F00"/>
              </a:gs>
              <a:gs pos="100000">
                <a:srgbClr val="FFA800"/>
              </a:gs>
            </a:gsLst>
            <a:lin ang="180000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7"/>
          <p:cNvSpPr txBox="1"/>
          <p:nvPr/>
        </p:nvSpPr>
        <p:spPr>
          <a:xfrm>
            <a:off x="725400" y="4621272"/>
            <a:ext cx="6704700" cy="292500"/>
          </a:xfrm>
          <a:prstGeom prst="rect">
            <a:avLst/>
          </a:prstGeom>
          <a:noFill/>
          <a:ln>
            <a:noFill/>
          </a:ln>
        </p:spPr>
        <p:txBody>
          <a:bodyPr spcFirstLastPara="1" wrap="square" lIns="57150" tIns="57150" rIns="57150" bIns="57150" anchor="t" anchorCtr="0">
            <a:noAutofit/>
          </a:bodyPr>
          <a:lstStyle/>
          <a:p>
            <a:pPr marL="0" lvl="0" indent="0" algn="l" rtl="0">
              <a:lnSpc>
                <a:spcPct val="115000"/>
              </a:lnSpc>
              <a:spcBef>
                <a:spcPts val="0"/>
              </a:spcBef>
              <a:spcAft>
                <a:spcPts val="1000"/>
              </a:spcAft>
              <a:buNone/>
            </a:pPr>
            <a:endParaRPr sz="1200" b="1">
              <a:solidFill>
                <a:srgbClr val="FFFFFF"/>
              </a:solidFill>
              <a:latin typeface="Avenir"/>
              <a:ea typeface="Avenir"/>
              <a:cs typeface="Avenir"/>
              <a:sym typeface="Avenir"/>
            </a:endParaRPr>
          </a:p>
        </p:txBody>
      </p:sp>
      <p:sp>
        <p:nvSpPr>
          <p:cNvPr id="155" name="Google Shape;155;p27"/>
          <p:cNvSpPr txBox="1"/>
          <p:nvPr/>
        </p:nvSpPr>
        <p:spPr>
          <a:xfrm>
            <a:off x="707050" y="1798825"/>
            <a:ext cx="7282800" cy="717600"/>
          </a:xfrm>
          <a:prstGeom prst="rect">
            <a:avLst/>
          </a:prstGeom>
          <a:noFill/>
          <a:ln>
            <a:noFill/>
          </a:ln>
        </p:spPr>
        <p:txBody>
          <a:bodyPr spcFirstLastPara="1" wrap="square" lIns="57150" tIns="57150" rIns="57150" bIns="57150" anchor="t" anchorCtr="0">
            <a:noAutofit/>
          </a:bodyPr>
          <a:lstStyle/>
          <a:p>
            <a:pPr marL="0" lvl="0" indent="0" algn="l" rtl="0">
              <a:spcBef>
                <a:spcPts val="0"/>
              </a:spcBef>
              <a:spcAft>
                <a:spcPts val="0"/>
              </a:spcAft>
              <a:buNone/>
            </a:pPr>
            <a:endParaRPr sz="3600" b="1">
              <a:solidFill>
                <a:srgbClr val="425066"/>
              </a:solidFill>
              <a:latin typeface="Avenir"/>
              <a:ea typeface="Avenir"/>
              <a:cs typeface="Avenir"/>
              <a:sym typeface="Avenir"/>
            </a:endParaRPr>
          </a:p>
        </p:txBody>
      </p:sp>
      <p:sp>
        <p:nvSpPr>
          <p:cNvPr id="158" name="Google Shape;158;p27"/>
          <p:cNvSpPr txBox="1"/>
          <p:nvPr/>
        </p:nvSpPr>
        <p:spPr>
          <a:xfrm>
            <a:off x="770845" y="1798825"/>
            <a:ext cx="7282800" cy="717600"/>
          </a:xfrm>
          <a:prstGeom prst="rect">
            <a:avLst/>
          </a:prstGeom>
          <a:noFill/>
          <a:ln>
            <a:noFill/>
          </a:ln>
        </p:spPr>
        <p:txBody>
          <a:bodyPr spcFirstLastPara="1" wrap="square" lIns="57150" tIns="57150" rIns="57150" bIns="57150" anchor="t" anchorCtr="0">
            <a:noAutofit/>
          </a:bodyPr>
          <a:lstStyle/>
          <a:p>
            <a:pPr>
              <a:buClr>
                <a:schemeClr val="dk1"/>
              </a:buClr>
              <a:buSzPts val="1100"/>
            </a:pPr>
            <a:r>
              <a:rPr lang="zh-CN" altLang="en-US" sz="3600" dirty="0">
                <a:solidFill>
                  <a:srgbClr val="425066"/>
                </a:solidFill>
                <a:latin typeface="Google Sans"/>
                <a:sym typeface="Google Sans"/>
              </a:rPr>
              <a:t>谢谢！</a:t>
            </a:r>
            <a:endParaRPr sz="3600" b="1" dirty="0">
              <a:solidFill>
                <a:srgbClr val="425066"/>
              </a:solidFill>
              <a:latin typeface="Google Sans" panose="020B0503030502040204" pitchFamily="34" charset="0"/>
              <a:ea typeface="Avenir"/>
              <a:cs typeface="Avenir"/>
              <a:sym typeface="Avenir"/>
            </a:endParaRPr>
          </a:p>
        </p:txBody>
      </p:sp>
    </p:spTree>
    <p:extLst>
      <p:ext uri="{BB962C8B-B14F-4D97-AF65-F5344CB8AC3E}">
        <p14:creationId xmlns:p14="http://schemas.microsoft.com/office/powerpoint/2010/main" val="261326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4">
            <a:extLst>
              <a:ext uri="{FF2B5EF4-FFF2-40B4-BE49-F238E27FC236}">
                <a16:creationId xmlns:a16="http://schemas.microsoft.com/office/drawing/2014/main" id="{2538924F-FB5A-EC43-A355-45DAE7309941}"/>
              </a:ext>
            </a:extLst>
          </p:cNvPr>
          <p:cNvSpPr txBox="1">
            <a:spLocks noGrp="1"/>
          </p:cNvSpPr>
          <p:nvPr>
            <p:ph type="title"/>
          </p:nvPr>
        </p:nvSpPr>
        <p:spPr>
          <a:xfrm>
            <a:off x="720000" y="982800"/>
            <a:ext cx="7282800" cy="1782300"/>
          </a:xfrm>
          <a:prstGeom prst="rect">
            <a:avLst/>
          </a:prstGeom>
        </p:spPr>
        <p:txBody>
          <a:bodyPr spcFirstLastPara="1" wrap="square" lIns="57150" tIns="57150" rIns="57150" bIns="57150" anchor="ctr" anchorCtr="0">
            <a:noAutofit/>
          </a:bodyPr>
          <a:lstStyle/>
          <a:p>
            <a:pPr marL="0" lvl="0" indent="0" algn="l" rtl="0">
              <a:spcBef>
                <a:spcPts val="0"/>
              </a:spcBef>
              <a:spcAft>
                <a:spcPts val="0"/>
              </a:spcAft>
              <a:buClr>
                <a:schemeClr val="dk1"/>
              </a:buClr>
              <a:buSzPts val="1100"/>
              <a:buFont typeface="Arial"/>
              <a:buNone/>
            </a:pPr>
            <a:r>
              <a:rPr lang="zh-CN" altLang="en-US" dirty="0">
                <a:solidFill>
                  <a:schemeClr val="lt1"/>
                </a:solidFill>
                <a:latin typeface="Google Sans"/>
                <a:ea typeface="Google Sans"/>
                <a:cs typeface="Google Sans"/>
                <a:sym typeface="Google Sans"/>
              </a:rPr>
              <a:t>项目背景</a:t>
            </a:r>
            <a:endParaRPr lang="en" dirty="0">
              <a:solidFill>
                <a:schemeClr val="lt1"/>
              </a:solidFill>
              <a:latin typeface="Google Sans"/>
              <a:ea typeface="Google Sans"/>
              <a:cs typeface="Google Sans"/>
              <a:sym typeface="Google Sans"/>
            </a:endParaRPr>
          </a:p>
        </p:txBody>
      </p:sp>
    </p:spTree>
    <p:extLst>
      <p:ext uri="{BB962C8B-B14F-4D97-AF65-F5344CB8AC3E}">
        <p14:creationId xmlns:p14="http://schemas.microsoft.com/office/powerpoint/2010/main" val="420347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cxnSp>
        <p:nvCxnSpPr>
          <p:cNvPr id="199" name="Google Shape;199;p31"/>
          <p:cNvCxnSpPr/>
          <p:nvPr/>
        </p:nvCxnSpPr>
        <p:spPr>
          <a:xfrm>
            <a:off x="791925" y="2095800"/>
            <a:ext cx="2195700" cy="0"/>
          </a:xfrm>
          <a:prstGeom prst="straightConnector1">
            <a:avLst/>
          </a:prstGeom>
          <a:noFill/>
          <a:ln w="19050" cap="flat" cmpd="sng">
            <a:solidFill>
              <a:srgbClr val="E6E6E6"/>
            </a:solidFill>
            <a:prstDash val="solid"/>
            <a:round/>
            <a:headEnd type="none" w="med" len="med"/>
            <a:tailEnd type="none" w="med" len="med"/>
          </a:ln>
        </p:spPr>
      </p:cxnSp>
      <p:sp>
        <p:nvSpPr>
          <p:cNvPr id="202" name="Google Shape;202;p31"/>
          <p:cNvSpPr txBox="1"/>
          <p:nvPr/>
        </p:nvSpPr>
        <p:spPr>
          <a:xfrm>
            <a:off x="515478" y="2168099"/>
            <a:ext cx="3849187" cy="2244793"/>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zh-CN" altLang="en-US" dirty="0">
                <a:solidFill>
                  <a:srgbClr val="6B7687"/>
                </a:solidFill>
              </a:rPr>
              <a:t>中国传统山水画是一种通过笔墨描绘山水自然景观的艺术形式，以独特的技法和深远的意境著称。在传统山水画的创作中，一个重要的环节是通过画家的观察和构思，将自然风景的形态与画意融为一体。然而，最终作品的艺术效果往往依赖于创作者所积累的技巧和审美经验，这种创作过程具有很强的主观性和不稳定性。</a:t>
            </a:r>
            <a:endParaRPr lang="en-US" altLang="zh-CN" dirty="0">
              <a:solidFill>
                <a:srgbClr val="6B7687"/>
              </a:solidFill>
              <a:ea typeface="Noto Sans CJK SC" panose="020B0500000000000000"/>
              <a:sym typeface="Roboto"/>
            </a:endParaRPr>
          </a:p>
          <a:p>
            <a:pPr lvl="0">
              <a:lnSpc>
                <a:spcPct val="115000"/>
              </a:lnSpc>
              <a:buClr>
                <a:schemeClr val="dk1"/>
              </a:buClr>
              <a:buSzPts val="1100"/>
            </a:pPr>
            <a:endParaRPr dirty="0">
              <a:solidFill>
                <a:srgbClr val="6B7687"/>
              </a:solidFill>
              <a:latin typeface="Noto Sans CJK SC" panose="020B0500000000000000" pitchFamily="34" charset="-128"/>
              <a:ea typeface="Noto Sans CJK SC" panose="020B0500000000000000"/>
              <a:sym typeface="Roboto"/>
            </a:endParaRPr>
          </a:p>
        </p:txBody>
      </p:sp>
      <p:sp>
        <p:nvSpPr>
          <p:cNvPr id="206" name="Google Shape;206;p31"/>
          <p:cNvSpPr txBox="1"/>
          <p:nvPr/>
        </p:nvSpPr>
        <p:spPr>
          <a:xfrm>
            <a:off x="7137300" y="3124175"/>
            <a:ext cx="702000" cy="34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200">
                <a:solidFill>
                  <a:srgbClr val="FFFFFF"/>
                </a:solidFill>
                <a:latin typeface="Noto Sans CJK SC" panose="020B0500000000000000" pitchFamily="34" charset="-128"/>
                <a:ea typeface="Noto Sans CJK SC" panose="020B0500000000000000" pitchFamily="34" charset="-128"/>
              </a:rPr>
              <a:t>图片</a:t>
            </a:r>
            <a:endParaRPr sz="1200">
              <a:latin typeface="Noto Sans CJK SC" panose="020B0500000000000000" pitchFamily="34" charset="-128"/>
              <a:ea typeface="Noto Sans CJK SC" panose="020B0500000000000000" pitchFamily="34" charset="-128"/>
            </a:endParaRPr>
          </a:p>
        </p:txBody>
      </p:sp>
      <p:sp>
        <p:nvSpPr>
          <p:cNvPr id="10" name="Google Shape;181;p29"/>
          <p:cNvSpPr txBox="1"/>
          <p:nvPr/>
        </p:nvSpPr>
        <p:spPr>
          <a:xfrm>
            <a:off x="701810" y="1436385"/>
            <a:ext cx="294457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solidFill>
                  <a:srgbClr val="6B7687"/>
                </a:solidFill>
                <a:latin typeface="Noto Sans CJK SC" panose="020B0500000000000000" pitchFamily="34" charset="-128"/>
                <a:ea typeface="Noto Sans CJK SC" panose="020B0500000000000000" pitchFamily="34" charset="-128"/>
                <a:cs typeface="Noto Sans CJK SC Medium" charset="-122"/>
                <a:sym typeface="Roboto"/>
              </a:rPr>
              <a:t>山水画的生成</a:t>
            </a:r>
            <a:endParaRPr sz="2400" dirty="0">
              <a:solidFill>
                <a:srgbClr val="6B7687"/>
              </a:solidFill>
              <a:latin typeface="Noto Sans CJK SC" panose="020B0500000000000000" pitchFamily="34" charset="-128"/>
              <a:ea typeface="Noto Sans CJK SC" panose="020B0500000000000000" pitchFamily="34" charset="-128"/>
              <a:cs typeface="Noto Sans CJK SC Medium" charset="-122"/>
              <a:sym typeface="Roboto"/>
            </a:endParaRPr>
          </a:p>
        </p:txBody>
      </p:sp>
      <p:sp>
        <p:nvSpPr>
          <p:cNvPr id="11" name="Google Shape;182;p29"/>
          <p:cNvSpPr txBox="1"/>
          <p:nvPr/>
        </p:nvSpPr>
        <p:spPr>
          <a:xfrm>
            <a:off x="695171" y="730600"/>
            <a:ext cx="3669494"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项目背景</a:t>
            </a:r>
          </a:p>
        </p:txBody>
      </p:sp>
      <p:pic>
        <p:nvPicPr>
          <p:cNvPr id="12" name="图片 11">
            <a:extLst>
              <a:ext uri="{FF2B5EF4-FFF2-40B4-BE49-F238E27FC236}">
                <a16:creationId xmlns:a16="http://schemas.microsoft.com/office/drawing/2014/main" id="{D16C657C-F9B0-401C-808B-F7220EB8AD81}"/>
              </a:ext>
            </a:extLst>
          </p:cNvPr>
          <p:cNvPicPr>
            <a:picLocks noChangeAspect="1"/>
          </p:cNvPicPr>
          <p:nvPr/>
        </p:nvPicPr>
        <p:blipFill>
          <a:blip r:embed="rId3"/>
          <a:srcRect/>
          <a:stretch/>
        </p:blipFill>
        <p:spPr>
          <a:xfrm>
            <a:off x="4439093" y="2087314"/>
            <a:ext cx="1311653" cy="1311653"/>
          </a:xfrm>
          <a:prstGeom prst="rect">
            <a:avLst/>
          </a:prstGeom>
        </p:spPr>
      </p:pic>
      <p:pic>
        <p:nvPicPr>
          <p:cNvPr id="13" name="图片 12">
            <a:extLst>
              <a:ext uri="{FF2B5EF4-FFF2-40B4-BE49-F238E27FC236}">
                <a16:creationId xmlns:a16="http://schemas.microsoft.com/office/drawing/2014/main" id="{550FC5D2-7DDD-4DA6-8B1E-F604EC616770}"/>
              </a:ext>
            </a:extLst>
          </p:cNvPr>
          <p:cNvPicPr>
            <a:picLocks noChangeAspect="1"/>
          </p:cNvPicPr>
          <p:nvPr/>
        </p:nvPicPr>
        <p:blipFill>
          <a:blip r:embed="rId4"/>
          <a:srcRect/>
          <a:stretch/>
        </p:blipFill>
        <p:spPr>
          <a:xfrm>
            <a:off x="6289158" y="2006629"/>
            <a:ext cx="1419823" cy="1419823"/>
          </a:xfrm>
          <a:prstGeom prst="rect">
            <a:avLst/>
          </a:prstGeom>
        </p:spPr>
      </p:pic>
      <p:pic>
        <p:nvPicPr>
          <p:cNvPr id="15" name="图片 14">
            <a:extLst>
              <a:ext uri="{FF2B5EF4-FFF2-40B4-BE49-F238E27FC236}">
                <a16:creationId xmlns:a16="http://schemas.microsoft.com/office/drawing/2014/main" id="{2D1E7764-69DE-4A73-8C93-6573F6C55F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0275" y="3481676"/>
            <a:ext cx="1247666" cy="1247666"/>
          </a:xfrm>
          <a:prstGeom prst="ellipse">
            <a:avLst/>
          </a:prstGeom>
          <a:ln>
            <a:noFill/>
          </a:ln>
          <a:effectLst>
            <a:softEdge rad="112500"/>
          </a:effectLst>
        </p:spPr>
      </p:pic>
      <p:pic>
        <p:nvPicPr>
          <p:cNvPr id="16" name="图片 15">
            <a:extLst>
              <a:ext uri="{FF2B5EF4-FFF2-40B4-BE49-F238E27FC236}">
                <a16:creationId xmlns:a16="http://schemas.microsoft.com/office/drawing/2014/main" id="{BF08557C-8310-41D3-BC4E-FD6371B89B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61315" y="3428179"/>
            <a:ext cx="1247666" cy="1247666"/>
          </a:xfrm>
          <a:prstGeom prst="ellipse">
            <a:avLst/>
          </a:prstGeom>
          <a:ln>
            <a:noFill/>
          </a:ln>
          <a:effectLst>
            <a:softEdge rad="112500"/>
          </a:effectLst>
        </p:spPr>
      </p:pic>
    </p:spTree>
    <p:extLst>
      <p:ext uri="{BB962C8B-B14F-4D97-AF65-F5344CB8AC3E}">
        <p14:creationId xmlns:p14="http://schemas.microsoft.com/office/powerpoint/2010/main" val="301158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par>
                                <p:cTn id="17" presetID="3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1000" fill="hold"/>
                                        <p:tgtEl>
                                          <p:spTgt spid="15"/>
                                        </p:tgtEl>
                                        <p:attrNameLst>
                                          <p:attrName>ppt_w</p:attrName>
                                        </p:attrNameLst>
                                      </p:cBhvr>
                                      <p:tavLst>
                                        <p:tav tm="0">
                                          <p:val>
                                            <p:fltVal val="0"/>
                                          </p:val>
                                        </p:tav>
                                        <p:tav tm="100000">
                                          <p:val>
                                            <p:strVal val="#ppt_w"/>
                                          </p:val>
                                        </p:tav>
                                      </p:tavLst>
                                    </p:anim>
                                    <p:anim calcmode="lin" valueType="num">
                                      <p:cBhvr>
                                        <p:cTn id="20" dur="1000" fill="hold"/>
                                        <p:tgtEl>
                                          <p:spTgt spid="15"/>
                                        </p:tgtEl>
                                        <p:attrNameLst>
                                          <p:attrName>ppt_h</p:attrName>
                                        </p:attrNameLst>
                                      </p:cBhvr>
                                      <p:tavLst>
                                        <p:tav tm="0">
                                          <p:val>
                                            <p:fltVal val="0"/>
                                          </p:val>
                                        </p:tav>
                                        <p:tav tm="100000">
                                          <p:val>
                                            <p:strVal val="#ppt_h"/>
                                          </p:val>
                                        </p:tav>
                                      </p:tavLst>
                                    </p:anim>
                                    <p:anim calcmode="lin" valueType="num">
                                      <p:cBhvr>
                                        <p:cTn id="21" dur="1000" fill="hold"/>
                                        <p:tgtEl>
                                          <p:spTgt spid="15"/>
                                        </p:tgtEl>
                                        <p:attrNameLst>
                                          <p:attrName>style.rotation</p:attrName>
                                        </p:attrNameLst>
                                      </p:cBhvr>
                                      <p:tavLst>
                                        <p:tav tm="0">
                                          <p:val>
                                            <p:fltVal val="90"/>
                                          </p:val>
                                        </p:tav>
                                        <p:tav tm="100000">
                                          <p:val>
                                            <p:fltVal val="0"/>
                                          </p:val>
                                        </p:tav>
                                      </p:tavLst>
                                    </p:anim>
                                    <p:animEffect transition="in" filter="fade">
                                      <p:cBhvr>
                                        <p:cTn id="22" dur="1000"/>
                                        <p:tgtEl>
                                          <p:spTgt spid="15"/>
                                        </p:tgtEl>
                                      </p:cBhvr>
                                    </p:animEffect>
                                  </p:childTnLst>
                                </p:cTn>
                              </p:par>
                              <p:par>
                                <p:cTn id="23" presetID="3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p:cTn id="25" dur="1000" fill="hold"/>
                                        <p:tgtEl>
                                          <p:spTgt spid="16"/>
                                        </p:tgtEl>
                                        <p:attrNameLst>
                                          <p:attrName>ppt_w</p:attrName>
                                        </p:attrNameLst>
                                      </p:cBhvr>
                                      <p:tavLst>
                                        <p:tav tm="0">
                                          <p:val>
                                            <p:fltVal val="0"/>
                                          </p:val>
                                        </p:tav>
                                        <p:tav tm="100000">
                                          <p:val>
                                            <p:strVal val="#ppt_w"/>
                                          </p:val>
                                        </p:tav>
                                      </p:tavLst>
                                    </p:anim>
                                    <p:anim calcmode="lin" valueType="num">
                                      <p:cBhvr>
                                        <p:cTn id="26" dur="1000" fill="hold"/>
                                        <p:tgtEl>
                                          <p:spTgt spid="16"/>
                                        </p:tgtEl>
                                        <p:attrNameLst>
                                          <p:attrName>ppt_h</p:attrName>
                                        </p:attrNameLst>
                                      </p:cBhvr>
                                      <p:tavLst>
                                        <p:tav tm="0">
                                          <p:val>
                                            <p:fltVal val="0"/>
                                          </p:val>
                                        </p:tav>
                                        <p:tav tm="100000">
                                          <p:val>
                                            <p:strVal val="#ppt_h"/>
                                          </p:val>
                                        </p:tav>
                                      </p:tavLst>
                                    </p:anim>
                                    <p:anim calcmode="lin" valueType="num">
                                      <p:cBhvr>
                                        <p:cTn id="27" dur="1000" fill="hold"/>
                                        <p:tgtEl>
                                          <p:spTgt spid="16"/>
                                        </p:tgtEl>
                                        <p:attrNameLst>
                                          <p:attrName>style.rotation</p:attrName>
                                        </p:attrNameLst>
                                      </p:cBhvr>
                                      <p:tavLst>
                                        <p:tav tm="0">
                                          <p:val>
                                            <p:fltVal val="90"/>
                                          </p:val>
                                        </p:tav>
                                        <p:tav tm="100000">
                                          <p:val>
                                            <p:fltVal val="0"/>
                                          </p:val>
                                        </p:tav>
                                      </p:tavLst>
                                    </p:anim>
                                    <p:animEffect transition="in" filter="fade">
                                      <p:cBhvr>
                                        <p:cTn id="28"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4">
            <a:extLst>
              <a:ext uri="{FF2B5EF4-FFF2-40B4-BE49-F238E27FC236}">
                <a16:creationId xmlns:a16="http://schemas.microsoft.com/office/drawing/2014/main" id="{2538924F-FB5A-EC43-A355-45DAE7309941}"/>
              </a:ext>
            </a:extLst>
          </p:cNvPr>
          <p:cNvSpPr txBox="1">
            <a:spLocks noGrp="1"/>
          </p:cNvSpPr>
          <p:nvPr>
            <p:ph type="title"/>
          </p:nvPr>
        </p:nvSpPr>
        <p:spPr>
          <a:xfrm>
            <a:off x="720000" y="982800"/>
            <a:ext cx="7282800" cy="1782300"/>
          </a:xfrm>
          <a:prstGeom prst="rect">
            <a:avLst/>
          </a:prstGeom>
        </p:spPr>
        <p:txBody>
          <a:bodyPr spcFirstLastPara="1" wrap="square" lIns="57150" tIns="57150" rIns="57150" bIns="57150" anchor="ctr" anchorCtr="0">
            <a:noAutofit/>
          </a:bodyPr>
          <a:lstStyle/>
          <a:p>
            <a:pPr marL="0" lvl="0" indent="0" algn="l" rtl="0">
              <a:spcBef>
                <a:spcPts val="0"/>
              </a:spcBef>
              <a:spcAft>
                <a:spcPts val="0"/>
              </a:spcAft>
              <a:buClr>
                <a:schemeClr val="dk1"/>
              </a:buClr>
              <a:buSzPts val="1100"/>
              <a:buFont typeface="Arial"/>
              <a:buNone/>
            </a:pPr>
            <a:r>
              <a:rPr lang="zh-CN" altLang="en-US" dirty="0">
                <a:solidFill>
                  <a:schemeClr val="lt1"/>
                </a:solidFill>
                <a:latin typeface="Google Sans"/>
                <a:ea typeface="Google Sans"/>
                <a:cs typeface="Google Sans"/>
                <a:sym typeface="Google Sans"/>
              </a:rPr>
              <a:t>山水画数据集</a:t>
            </a:r>
            <a:endParaRPr lang="en" dirty="0">
              <a:solidFill>
                <a:schemeClr val="lt1"/>
              </a:solidFill>
              <a:latin typeface="Google Sans"/>
              <a:ea typeface="Google Sans"/>
              <a:cs typeface="Google Sans"/>
              <a:sym typeface="Google Sans"/>
            </a:endParaRPr>
          </a:p>
        </p:txBody>
      </p:sp>
    </p:spTree>
    <p:extLst>
      <p:ext uri="{BB962C8B-B14F-4D97-AF65-F5344CB8AC3E}">
        <p14:creationId xmlns:p14="http://schemas.microsoft.com/office/powerpoint/2010/main" val="624645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9" name="Google Shape;179;p29"/>
          <p:cNvSpPr txBox="1"/>
          <p:nvPr/>
        </p:nvSpPr>
        <p:spPr>
          <a:xfrm>
            <a:off x="60391" y="2875509"/>
            <a:ext cx="3789221" cy="1801687"/>
          </a:xfrm>
          <a:prstGeom prst="rect">
            <a:avLst/>
          </a:prstGeom>
          <a:noFill/>
          <a:ln>
            <a:noFill/>
          </a:ln>
        </p:spPr>
        <p:txBody>
          <a:bodyPr spcFirstLastPara="1" wrap="square" lIns="91425" tIns="91425" rIns="91425" bIns="91425" anchor="t" anchorCtr="0">
            <a:noAutofit/>
          </a:bodyPr>
          <a:lstStyle/>
          <a:p>
            <a:pPr lvl="0">
              <a:buSzPts val="1100"/>
            </a:pPr>
            <a:r>
              <a:rPr lang="zh-CN" altLang="en-US" b="0" i="0" dirty="0">
                <a:solidFill>
                  <a:srgbClr val="1F2328"/>
                </a:solidFill>
                <a:effectLst/>
                <a:latin typeface="-apple-system"/>
              </a:rPr>
              <a:t>该数据集由 </a:t>
            </a:r>
            <a:r>
              <a:rPr lang="en-US" altLang="zh-CN" b="0" i="0" dirty="0">
                <a:solidFill>
                  <a:srgbClr val="1F2328"/>
                </a:solidFill>
                <a:effectLst/>
                <a:latin typeface="-apple-system"/>
              </a:rPr>
              <a:t>2,192 </a:t>
            </a:r>
            <a:r>
              <a:rPr lang="zh-CN" altLang="en-US" b="0" i="0" dirty="0">
                <a:solidFill>
                  <a:srgbClr val="1F2328"/>
                </a:solidFill>
                <a:effectLst/>
                <a:latin typeface="-apple-system"/>
              </a:rPr>
              <a:t>幅高质量的中国传统山水画组成。所有画作的尺寸为 </a:t>
            </a:r>
            <a:r>
              <a:rPr lang="en-US" altLang="zh-CN" b="0" i="0" dirty="0">
                <a:solidFill>
                  <a:srgbClr val="1F2328"/>
                </a:solidFill>
                <a:effectLst/>
                <a:latin typeface="-apple-system"/>
              </a:rPr>
              <a:t>512x512</a:t>
            </a:r>
            <a:r>
              <a:rPr lang="zh-CN" altLang="en-US" b="0" i="0" dirty="0">
                <a:solidFill>
                  <a:srgbClr val="1F2328"/>
                </a:solidFill>
                <a:effectLst/>
                <a:latin typeface="-apple-system"/>
              </a:rPr>
              <a:t>，来自以下来源：</a:t>
            </a:r>
          </a:p>
          <a:p>
            <a:pPr lvl="0">
              <a:buSzPts val="1100"/>
            </a:pPr>
            <a:r>
              <a:rPr lang="zh-CN" altLang="en-US" b="0" i="0" u="sng" dirty="0">
                <a:effectLst/>
                <a:latin typeface="-apple-system"/>
                <a:hlinkClick r:id="rId3"/>
              </a:rPr>
              <a:t>普林斯顿大学艺术博物馆</a:t>
            </a:r>
            <a:r>
              <a:rPr lang="zh-CN" altLang="en-US" b="0" i="0" dirty="0">
                <a:solidFill>
                  <a:srgbClr val="1F2328"/>
                </a:solidFill>
                <a:effectLst/>
                <a:latin typeface="-apple-system"/>
              </a:rPr>
              <a:t>，</a:t>
            </a:r>
            <a:r>
              <a:rPr lang="en-US" altLang="zh-CN" b="0" i="0" dirty="0">
                <a:solidFill>
                  <a:srgbClr val="1F2328"/>
                </a:solidFill>
                <a:effectLst/>
                <a:latin typeface="-apple-system"/>
              </a:rPr>
              <a:t>362 </a:t>
            </a:r>
            <a:r>
              <a:rPr lang="zh-CN" altLang="en-US" b="0" i="0" dirty="0">
                <a:solidFill>
                  <a:srgbClr val="1F2328"/>
                </a:solidFill>
                <a:effectLst/>
                <a:latin typeface="-apple-system"/>
              </a:rPr>
              <a:t>幅画作</a:t>
            </a:r>
            <a:br>
              <a:rPr lang="zh-CN" altLang="en-US" b="0" i="0" dirty="0">
                <a:solidFill>
                  <a:srgbClr val="1F2328"/>
                </a:solidFill>
                <a:effectLst/>
                <a:latin typeface="-apple-system"/>
              </a:rPr>
            </a:br>
            <a:r>
              <a:rPr lang="zh-CN" altLang="en-US" b="0" i="0" u="sng" dirty="0">
                <a:effectLst/>
                <a:latin typeface="-apple-system"/>
                <a:hlinkClick r:id="rId4"/>
              </a:rPr>
              <a:t>哈佛大学艺术博物馆</a:t>
            </a:r>
            <a:r>
              <a:rPr lang="zh-CN" altLang="en-US" b="0" i="0" dirty="0">
                <a:solidFill>
                  <a:srgbClr val="1F2328"/>
                </a:solidFill>
                <a:effectLst/>
                <a:latin typeface="-apple-system"/>
              </a:rPr>
              <a:t>，</a:t>
            </a:r>
            <a:r>
              <a:rPr lang="en-US" altLang="zh-CN" b="0" i="0" dirty="0">
                <a:solidFill>
                  <a:srgbClr val="1F2328"/>
                </a:solidFill>
                <a:effectLst/>
                <a:latin typeface="-apple-system"/>
              </a:rPr>
              <a:t>101 </a:t>
            </a:r>
            <a:r>
              <a:rPr lang="zh-CN" altLang="en-US" b="0" i="0" dirty="0">
                <a:solidFill>
                  <a:srgbClr val="1F2328"/>
                </a:solidFill>
                <a:effectLst/>
                <a:latin typeface="-apple-system"/>
              </a:rPr>
              <a:t>幅画作</a:t>
            </a:r>
            <a:br>
              <a:rPr lang="zh-CN" altLang="en-US" b="0" i="0" dirty="0">
                <a:solidFill>
                  <a:srgbClr val="1F2328"/>
                </a:solidFill>
                <a:effectLst/>
                <a:latin typeface="-apple-system"/>
              </a:rPr>
            </a:br>
            <a:r>
              <a:rPr lang="zh-CN" altLang="en-US" b="0" i="0" u="sng" dirty="0">
                <a:effectLst/>
                <a:latin typeface="-apple-system"/>
                <a:hlinkClick r:id="rId5"/>
              </a:rPr>
              <a:t>大都会艺术博物馆</a:t>
            </a:r>
            <a:r>
              <a:rPr lang="zh-CN" altLang="en-US" b="0" i="0" dirty="0">
                <a:solidFill>
                  <a:srgbClr val="1F2328"/>
                </a:solidFill>
                <a:effectLst/>
                <a:latin typeface="-apple-system"/>
              </a:rPr>
              <a:t>，</a:t>
            </a:r>
            <a:r>
              <a:rPr lang="en-US" altLang="zh-CN" b="0" i="0" dirty="0">
                <a:solidFill>
                  <a:srgbClr val="1F2328"/>
                </a:solidFill>
                <a:effectLst/>
                <a:latin typeface="-apple-system"/>
              </a:rPr>
              <a:t>428 </a:t>
            </a:r>
            <a:r>
              <a:rPr lang="zh-CN" altLang="en-US" b="0" i="0" dirty="0">
                <a:solidFill>
                  <a:srgbClr val="1F2328"/>
                </a:solidFill>
                <a:effectLst/>
                <a:latin typeface="-apple-system"/>
              </a:rPr>
              <a:t>幅画作</a:t>
            </a:r>
            <a:br>
              <a:rPr lang="en-US" altLang="zh-CN" b="0" i="0" dirty="0">
                <a:solidFill>
                  <a:srgbClr val="1F2328"/>
                </a:solidFill>
                <a:effectLst/>
                <a:latin typeface="-apple-system"/>
              </a:rPr>
            </a:br>
            <a:r>
              <a:rPr lang="zh-CN" altLang="en-US" b="0" i="0" u="sng" dirty="0">
                <a:effectLst/>
                <a:latin typeface="-apple-system"/>
                <a:hlinkClick r:id="rId6"/>
              </a:rPr>
              <a:t>史密森尼弗里尔美术馆</a:t>
            </a:r>
            <a:r>
              <a:rPr lang="zh-CN" altLang="en-US" b="0" i="0" dirty="0">
                <a:solidFill>
                  <a:srgbClr val="1F2328"/>
                </a:solidFill>
                <a:effectLst/>
                <a:latin typeface="-apple-system"/>
              </a:rPr>
              <a:t>，</a:t>
            </a:r>
            <a:r>
              <a:rPr lang="en-US" altLang="zh-CN" b="0" i="0" dirty="0">
                <a:solidFill>
                  <a:srgbClr val="1F2328"/>
                </a:solidFill>
                <a:effectLst/>
                <a:latin typeface="-apple-system"/>
              </a:rPr>
              <a:t>1,301 </a:t>
            </a:r>
            <a:r>
              <a:rPr lang="zh-CN" altLang="en-US" b="0" i="0" dirty="0">
                <a:solidFill>
                  <a:srgbClr val="1F2328"/>
                </a:solidFill>
                <a:effectLst/>
                <a:latin typeface="-apple-system"/>
              </a:rPr>
              <a:t>幅画作</a:t>
            </a:r>
            <a:br>
              <a:rPr lang="en-US" altLang="zh-CN" b="0" i="0" dirty="0">
                <a:solidFill>
                  <a:srgbClr val="1F2328"/>
                </a:solidFill>
                <a:effectLst/>
                <a:latin typeface="-apple-system"/>
              </a:rPr>
            </a:br>
            <a:endParaRPr lang="zh-CN" altLang="en-US" dirty="0">
              <a:solidFill>
                <a:srgbClr val="6B7687"/>
              </a:solidFill>
              <a:latin typeface="Noto Sans CJK SC" panose="020B0500000000000000" pitchFamily="34" charset="-128"/>
              <a:ea typeface="Noto Sans CJK SC" panose="020B0500000000000000" pitchFamily="34" charset="-128"/>
              <a:sym typeface="Roboto"/>
            </a:endParaRPr>
          </a:p>
        </p:txBody>
      </p:sp>
      <p:sp>
        <p:nvSpPr>
          <p:cNvPr id="181" name="Google Shape;181;p29"/>
          <p:cNvSpPr txBox="1"/>
          <p:nvPr/>
        </p:nvSpPr>
        <p:spPr>
          <a:xfrm>
            <a:off x="60391" y="1877352"/>
            <a:ext cx="4193402" cy="82683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i="0" dirty="0">
                <a:solidFill>
                  <a:srgbClr val="1F2328"/>
                </a:solidFill>
                <a:effectLst/>
                <a:latin typeface="-apple-system"/>
              </a:rPr>
              <a:t>数据集参考以下论文：</a:t>
            </a:r>
            <a:br>
              <a:rPr lang="en-US" altLang="zh-CN" i="0" dirty="0">
                <a:solidFill>
                  <a:srgbClr val="1F2328"/>
                </a:solidFill>
                <a:effectLst/>
                <a:latin typeface="-apple-system"/>
              </a:rPr>
            </a:br>
            <a:r>
              <a:rPr lang="zh-CN" altLang="en-US" b="1" i="0" dirty="0">
                <a:solidFill>
                  <a:srgbClr val="1F2328"/>
                </a:solidFill>
                <a:effectLst/>
                <a:latin typeface="-apple-system"/>
              </a:rPr>
              <a:t>论文题目</a:t>
            </a:r>
            <a:r>
              <a:rPr lang="zh-CN" altLang="en-US" b="0" i="0" dirty="0">
                <a:solidFill>
                  <a:srgbClr val="1F2328"/>
                </a:solidFill>
                <a:effectLst/>
                <a:latin typeface="-apple-system"/>
              </a:rPr>
              <a:t>： “</a:t>
            </a:r>
            <a:r>
              <a:rPr lang="en-US" altLang="zh-CN" b="0" i="0" dirty="0">
                <a:solidFill>
                  <a:srgbClr val="1F2328"/>
                </a:solidFill>
                <a:effectLst/>
                <a:latin typeface="-apple-system"/>
              </a:rPr>
              <a:t>End-to-End Chinese Landscape Painting Creation Using Generative Adversarial Networks”</a:t>
            </a:r>
            <a:endParaRPr dirty="0">
              <a:solidFill>
                <a:srgbClr val="6B7687"/>
              </a:solidFill>
              <a:latin typeface="Noto Sans CJK SC" panose="020B0500000000000000" pitchFamily="34" charset="-128"/>
              <a:ea typeface="Noto Sans CJK SC" panose="020B0500000000000000" pitchFamily="34" charset="-128"/>
              <a:cs typeface="Noto Sans CJK SC Medium" charset="-122"/>
              <a:sym typeface="Roboto"/>
            </a:endParaRPr>
          </a:p>
        </p:txBody>
      </p:sp>
      <p:sp>
        <p:nvSpPr>
          <p:cNvPr id="182" name="Google Shape;182;p29"/>
          <p:cNvSpPr txBox="1"/>
          <p:nvPr/>
        </p:nvSpPr>
        <p:spPr>
          <a:xfrm>
            <a:off x="695170" y="730600"/>
            <a:ext cx="4803341"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山水画数据集</a:t>
            </a:r>
            <a:endParaRPr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endParaRPr>
          </a:p>
        </p:txBody>
      </p:sp>
      <p:pic>
        <p:nvPicPr>
          <p:cNvPr id="4" name="图片 3" descr="不同类型的照片&#10;&#10;中度可信度描述已自动生成">
            <a:extLst>
              <a:ext uri="{FF2B5EF4-FFF2-40B4-BE49-F238E27FC236}">
                <a16:creationId xmlns:a16="http://schemas.microsoft.com/office/drawing/2014/main" id="{683CE3C2-F755-4557-0879-4AAD1EC0CC22}"/>
              </a:ext>
            </a:extLst>
          </p:cNvPr>
          <p:cNvPicPr>
            <a:picLocks noChangeAspect="1"/>
          </p:cNvPicPr>
          <p:nvPr/>
        </p:nvPicPr>
        <p:blipFill>
          <a:blip r:embed="rId7"/>
          <a:stretch>
            <a:fillRect/>
          </a:stretch>
        </p:blipFill>
        <p:spPr>
          <a:xfrm>
            <a:off x="4135030" y="2108838"/>
            <a:ext cx="5008970" cy="27736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8" name="Google Shape;181;p29"/>
          <p:cNvSpPr txBox="1"/>
          <p:nvPr/>
        </p:nvSpPr>
        <p:spPr>
          <a:xfrm>
            <a:off x="701810" y="1436385"/>
            <a:ext cx="303671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dirty="0">
                <a:solidFill>
                  <a:srgbClr val="6B7687"/>
                </a:solidFill>
                <a:latin typeface="Noto Sans CJK SC" panose="020B0500000000000000" pitchFamily="34" charset="-128"/>
                <a:ea typeface="Noto Sans CJK SC" panose="020B0500000000000000" pitchFamily="34" charset="-128"/>
                <a:cs typeface="Noto Sans CJK SC Medium" charset="-122"/>
                <a:sym typeface="Roboto"/>
              </a:rPr>
              <a:t>数据下载链接</a:t>
            </a:r>
            <a:endParaRPr sz="2400" dirty="0">
              <a:solidFill>
                <a:srgbClr val="6B7687"/>
              </a:solidFill>
              <a:latin typeface="Noto Sans CJK SC" panose="020B0500000000000000" pitchFamily="34" charset="-128"/>
              <a:ea typeface="Noto Sans CJK SC" panose="020B0500000000000000" pitchFamily="34" charset="-128"/>
              <a:cs typeface="Noto Sans CJK SC Medium" charset="-122"/>
              <a:sym typeface="Roboto"/>
            </a:endParaRPr>
          </a:p>
        </p:txBody>
      </p:sp>
      <p:sp>
        <p:nvSpPr>
          <p:cNvPr id="3" name="文本框 2">
            <a:extLst>
              <a:ext uri="{FF2B5EF4-FFF2-40B4-BE49-F238E27FC236}">
                <a16:creationId xmlns:a16="http://schemas.microsoft.com/office/drawing/2014/main" id="{3738D101-1BAE-F102-2B53-9E68F3A0E740}"/>
              </a:ext>
            </a:extLst>
          </p:cNvPr>
          <p:cNvSpPr txBox="1"/>
          <p:nvPr/>
        </p:nvSpPr>
        <p:spPr>
          <a:xfrm>
            <a:off x="169933" y="1877352"/>
            <a:ext cx="7849274" cy="3848361"/>
          </a:xfrm>
          <a:prstGeom prst="rect">
            <a:avLst/>
          </a:prstGeom>
          <a:noFill/>
        </p:spPr>
        <p:txBody>
          <a:bodyPr wrap="square" rtlCol="0">
            <a:spAutoFit/>
          </a:bodyPr>
          <a:lstStyle/>
          <a:p>
            <a:pPr>
              <a:lnSpc>
                <a:spcPts val="1425"/>
              </a:lnSpc>
            </a:pPr>
            <a:r>
              <a:rPr lang="en-US" altLang="zh-CN" sz="1050" b="0" dirty="0">
                <a:solidFill>
                  <a:srgbClr val="000000"/>
                </a:solidFill>
                <a:effectLst/>
                <a:latin typeface="+mj-lt"/>
              </a:rPr>
              <a:t>URLs </a:t>
            </a:r>
          </a:p>
          <a:p>
            <a:pPr>
              <a:lnSpc>
                <a:spcPts val="1425"/>
              </a:lnSpc>
            </a:pPr>
            <a:r>
              <a:rPr lang="en-US" altLang="zh-CN" sz="1050" b="0" dirty="0">
                <a:solidFill>
                  <a:srgbClr val="000000"/>
                </a:solidFill>
                <a:effectLst/>
                <a:latin typeface="+mj-lt"/>
              </a:rPr>
              <a:t>    </a:t>
            </a:r>
            <a:r>
              <a:rPr lang="en-US" altLang="zh-CN" sz="1050" b="0" dirty="0">
                <a:solidFill>
                  <a:srgbClr val="A31515"/>
                </a:solidFill>
                <a:effectLst/>
                <a:latin typeface="+mj-lt"/>
              </a:rPr>
              <a:t>'https://github.com/alicex2020/Chinese-Landscape-Painting-Dataset/raw/main/All-Paintings/Harvard/Harvard-1.zip'</a:t>
            </a:r>
            <a:r>
              <a:rPr lang="en-US" altLang="zh-CN" sz="1050" b="0" dirty="0">
                <a:solidFill>
                  <a:srgbClr val="000000"/>
                </a:solidFill>
                <a:effectLst/>
                <a:latin typeface="+mj-lt"/>
              </a:rPr>
              <a:t>,</a:t>
            </a:r>
          </a:p>
          <a:p>
            <a:pPr>
              <a:lnSpc>
                <a:spcPts val="1425"/>
              </a:lnSpc>
            </a:pPr>
            <a:r>
              <a:rPr lang="en-US" altLang="zh-CN" sz="1050" b="0" dirty="0">
                <a:solidFill>
                  <a:srgbClr val="000000"/>
                </a:solidFill>
                <a:effectLst/>
                <a:latin typeface="+mj-lt"/>
              </a:rPr>
              <a:t>    </a:t>
            </a:r>
            <a:r>
              <a:rPr lang="en-US" altLang="zh-CN" sz="1050" b="0" dirty="0">
                <a:solidFill>
                  <a:srgbClr val="A31515"/>
                </a:solidFill>
                <a:effectLst/>
                <a:latin typeface="+mj-lt"/>
              </a:rPr>
              <a:t>'https://github.com/alicex2020/Chinese-Landscape-Painting-Dataset/raw/main/All-Paintings/Metropolitan/Metropolitan-1.zip'</a:t>
            </a:r>
            <a:r>
              <a:rPr lang="en-US" altLang="zh-CN" sz="1050" b="0" dirty="0">
                <a:solidFill>
                  <a:srgbClr val="000000"/>
                </a:solidFill>
                <a:effectLst/>
                <a:latin typeface="+mj-lt"/>
              </a:rPr>
              <a:t>,</a:t>
            </a:r>
          </a:p>
          <a:p>
            <a:pPr>
              <a:lnSpc>
                <a:spcPts val="1425"/>
              </a:lnSpc>
            </a:pPr>
            <a:r>
              <a:rPr lang="en-US" altLang="zh-CN" sz="1050" b="0" dirty="0">
                <a:solidFill>
                  <a:srgbClr val="000000"/>
                </a:solidFill>
                <a:effectLst/>
                <a:latin typeface="+mj-lt"/>
              </a:rPr>
              <a:t>    </a:t>
            </a:r>
            <a:r>
              <a:rPr lang="en-US" altLang="zh-CN" sz="1050" b="0" dirty="0">
                <a:solidFill>
                  <a:srgbClr val="A31515"/>
                </a:solidFill>
                <a:effectLst/>
                <a:latin typeface="+mj-lt"/>
              </a:rPr>
              <a:t>'https://github.com/alicex2020/Chinese-Landscape-Painting-Dataset/raw/main/All-Paintings/Metropolitan/Metropolitan-2.zip'</a:t>
            </a:r>
            <a:r>
              <a:rPr lang="en-US" altLang="zh-CN" sz="1050" b="0" dirty="0">
                <a:solidFill>
                  <a:srgbClr val="000000"/>
                </a:solidFill>
                <a:effectLst/>
                <a:latin typeface="+mj-lt"/>
              </a:rPr>
              <a:t>,</a:t>
            </a:r>
          </a:p>
          <a:p>
            <a:pPr>
              <a:lnSpc>
                <a:spcPts val="1425"/>
              </a:lnSpc>
            </a:pPr>
            <a:r>
              <a:rPr lang="en-US" altLang="zh-CN" sz="1050" b="0" dirty="0">
                <a:solidFill>
                  <a:srgbClr val="000000"/>
                </a:solidFill>
                <a:effectLst/>
                <a:latin typeface="+mj-lt"/>
              </a:rPr>
              <a:t>    </a:t>
            </a:r>
            <a:r>
              <a:rPr lang="en-US" altLang="zh-CN" sz="1050" b="0" dirty="0">
                <a:solidFill>
                  <a:srgbClr val="A31515"/>
                </a:solidFill>
                <a:effectLst/>
                <a:latin typeface="+mj-lt"/>
              </a:rPr>
              <a:t>'https://github.com/alicex2020/Chinese-Landscape-Painting-Dataset/raw/main/All-Paintings/Princeton/Princeton-1.zip'</a:t>
            </a:r>
            <a:r>
              <a:rPr lang="en-US" altLang="zh-CN" sz="1050" b="0" dirty="0">
                <a:solidFill>
                  <a:srgbClr val="000000"/>
                </a:solidFill>
                <a:effectLst/>
                <a:latin typeface="+mj-lt"/>
              </a:rPr>
              <a:t>,</a:t>
            </a:r>
          </a:p>
          <a:p>
            <a:pPr>
              <a:lnSpc>
                <a:spcPts val="1425"/>
              </a:lnSpc>
            </a:pPr>
            <a:r>
              <a:rPr lang="en-US" altLang="zh-CN" sz="1050" b="0" dirty="0">
                <a:solidFill>
                  <a:srgbClr val="000000"/>
                </a:solidFill>
                <a:effectLst/>
                <a:latin typeface="+mj-lt"/>
              </a:rPr>
              <a:t>    </a:t>
            </a:r>
            <a:r>
              <a:rPr lang="en-US" altLang="zh-CN" sz="1050" b="0" dirty="0">
                <a:solidFill>
                  <a:srgbClr val="A31515"/>
                </a:solidFill>
                <a:effectLst/>
                <a:latin typeface="+mj-lt"/>
              </a:rPr>
              <a:t>'https://github.com/alicex2020/Chinese-Landscape-Painting-Dataset/raw/main/All-Paintings/Princeton/Princeton-2.zip'</a:t>
            </a:r>
            <a:r>
              <a:rPr lang="en-US" altLang="zh-CN" sz="1050" b="0" dirty="0">
                <a:solidFill>
                  <a:srgbClr val="000000"/>
                </a:solidFill>
                <a:effectLst/>
                <a:latin typeface="+mj-lt"/>
              </a:rPr>
              <a:t>,</a:t>
            </a:r>
          </a:p>
          <a:p>
            <a:pPr>
              <a:lnSpc>
                <a:spcPts val="1425"/>
              </a:lnSpc>
            </a:pPr>
            <a:r>
              <a:rPr lang="en-US" altLang="zh-CN" sz="1050" b="0" dirty="0">
                <a:solidFill>
                  <a:srgbClr val="000000"/>
                </a:solidFill>
                <a:effectLst/>
                <a:latin typeface="+mj-lt"/>
              </a:rPr>
              <a:t>    </a:t>
            </a:r>
            <a:r>
              <a:rPr lang="en-US" altLang="zh-CN" sz="1050" b="0" dirty="0">
                <a:solidFill>
                  <a:srgbClr val="A31515"/>
                </a:solidFill>
                <a:effectLst/>
                <a:latin typeface="+mj-lt"/>
              </a:rPr>
              <a:t>'https://github.com/alicex2020/Chinese-Landscape-Painting-Dataset/raw/main/All-Paintings/Smithsonian/Smithsonian-2.zip'</a:t>
            </a:r>
            <a:r>
              <a:rPr lang="en-US" altLang="zh-CN" sz="1050" b="0" dirty="0">
                <a:solidFill>
                  <a:srgbClr val="000000"/>
                </a:solidFill>
                <a:effectLst/>
                <a:latin typeface="+mj-lt"/>
              </a:rPr>
              <a:t>,</a:t>
            </a:r>
          </a:p>
          <a:p>
            <a:pPr>
              <a:lnSpc>
                <a:spcPts val="1425"/>
              </a:lnSpc>
            </a:pPr>
            <a:r>
              <a:rPr lang="en-US" altLang="zh-CN" sz="1050" b="0" dirty="0">
                <a:solidFill>
                  <a:srgbClr val="000000"/>
                </a:solidFill>
                <a:effectLst/>
                <a:latin typeface="+mj-lt"/>
              </a:rPr>
              <a:t>    </a:t>
            </a:r>
            <a:r>
              <a:rPr lang="en-US" altLang="zh-CN" sz="1050" b="0" dirty="0">
                <a:solidFill>
                  <a:srgbClr val="A31515"/>
                </a:solidFill>
                <a:effectLst/>
                <a:latin typeface="+mj-lt"/>
              </a:rPr>
              <a:t>'https://github.com/alicex2020/Chinese-Landscape-Painting-Dataset/raw/main/All-Paintings/Smithsonian/Smithsonian-3.zip'</a:t>
            </a:r>
            <a:r>
              <a:rPr lang="en-US" altLang="zh-CN" sz="1050" b="0" dirty="0">
                <a:solidFill>
                  <a:srgbClr val="000000"/>
                </a:solidFill>
                <a:effectLst/>
                <a:latin typeface="+mj-lt"/>
              </a:rPr>
              <a:t>,</a:t>
            </a:r>
          </a:p>
          <a:p>
            <a:pPr>
              <a:lnSpc>
                <a:spcPts val="1425"/>
              </a:lnSpc>
            </a:pPr>
            <a:r>
              <a:rPr lang="en-US" altLang="zh-CN" sz="1050" b="0" dirty="0">
                <a:solidFill>
                  <a:srgbClr val="000000"/>
                </a:solidFill>
                <a:effectLst/>
                <a:latin typeface="+mj-lt"/>
              </a:rPr>
              <a:t>    </a:t>
            </a:r>
            <a:r>
              <a:rPr lang="en-US" altLang="zh-CN" sz="1050" b="0" dirty="0">
                <a:solidFill>
                  <a:srgbClr val="A31515"/>
                </a:solidFill>
                <a:effectLst/>
                <a:latin typeface="+mj-lt"/>
              </a:rPr>
              <a:t>'https://github.com/alicex2020/Chinese-Landscape-Painting-Dataset/raw/main/All-Paintings/Smithsonian/Smithsonian-4.zip'</a:t>
            </a:r>
            <a:r>
              <a:rPr lang="en-US" altLang="zh-CN" sz="1050" b="0" dirty="0">
                <a:solidFill>
                  <a:srgbClr val="000000"/>
                </a:solidFill>
                <a:effectLst/>
                <a:latin typeface="+mj-lt"/>
              </a:rPr>
              <a:t>,</a:t>
            </a:r>
          </a:p>
          <a:p>
            <a:pPr>
              <a:lnSpc>
                <a:spcPts val="1425"/>
              </a:lnSpc>
            </a:pPr>
            <a:r>
              <a:rPr lang="en-US" altLang="zh-CN" sz="1050" b="0" dirty="0">
                <a:solidFill>
                  <a:srgbClr val="000000"/>
                </a:solidFill>
                <a:effectLst/>
                <a:latin typeface="+mj-lt"/>
              </a:rPr>
              <a:t>    </a:t>
            </a:r>
            <a:r>
              <a:rPr lang="en-US" altLang="zh-CN" sz="1050" b="0" dirty="0">
                <a:solidFill>
                  <a:srgbClr val="A31515"/>
                </a:solidFill>
                <a:effectLst/>
                <a:latin typeface="+mj-lt"/>
              </a:rPr>
              <a:t>'https://github.com/alicex2020/Chinese-Landscape-Painting-Dataset/raw/main/All-Paintings/Smithsonian/Smithsonian-5.zip'</a:t>
            </a:r>
            <a:r>
              <a:rPr lang="en-US" altLang="zh-CN" sz="1050" b="0" dirty="0">
                <a:solidFill>
                  <a:srgbClr val="000000"/>
                </a:solidFill>
                <a:effectLst/>
                <a:latin typeface="+mj-lt"/>
              </a:rPr>
              <a:t>,</a:t>
            </a:r>
          </a:p>
          <a:p>
            <a:pPr>
              <a:lnSpc>
                <a:spcPts val="1425"/>
              </a:lnSpc>
            </a:pPr>
            <a:r>
              <a:rPr lang="en-US" altLang="zh-CN" sz="1050" b="0" dirty="0">
                <a:solidFill>
                  <a:srgbClr val="000000"/>
                </a:solidFill>
                <a:effectLst/>
                <a:latin typeface="+mj-lt"/>
              </a:rPr>
              <a:t>    </a:t>
            </a:r>
            <a:r>
              <a:rPr lang="en-US" altLang="zh-CN" sz="1050" b="0" dirty="0">
                <a:solidFill>
                  <a:srgbClr val="A31515"/>
                </a:solidFill>
                <a:effectLst/>
                <a:latin typeface="+mj-lt"/>
              </a:rPr>
              <a:t>'https://github.com/alicex2020/Chinese-Landscape-Painting-Dataset/raw/main/All-Paintings/Smithsonian/Smithsonian-6.zip'</a:t>
            </a:r>
            <a:r>
              <a:rPr lang="en-US" altLang="zh-CN" sz="1050" b="0" dirty="0">
                <a:solidFill>
                  <a:srgbClr val="000000"/>
                </a:solidFill>
                <a:effectLst/>
                <a:latin typeface="+mj-lt"/>
              </a:rPr>
              <a:t>,</a:t>
            </a:r>
          </a:p>
          <a:p>
            <a:pPr>
              <a:lnSpc>
                <a:spcPts val="1425"/>
              </a:lnSpc>
            </a:pPr>
            <a:r>
              <a:rPr lang="en-US" altLang="zh-CN" sz="1050" b="0" dirty="0">
                <a:solidFill>
                  <a:srgbClr val="000000"/>
                </a:solidFill>
                <a:effectLst/>
                <a:latin typeface="+mj-lt"/>
              </a:rPr>
              <a:t>    </a:t>
            </a:r>
            <a:r>
              <a:rPr lang="en-US" altLang="zh-CN" sz="1050" b="0" dirty="0">
                <a:solidFill>
                  <a:srgbClr val="A31515"/>
                </a:solidFill>
                <a:effectLst/>
                <a:latin typeface="+mj-lt"/>
              </a:rPr>
              <a:t>'https://github.com/alicex2020/Chinese-Landscape-Painting-Dataset/raw/main/All-Paintings/Smithsonian/Smithsonian-7.zip'</a:t>
            </a:r>
            <a:r>
              <a:rPr lang="en-US" altLang="zh-CN" sz="1050" b="0" dirty="0">
                <a:solidFill>
                  <a:srgbClr val="000000"/>
                </a:solidFill>
                <a:effectLst/>
                <a:latin typeface="+mj-lt"/>
              </a:rPr>
              <a:t>,</a:t>
            </a:r>
          </a:p>
          <a:p>
            <a:pPr>
              <a:lnSpc>
                <a:spcPts val="1425"/>
              </a:lnSpc>
            </a:pPr>
            <a:r>
              <a:rPr lang="en-US" altLang="zh-CN" sz="1050" b="0" dirty="0">
                <a:solidFill>
                  <a:srgbClr val="000000"/>
                </a:solidFill>
                <a:effectLst/>
                <a:latin typeface="+mj-lt"/>
              </a:rPr>
              <a:t>    </a:t>
            </a:r>
            <a:r>
              <a:rPr lang="en-US" altLang="zh-CN" sz="1050" b="0" dirty="0">
                <a:solidFill>
                  <a:srgbClr val="A31515"/>
                </a:solidFill>
                <a:effectLst/>
                <a:latin typeface="+mj-lt"/>
              </a:rPr>
              <a:t>'https://github.com/alicex2020/Chinese-Landscape-Painting-Dataset/raw/main/All-Paintings/Smithsonian/Smithsonian-1.zip’</a:t>
            </a:r>
          </a:p>
          <a:p>
            <a:pPr>
              <a:lnSpc>
                <a:spcPts val="1425"/>
              </a:lnSpc>
            </a:pPr>
            <a:r>
              <a:rPr lang="da-DK" altLang="zh-CN" sz="1050" dirty="0">
                <a:solidFill>
                  <a:schemeClr val="tx1"/>
                </a:solidFill>
                <a:latin typeface="+mj-lt"/>
              </a:rPr>
              <a:t>HED_URLs </a:t>
            </a:r>
            <a:r>
              <a:rPr lang="da-DK" altLang="zh-CN" sz="1050" dirty="0">
                <a:solidFill>
                  <a:srgbClr val="A31515"/>
                </a:solidFill>
                <a:latin typeface="+mj-lt"/>
              </a:rPr>
              <a:t>  </a:t>
            </a:r>
          </a:p>
          <a:p>
            <a:pPr>
              <a:lnSpc>
                <a:spcPts val="1425"/>
              </a:lnSpc>
            </a:pPr>
            <a:r>
              <a:rPr lang="da-DK" altLang="zh-CN" sz="1050" dirty="0">
                <a:solidFill>
                  <a:srgbClr val="A31515"/>
                </a:solidFill>
                <a:latin typeface="+mj-lt"/>
              </a:rPr>
              <a:t>    'https://github.com/Luxi-Zhao/sketch-to-Chinese-landscape-painting-data/raw/master/datasets/hed/hed.z01',</a:t>
            </a:r>
          </a:p>
          <a:p>
            <a:pPr>
              <a:lnSpc>
                <a:spcPts val="1425"/>
              </a:lnSpc>
            </a:pPr>
            <a:r>
              <a:rPr lang="da-DK" altLang="zh-CN" sz="1050" dirty="0">
                <a:solidFill>
                  <a:srgbClr val="A31515"/>
                </a:solidFill>
                <a:latin typeface="+mj-lt"/>
              </a:rPr>
              <a:t>    'https://github.com/Luxi-Zhao/sketch-to-Chinese-landscape-painting-data/raw/master/datasets/hed/hed.z02',</a:t>
            </a:r>
          </a:p>
          <a:p>
            <a:pPr>
              <a:lnSpc>
                <a:spcPts val="1425"/>
              </a:lnSpc>
            </a:pPr>
            <a:r>
              <a:rPr lang="da-DK" altLang="zh-CN" sz="1050" dirty="0">
                <a:solidFill>
                  <a:srgbClr val="A31515"/>
                </a:solidFill>
                <a:latin typeface="+mj-lt"/>
              </a:rPr>
              <a:t>    'https://github.com/Luxi-Zhao/sketch-to-Chinese-landscape-painting-data/raw/master/datasets/hed/hed.zip'</a:t>
            </a:r>
          </a:p>
          <a:p>
            <a:pPr>
              <a:lnSpc>
                <a:spcPts val="1425"/>
              </a:lnSpc>
            </a:pPr>
            <a:endParaRPr lang="en-US" altLang="zh-CN" sz="1050" dirty="0">
              <a:solidFill>
                <a:srgbClr val="A31515"/>
              </a:solidFill>
              <a:latin typeface="+mj-lt"/>
            </a:endParaRPr>
          </a:p>
          <a:p>
            <a:pPr>
              <a:lnSpc>
                <a:spcPts val="1425"/>
              </a:lnSpc>
            </a:pPr>
            <a:endParaRPr lang="en-US" altLang="zh-CN" sz="1050" b="0" dirty="0">
              <a:solidFill>
                <a:srgbClr val="A31515"/>
              </a:solidFill>
              <a:effectLst/>
              <a:latin typeface="+mj-lt"/>
            </a:endParaRPr>
          </a:p>
          <a:p>
            <a:pPr>
              <a:lnSpc>
                <a:spcPts val="1425"/>
              </a:lnSpc>
            </a:pPr>
            <a:endParaRPr lang="en-US" altLang="zh-CN" sz="1050" dirty="0">
              <a:solidFill>
                <a:srgbClr val="A31515"/>
              </a:solidFill>
              <a:latin typeface="+mj-lt"/>
            </a:endParaRPr>
          </a:p>
          <a:p>
            <a:pPr>
              <a:lnSpc>
                <a:spcPts val="1425"/>
              </a:lnSpc>
            </a:pPr>
            <a:endParaRPr lang="en-US" altLang="zh-CN" sz="1050" b="0" dirty="0">
              <a:solidFill>
                <a:srgbClr val="000000"/>
              </a:solidFill>
              <a:effectLst/>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141;p24">
            <a:extLst>
              <a:ext uri="{FF2B5EF4-FFF2-40B4-BE49-F238E27FC236}">
                <a16:creationId xmlns:a16="http://schemas.microsoft.com/office/drawing/2014/main" id="{2538924F-FB5A-EC43-A355-45DAE7309941}"/>
              </a:ext>
            </a:extLst>
          </p:cNvPr>
          <p:cNvSpPr txBox="1">
            <a:spLocks noGrp="1"/>
          </p:cNvSpPr>
          <p:nvPr>
            <p:ph type="title"/>
          </p:nvPr>
        </p:nvSpPr>
        <p:spPr>
          <a:xfrm>
            <a:off x="720000" y="982800"/>
            <a:ext cx="7282800" cy="1782300"/>
          </a:xfrm>
          <a:prstGeom prst="rect">
            <a:avLst/>
          </a:prstGeom>
        </p:spPr>
        <p:txBody>
          <a:bodyPr spcFirstLastPara="1" wrap="square" lIns="57150" tIns="57150" rIns="57150" bIns="57150" anchor="ctr" anchorCtr="0">
            <a:noAutofit/>
          </a:bodyPr>
          <a:lstStyle/>
          <a:p>
            <a:pPr marL="0" lvl="0" indent="0" algn="l" rtl="0">
              <a:spcBef>
                <a:spcPts val="0"/>
              </a:spcBef>
              <a:spcAft>
                <a:spcPts val="0"/>
              </a:spcAft>
              <a:buClr>
                <a:schemeClr val="dk1"/>
              </a:buClr>
              <a:buSzPts val="1100"/>
              <a:buFont typeface="Arial"/>
              <a:buNone/>
            </a:pPr>
            <a:r>
              <a:rPr lang="zh-CN" altLang="en-US" dirty="0">
                <a:solidFill>
                  <a:schemeClr val="lt1"/>
                </a:solidFill>
                <a:latin typeface="Google Sans"/>
                <a:ea typeface="Google Sans"/>
                <a:cs typeface="Google Sans"/>
                <a:sym typeface="Google Sans"/>
              </a:rPr>
              <a:t>网络模型原理与代码解释</a:t>
            </a:r>
            <a:endParaRPr lang="en" dirty="0">
              <a:solidFill>
                <a:schemeClr val="lt1"/>
              </a:solidFill>
              <a:latin typeface="Google Sans"/>
              <a:ea typeface="Google Sans"/>
              <a:cs typeface="Google Sans"/>
              <a:sym typeface="Google Sans"/>
            </a:endParaRPr>
          </a:p>
        </p:txBody>
      </p:sp>
    </p:spTree>
    <p:extLst>
      <p:ext uri="{BB962C8B-B14F-4D97-AF65-F5344CB8AC3E}">
        <p14:creationId xmlns:p14="http://schemas.microsoft.com/office/powerpoint/2010/main" val="2600490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82" name="Google Shape;182;p29"/>
          <p:cNvSpPr txBox="1"/>
          <p:nvPr/>
        </p:nvSpPr>
        <p:spPr>
          <a:xfrm>
            <a:off x="695170" y="730600"/>
            <a:ext cx="4435180" cy="5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rPr>
              <a:t>模型原理和相关算法</a:t>
            </a:r>
            <a:endParaRPr sz="3600" dirty="0">
              <a:solidFill>
                <a:srgbClr val="FF6F00"/>
              </a:solidFill>
              <a:latin typeface="Noto Sans CJK SC" panose="020B0500000000000000" pitchFamily="34" charset="-128"/>
              <a:ea typeface="Noto Sans CJK SC" panose="020B0500000000000000" pitchFamily="34" charset="-128"/>
              <a:cs typeface="Noto Sans CJK SC Medium" charset="-122"/>
              <a:sym typeface="Google Sans Medium"/>
            </a:endParaRPr>
          </a:p>
        </p:txBody>
      </p:sp>
      <p:sp>
        <p:nvSpPr>
          <p:cNvPr id="7" name="文本框 6">
            <a:extLst>
              <a:ext uri="{FF2B5EF4-FFF2-40B4-BE49-F238E27FC236}">
                <a16:creationId xmlns:a16="http://schemas.microsoft.com/office/drawing/2014/main" id="{96E806FB-D517-4284-8577-19E4445D363B}"/>
              </a:ext>
            </a:extLst>
          </p:cNvPr>
          <p:cNvSpPr txBox="1"/>
          <p:nvPr/>
        </p:nvSpPr>
        <p:spPr>
          <a:xfrm>
            <a:off x="449108" y="2166131"/>
            <a:ext cx="4572000" cy="2246769"/>
          </a:xfrm>
          <a:prstGeom prst="rect">
            <a:avLst/>
          </a:prstGeom>
          <a:noFill/>
        </p:spPr>
        <p:txBody>
          <a:bodyPr wrap="square">
            <a:spAutoFit/>
          </a:bodyPr>
          <a:lstStyle/>
          <a:p>
            <a:r>
              <a:rPr lang="zh-CN" altLang="en-US" dirty="0"/>
              <a:t>网络模型的构建是关键部分，主要包括</a:t>
            </a:r>
            <a:r>
              <a:rPr lang="zh-CN" altLang="en-US" b="1" dirty="0"/>
              <a:t>边缘检测与图像转换</a:t>
            </a:r>
            <a:r>
              <a:rPr lang="zh-CN" altLang="en-US" dirty="0"/>
              <a:t>的过程。该模型使用了经典的边缘检测算法（如 </a:t>
            </a:r>
            <a:r>
              <a:rPr lang="en-US" altLang="zh-CN" dirty="0"/>
              <a:t>HED - Holistically-nested Edge Detection</a:t>
            </a:r>
            <a:r>
              <a:rPr lang="zh-CN" altLang="en-US" dirty="0"/>
              <a:t>）来提取输入图像的边缘结构，再将边缘信息输入到特定的生成网络中，以生成艺术化的图像表现形式。具体而言，这里的网络模型原理涉及：</a:t>
            </a:r>
          </a:p>
          <a:p>
            <a:pPr>
              <a:buFont typeface="+mj-lt"/>
              <a:buAutoNum type="arabicPeriod"/>
            </a:pPr>
            <a:r>
              <a:rPr lang="zh-CN" altLang="en-US" b="1" dirty="0"/>
              <a:t>边缘检测模块</a:t>
            </a:r>
            <a:r>
              <a:rPr lang="zh-CN" altLang="en-US" dirty="0"/>
              <a:t>：基于</a:t>
            </a:r>
            <a:r>
              <a:rPr lang="en-US" altLang="zh-CN" dirty="0"/>
              <a:t>HED</a:t>
            </a:r>
            <a:r>
              <a:rPr lang="zh-CN" altLang="en-US" dirty="0"/>
              <a:t>模型，提取图像的显著边缘信息。</a:t>
            </a:r>
          </a:p>
          <a:p>
            <a:pPr>
              <a:buFont typeface="+mj-lt"/>
              <a:buAutoNum type="arabicPeriod"/>
            </a:pPr>
            <a:r>
              <a:rPr lang="zh-CN" altLang="en-US" b="1" dirty="0"/>
              <a:t>生成网络</a:t>
            </a:r>
            <a:r>
              <a:rPr lang="zh-CN" altLang="en-US" dirty="0"/>
              <a:t>：将提取到的边缘信息通过生成模型进行风格转换，生成类似中国传统绘画的图像。</a:t>
            </a:r>
          </a:p>
        </p:txBody>
      </p:sp>
      <p:pic>
        <p:nvPicPr>
          <p:cNvPr id="3" name="图片 2" descr="图示&#10;&#10;描述已自动生成">
            <a:extLst>
              <a:ext uri="{FF2B5EF4-FFF2-40B4-BE49-F238E27FC236}">
                <a16:creationId xmlns:a16="http://schemas.microsoft.com/office/drawing/2014/main" id="{ECB921BC-96CE-CB72-DE1A-DB33AD4C6386}"/>
              </a:ext>
            </a:extLst>
          </p:cNvPr>
          <p:cNvPicPr>
            <a:picLocks noChangeAspect="1"/>
          </p:cNvPicPr>
          <p:nvPr/>
        </p:nvPicPr>
        <p:blipFill>
          <a:blip r:embed="rId3"/>
          <a:stretch>
            <a:fillRect/>
          </a:stretch>
        </p:blipFill>
        <p:spPr>
          <a:xfrm>
            <a:off x="5021108" y="1248400"/>
            <a:ext cx="3200956" cy="2009359"/>
          </a:xfrm>
          <a:prstGeom prst="rect">
            <a:avLst/>
          </a:prstGeom>
        </p:spPr>
      </p:pic>
    </p:spTree>
    <p:extLst>
      <p:ext uri="{BB962C8B-B14F-4D97-AF65-F5344CB8AC3E}">
        <p14:creationId xmlns:p14="http://schemas.microsoft.com/office/powerpoint/2010/main" val="10549696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nsorFlow">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2441</TotalTime>
  <Words>2311</Words>
  <Application>Microsoft Office PowerPoint</Application>
  <PresentationFormat>全屏显示(16:9)</PresentationFormat>
  <Paragraphs>131</Paragraphs>
  <Slides>20</Slides>
  <Notes>15</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20</vt:i4>
      </vt:variant>
    </vt:vector>
  </HeadingPairs>
  <TitlesOfParts>
    <vt:vector size="34" baseType="lpstr">
      <vt:lpstr>-apple-system</vt:lpstr>
      <vt:lpstr>Avenir</vt:lpstr>
      <vt:lpstr>Google Sans</vt:lpstr>
      <vt:lpstr>Google Sans Medium</vt:lpstr>
      <vt:lpstr>Microsoft JhengHei UI</vt:lpstr>
      <vt:lpstr>Noto Sans CJK SC</vt:lpstr>
      <vt:lpstr>Noto Sans CJK SC Medium</vt:lpstr>
      <vt:lpstr>Arial</vt:lpstr>
      <vt:lpstr>Calibri</vt:lpstr>
      <vt:lpstr>Consolas</vt:lpstr>
      <vt:lpstr>Roboto</vt:lpstr>
      <vt:lpstr>Roboto Mono</vt:lpstr>
      <vt:lpstr>Simple Light</vt:lpstr>
      <vt:lpstr>TensorFlow</vt:lpstr>
      <vt:lpstr>PowerPoint 演示文稿</vt:lpstr>
      <vt:lpstr>PowerPoint 演示文稿</vt:lpstr>
      <vt:lpstr>项目背景</vt:lpstr>
      <vt:lpstr>PowerPoint 演示文稿</vt:lpstr>
      <vt:lpstr>山水画数据集</vt:lpstr>
      <vt:lpstr>PowerPoint 演示文稿</vt:lpstr>
      <vt:lpstr>PowerPoint 演示文稿</vt:lpstr>
      <vt:lpstr>网络模型原理与代码解释</vt:lpstr>
      <vt:lpstr>PowerPoint 演示文稿</vt:lpstr>
      <vt:lpstr>PowerPoint 演示文稿</vt:lpstr>
      <vt:lpstr>PowerPoint 演示文稿</vt:lpstr>
      <vt:lpstr>PowerPoint 演示文稿</vt:lpstr>
      <vt:lpstr>PowerPoint 演示文稿</vt:lpstr>
      <vt:lpstr>训练过程</vt:lpstr>
      <vt:lpstr>PowerPoint 演示文稿</vt:lpstr>
      <vt:lpstr>PowerPoint 演示文稿</vt:lpstr>
      <vt:lpstr>Colab上的训练结果，并用测试集进行测试。</vt:lpstr>
      <vt:lpstr>总结和展望</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ha9899</cp:lastModifiedBy>
  <cp:revision>137</cp:revision>
  <dcterms:modified xsi:type="dcterms:W3CDTF">2024-11-16T04:16:58Z</dcterms:modified>
</cp:coreProperties>
</file>