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2" r:id="rId3"/>
  </p:sldMasterIdLst>
  <p:notesMasterIdLst>
    <p:notesMasterId r:id="rId5"/>
  </p:notesMasterIdLst>
  <p:sldIdLst>
    <p:sldId id="260" r:id="rId4"/>
    <p:sldId id="275" r:id="rId6"/>
    <p:sldId id="277" r:id="rId7"/>
    <p:sldId id="264" r:id="rId8"/>
    <p:sldId id="310" r:id="rId9"/>
    <p:sldId id="326" r:id="rId10"/>
    <p:sldId id="281" r:id="rId11"/>
    <p:sldId id="262" r:id="rId12"/>
    <p:sldId id="263" r:id="rId13"/>
    <p:sldId id="284" r:id="rId14"/>
    <p:sldId id="287" r:id="rId15"/>
    <p:sldId id="312" r:id="rId16"/>
    <p:sldId id="288" r:id="rId17"/>
    <p:sldId id="327" r:id="rId18"/>
    <p:sldId id="291" r:id="rId19"/>
    <p:sldId id="289" r:id="rId20"/>
    <p:sldId id="290" r:id="rId21"/>
    <p:sldId id="328" r:id="rId22"/>
    <p:sldId id="313" r:id="rId23"/>
    <p:sldId id="344" r:id="rId24"/>
    <p:sldId id="343" r:id="rId25"/>
    <p:sldId id="299" r:id="rId26"/>
    <p:sldId id="298" r:id="rId27"/>
    <p:sldId id="276" r:id="rId28"/>
  </p:sldIdLst>
  <p:sldSz cx="9144000" cy="5143500" type="screen16x9"/>
  <p:notesSz cx="6858000" cy="9144000"/>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13" userDrawn="1">
          <p15:clr>
            <a:srgbClr val="A4A3A4"/>
          </p15:clr>
        </p15:guide>
        <p15:guide id="2" pos="5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7687"/>
    <a:srgbClr val="EB9226"/>
    <a:srgbClr val="37475C"/>
    <a:srgbClr val="FF6F00"/>
    <a:srgbClr val="FFAF74"/>
    <a:srgbClr val="FFFFFF"/>
    <a:srgbClr val="415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0"/>
    <p:restoredTop sz="81276" autoAdjust="0"/>
  </p:normalViewPr>
  <p:slideViewPr>
    <p:cSldViewPr snapToGrid="0" snapToObjects="1" showGuides="1">
      <p:cViewPr varScale="1">
        <p:scale>
          <a:sx n="134" d="100"/>
          <a:sy n="134" d="100"/>
        </p:scale>
        <p:origin x="720" y="184"/>
      </p:cViewPr>
      <p:guideLst>
        <p:guide orient="horz" pos="1113"/>
        <p:guide pos="5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4.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4e5ab0b98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e5ab0b98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g4e5ab0b98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5ab0b98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g4e5ab0b98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5ab0b98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nSpc>
                <a:spcPct val="115000"/>
              </a:lnSpc>
              <a:buClr>
                <a:schemeClr val="dk1"/>
              </a:buClr>
              <a:buSzPts val="1100"/>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g4e5ab0b98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5ab0b98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nSpc>
                <a:spcPct val="115000"/>
              </a:lnSpc>
              <a:buClr>
                <a:schemeClr val="dk1"/>
              </a:buClr>
              <a:buSzPts val="1100"/>
            </a:pP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4e5ab0b98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e5ab0b98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buSzPts val="1100"/>
              <a:buFont typeface="Wingdings" panose="05000000000000000000" charset="0"/>
              <a:buNone/>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g4c2c9199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7" name="Google Shape;40;p8"/>
          <p:cNvPicPr preferRelativeResize="0"/>
          <p:nvPr userDrawn="1"/>
        </p:nvPicPr>
        <p:blipFill rotWithShape="1">
          <a:blip r:embed="rId2"/>
          <a:srcRect l="9882" t="36731" r="9511" b="24914"/>
          <a:stretch>
            <a:fillRect/>
          </a:stretch>
        </p:blipFill>
        <p:spPr>
          <a:xfrm>
            <a:off x="129375" y="215925"/>
            <a:ext cx="1972886" cy="5280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 name="矩形 3"/>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5" name="矩形 4"/>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 name="矩形 2"/>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27"/>
        <p:cNvGrpSpPr/>
        <p:nvPr/>
      </p:nvGrpSpPr>
      <p:grpSpPr>
        <a:xfrm>
          <a:off x="0" y="0"/>
          <a:ext cx="0" cy="0"/>
          <a:chOff x="0" y="0"/>
          <a:chExt cx="0" cy="0"/>
        </a:xfrm>
      </p:grpSpPr>
      <p:sp>
        <p:nvSpPr>
          <p:cNvPr id="28" name="Google Shape;28;p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7"/>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0" name="Google Shape;30;p7"/>
          <p:cNvSpPr txBox="1">
            <a:spLocks noGrp="1"/>
          </p:cNvSpPr>
          <p:nvPr>
            <p:ph type="title"/>
          </p:nvPr>
        </p:nvSpPr>
        <p:spPr>
          <a:xfrm>
            <a:off x="707050" y="734125"/>
            <a:ext cx="7282800" cy="17823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 name="Google Shape;31;p7"/>
          <p:cNvSpPr txBox="1">
            <a:spLocks noGrp="1"/>
          </p:cNvSpPr>
          <p:nvPr>
            <p:ph type="subTitle" idx="2"/>
          </p:nvPr>
        </p:nvSpPr>
        <p:spPr>
          <a:xfrm>
            <a:off x="787900" y="31309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pic>
        <p:nvPicPr>
          <p:cNvPr id="32" name="Google Shape;32;p7"/>
          <p:cNvPicPr preferRelativeResize="0"/>
          <p:nvPr/>
        </p:nvPicPr>
        <p:blipFill>
          <a:blip r:embed="rId2"/>
          <a:stretch>
            <a:fillRect/>
          </a:stretch>
        </p:blipFill>
        <p:spPr>
          <a:xfrm>
            <a:off x="6306700" y="9975"/>
            <a:ext cx="2837300" cy="2149125"/>
          </a:xfrm>
          <a:prstGeom prst="rect">
            <a:avLst/>
          </a:prstGeom>
          <a:noFill/>
          <a:ln>
            <a:noFill/>
          </a:ln>
        </p:spPr>
      </p:pic>
      <p:pic>
        <p:nvPicPr>
          <p:cNvPr id="33" name="Google Shape;33;p7"/>
          <p:cNvPicPr preferRelativeResize="0"/>
          <p:nvPr/>
        </p:nvPicPr>
        <p:blipFill rotWithShape="1">
          <a:blip r:embed="rId3"/>
          <a:srcRect l="9882" t="36731" r="9511" b="24914"/>
          <a:stretch>
            <a:fillRect/>
          </a:stretch>
        </p:blipFill>
        <p:spPr>
          <a:xfrm>
            <a:off x="129375" y="215925"/>
            <a:ext cx="1972886" cy="5280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
        <p:cNvGrpSpPr/>
        <p:nvPr/>
      </p:nvGrpSpPr>
      <p:grpSpPr>
        <a:xfrm>
          <a:off x="0" y="0"/>
          <a:ext cx="0" cy="0"/>
          <a:chOff x="0" y="0"/>
          <a:chExt cx="0" cy="0"/>
        </a:xfrm>
      </p:grpSpPr>
      <p:sp>
        <p:nvSpPr>
          <p:cNvPr id="35" name="Google Shape;35;p8"/>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8"/>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7" name="Google Shape;37;p8"/>
          <p:cNvSpPr txBox="1">
            <a:spLocks noGrp="1"/>
          </p:cNvSpPr>
          <p:nvPr>
            <p:ph type="title"/>
          </p:nvPr>
        </p:nvSpPr>
        <p:spPr>
          <a:xfrm>
            <a:off x="707050" y="234675"/>
            <a:ext cx="7282800" cy="10626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 name="Google Shape;38;p8"/>
          <p:cNvSpPr txBox="1">
            <a:spLocks noGrp="1"/>
          </p:cNvSpPr>
          <p:nvPr>
            <p:ph type="subTitle" idx="2"/>
          </p:nvPr>
        </p:nvSpPr>
        <p:spPr>
          <a:xfrm>
            <a:off x="726225" y="15518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40" name="Google Shape;40;p8"/>
          <p:cNvPicPr preferRelativeResize="0"/>
          <p:nvPr/>
        </p:nvPicPr>
        <p:blipFill rotWithShape="1">
          <a:blip r:embed="rId2"/>
          <a:srcRect l="9882" t="36731" r="9511" b="24914"/>
          <a:stretch>
            <a:fillRect/>
          </a:stretch>
        </p:blipFill>
        <p:spPr>
          <a:xfrm>
            <a:off x="129375" y="215925"/>
            <a:ext cx="1972886" cy="5280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Copy">
  <p:cSld name="Copy">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739450" y="767820"/>
            <a:ext cx="6704700" cy="450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9"/>
          <p:cNvSpPr txBox="1">
            <a:spLocks noGrp="1"/>
          </p:cNvSpPr>
          <p:nvPr>
            <p:ph type="subTitle" idx="1"/>
          </p:nvPr>
        </p:nvSpPr>
        <p:spPr>
          <a:xfrm>
            <a:off x="739450" y="1386600"/>
            <a:ext cx="5211600" cy="581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44" name="Google Shape;44;p9"/>
          <p:cNvSpPr txBox="1">
            <a:spLocks noGrp="1"/>
          </p:cNvSpPr>
          <p:nvPr>
            <p:ph type="subTitle" idx="2"/>
          </p:nvPr>
        </p:nvSpPr>
        <p:spPr>
          <a:xfrm>
            <a:off x="739450" y="2233575"/>
            <a:ext cx="4367700" cy="15738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425066"/>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46" name="Google Shape;46;p9"/>
          <p:cNvCxnSpPr/>
          <p:nvPr/>
        </p:nvCxnSpPr>
        <p:spPr>
          <a:xfrm>
            <a:off x="791925" y="2095800"/>
            <a:ext cx="3033900" cy="6300"/>
          </a:xfrm>
          <a:prstGeom prst="straightConnector1">
            <a:avLst/>
          </a:prstGeom>
          <a:noFill/>
          <a:ln w="19050" cap="flat" cmpd="sng">
            <a:solidFill>
              <a:srgbClr val="E6E6E6"/>
            </a:solidFill>
            <a:prstDash val="solid"/>
            <a:round/>
            <a:headEnd type="none" w="med" len="med"/>
            <a:tailEnd type="none" w="med" len="med"/>
          </a:ln>
        </p:spPr>
      </p:cxnSp>
      <p:pic>
        <p:nvPicPr>
          <p:cNvPr id="47" name="Google Shape;47;p9"/>
          <p:cNvPicPr preferRelativeResize="0"/>
          <p:nvPr/>
        </p:nvPicPr>
        <p:blipFill>
          <a:blip r:embed="rId2"/>
          <a:stretch>
            <a:fillRect/>
          </a:stretch>
        </p:blipFill>
        <p:spPr>
          <a:xfrm>
            <a:off x="6306700" y="9975"/>
            <a:ext cx="2837300" cy="2149125"/>
          </a:xfrm>
          <a:prstGeom prst="rect">
            <a:avLst/>
          </a:prstGeom>
          <a:noFill/>
          <a:ln>
            <a:noFill/>
          </a:ln>
        </p:spPr>
      </p:pic>
      <p:pic>
        <p:nvPicPr>
          <p:cNvPr id="48" name="Google Shape;48;p9"/>
          <p:cNvPicPr preferRelativeResize="0"/>
          <p:nvPr/>
        </p:nvPicPr>
        <p:blipFill rotWithShape="1">
          <a:blip r:embed="rId3"/>
          <a:srcRect l="9882" t="36731" r="9511" b="24914"/>
          <a:stretch>
            <a:fillRect/>
          </a:stretch>
        </p:blipFill>
        <p:spPr>
          <a:xfrm>
            <a:off x="129375" y="215925"/>
            <a:ext cx="1972886" cy="5280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py 1">
  <p:cSld name="Copy 1">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739450" y="463020"/>
            <a:ext cx="6704700" cy="450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1" name="Google Shape;51;p10"/>
          <p:cNvSpPr txBox="1">
            <a:spLocks noGrp="1"/>
          </p:cNvSpPr>
          <p:nvPr>
            <p:ph type="subTitle" idx="1"/>
          </p:nvPr>
        </p:nvSpPr>
        <p:spPr>
          <a:xfrm>
            <a:off x="739450" y="1081800"/>
            <a:ext cx="5211600" cy="581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52" name="Google Shape;52;p10"/>
          <p:cNvSpPr txBox="1">
            <a:spLocks noGrp="1"/>
          </p:cNvSpPr>
          <p:nvPr>
            <p:ph type="subTitle" idx="2"/>
          </p:nvPr>
        </p:nvSpPr>
        <p:spPr>
          <a:xfrm>
            <a:off x="739450" y="1623975"/>
            <a:ext cx="4367700" cy="15738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425066"/>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54" name="Google Shape;54;p10"/>
          <p:cNvPicPr preferRelativeResize="0"/>
          <p:nvPr/>
        </p:nvPicPr>
        <p:blipFill>
          <a:blip r:embed="rId2"/>
          <a:stretch>
            <a:fillRect/>
          </a:stretch>
        </p:blipFill>
        <p:spPr>
          <a:xfrm>
            <a:off x="6306700" y="9975"/>
            <a:ext cx="2837300" cy="2149125"/>
          </a:xfrm>
          <a:prstGeom prst="rect">
            <a:avLst/>
          </a:prstGeom>
          <a:noFill/>
          <a:ln>
            <a:noFill/>
          </a:ln>
        </p:spPr>
      </p:pic>
      <p:pic>
        <p:nvPicPr>
          <p:cNvPr id="55" name="Google Shape;55;p10"/>
          <p:cNvPicPr preferRelativeResize="0"/>
          <p:nvPr/>
        </p:nvPicPr>
        <p:blipFill rotWithShape="1">
          <a:blip r:embed="rId3"/>
          <a:srcRect l="9882" t="36730" r="9511" b="34680"/>
          <a:stretch>
            <a:fillRect/>
          </a:stretch>
        </p:blipFill>
        <p:spPr>
          <a:xfrm>
            <a:off x="129375" y="215925"/>
            <a:ext cx="1972877" cy="3936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1"/>
          <p:cNvSpPr/>
          <p:nvPr/>
        </p:nvSpPr>
        <p:spPr>
          <a:xfrm>
            <a:off x="172350" y="151950"/>
            <a:ext cx="8799300" cy="4839600"/>
          </a:xfrm>
          <a:prstGeom prst="rect">
            <a:avLst/>
          </a:pr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1"/>
          <p:cNvSpPr txBox="1">
            <a:spLocks noGrp="1"/>
          </p:cNvSpPr>
          <p:nvPr>
            <p:ph type="subTitle" idx="1"/>
          </p:nvPr>
        </p:nvSpPr>
        <p:spPr>
          <a:xfrm>
            <a:off x="1925850" y="3197185"/>
            <a:ext cx="4054800" cy="7419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800" b="1">
                <a:solidFill>
                  <a:srgbClr val="FF6F00"/>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59" name="Google Shape;59;p11"/>
          <p:cNvSpPr txBox="1">
            <a:spLocks noGrp="1"/>
          </p:cNvSpPr>
          <p:nvPr>
            <p:ph type="subTitle" idx="2"/>
          </p:nvPr>
        </p:nvSpPr>
        <p:spPr>
          <a:xfrm>
            <a:off x="1925850" y="2073100"/>
            <a:ext cx="5531700" cy="1101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600">
                <a:solidFill>
                  <a:srgbClr val="425066"/>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60" name="Google Shape;60;p11"/>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61" name="Google Shape;61;p11"/>
          <p:cNvSpPr/>
          <p:nvPr/>
        </p:nvSpPr>
        <p:spPr>
          <a:xfrm>
            <a:off x="1999800" y="1905648"/>
            <a:ext cx="504000" cy="37800"/>
          </a:xfrm>
          <a:prstGeom prst="rect">
            <a:avLst/>
          </a:prstGeom>
          <a:solidFill>
            <a:srgbClr val="FF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Code">
  <p:cSld name="Code">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64" name="Google Shape;64;p12"/>
          <p:cNvSpPr/>
          <p:nvPr/>
        </p:nvSpPr>
        <p:spPr>
          <a:xfrm>
            <a:off x="-44975" y="-44975"/>
            <a:ext cx="9271500" cy="52614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2"/>
          <p:cNvSpPr txBox="1"/>
          <p:nvPr/>
        </p:nvSpPr>
        <p:spPr>
          <a:xfrm>
            <a:off x="451200" y="477600"/>
            <a:ext cx="8241600" cy="41883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200">
                <a:solidFill>
                  <a:srgbClr val="4CCCDE"/>
                </a:solidFill>
                <a:latin typeface="Roboto Mono"/>
                <a:ea typeface="Roboto Mono"/>
                <a:cs typeface="Roboto Mono"/>
                <a:sym typeface="Roboto Mono"/>
              </a:rPr>
              <a:t>import</a:t>
            </a:r>
            <a:r>
              <a:rPr lang="en-GB" sz="1200">
                <a:solidFill>
                  <a:srgbClr val="FFFFFF"/>
                </a:solidFill>
                <a:latin typeface="Roboto Mono"/>
                <a:ea typeface="Roboto Mono"/>
                <a:cs typeface="Roboto Mono"/>
                <a:sym typeface="Roboto Mono"/>
              </a:rPr>
              <a:t> tensorflow </a:t>
            </a:r>
            <a:r>
              <a:rPr lang="en-GB" sz="1200">
                <a:solidFill>
                  <a:srgbClr val="4CCCDE"/>
                </a:solidFill>
                <a:latin typeface="Roboto Mono"/>
                <a:ea typeface="Roboto Mono"/>
                <a:cs typeface="Roboto Mono"/>
                <a:sym typeface="Roboto Mono"/>
              </a:rPr>
              <a:t>as</a:t>
            </a:r>
            <a:r>
              <a:rPr lang="en-GB" sz="1200">
                <a:solidFill>
                  <a:srgbClr val="FFFFFF"/>
                </a:solidFill>
                <a:latin typeface="Roboto Mono"/>
                <a:ea typeface="Roboto Mono"/>
                <a:cs typeface="Roboto Mono"/>
                <a:sym typeface="Roboto Mono"/>
              </a:rPr>
              <a:t> tf</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mnist = tf.keras.datasets.mnist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(x_train, y_train),(x_test, y_test) = mnist.load_data()</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x_train, x_test = x_train / </a:t>
            </a:r>
            <a:r>
              <a:rPr lang="en-GB" sz="1200">
                <a:solidFill>
                  <a:srgbClr val="F0B82F"/>
                </a:solidFill>
                <a:latin typeface="Roboto Mono"/>
                <a:ea typeface="Roboto Mono"/>
                <a:cs typeface="Roboto Mono"/>
                <a:sym typeface="Roboto Mono"/>
              </a:rPr>
              <a:t>255.0</a:t>
            </a:r>
            <a:r>
              <a:rPr lang="en-GB" sz="1200">
                <a:solidFill>
                  <a:srgbClr val="FFFFFF"/>
                </a:solidFill>
                <a:latin typeface="Roboto Mono"/>
                <a:ea typeface="Roboto Mono"/>
                <a:cs typeface="Roboto Mono"/>
                <a:sym typeface="Roboto Mono"/>
              </a:rPr>
              <a:t>, x_test / </a:t>
            </a:r>
            <a:r>
              <a:rPr lang="en-GB" sz="1200">
                <a:solidFill>
                  <a:srgbClr val="F0B82F"/>
                </a:solidFill>
                <a:latin typeface="Roboto Mono"/>
                <a:ea typeface="Roboto Mono"/>
                <a:cs typeface="Roboto Mono"/>
                <a:sym typeface="Roboto Mono"/>
              </a:rPr>
              <a:t>255.0</a:t>
            </a:r>
            <a:endParaRPr sz="1200">
              <a:solidFill>
                <a:srgbClr val="F0B82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model = tf.keras.models.</a:t>
            </a:r>
            <a:r>
              <a:rPr lang="en-GB" sz="1200">
                <a:solidFill>
                  <a:srgbClr val="D296DD"/>
                </a:solidFill>
                <a:latin typeface="Roboto Mono"/>
                <a:ea typeface="Roboto Mono"/>
                <a:cs typeface="Roboto Mono"/>
                <a:sym typeface="Roboto Mono"/>
              </a:rPr>
              <a:t>Sequential</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  tf.keras.layers.</a:t>
            </a:r>
            <a:r>
              <a:rPr lang="en-GB" sz="1200">
                <a:solidFill>
                  <a:srgbClr val="D296DD"/>
                </a:solidFill>
                <a:latin typeface="Roboto Mono"/>
                <a:ea typeface="Roboto Mono"/>
                <a:cs typeface="Roboto Mono"/>
                <a:sym typeface="Roboto Mono"/>
              </a:rPr>
              <a:t>Flatten</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  tf.keras.layers.</a:t>
            </a:r>
            <a:r>
              <a:rPr lang="en-GB" sz="1200">
                <a:solidFill>
                  <a:srgbClr val="D296DD"/>
                </a:solidFill>
                <a:latin typeface="Roboto Mono"/>
                <a:ea typeface="Roboto Mono"/>
                <a:cs typeface="Roboto Mono"/>
                <a:sym typeface="Roboto Mono"/>
              </a:rPr>
              <a:t>Dense</a:t>
            </a:r>
            <a:r>
              <a:rPr lang="en-GB" sz="1200">
                <a:solidFill>
                  <a:srgbClr val="FFFFFF"/>
                </a:solidFill>
                <a:latin typeface="Roboto Mono"/>
                <a:ea typeface="Roboto Mono"/>
                <a:cs typeface="Roboto Mono"/>
                <a:sym typeface="Roboto Mono"/>
              </a:rPr>
              <a:t>(</a:t>
            </a:r>
            <a:r>
              <a:rPr lang="en-GB" sz="1200">
                <a:solidFill>
                  <a:srgbClr val="F0B82F"/>
                </a:solidFill>
                <a:latin typeface="Roboto Mono"/>
                <a:ea typeface="Roboto Mono"/>
                <a:cs typeface="Roboto Mono"/>
                <a:sym typeface="Roboto Mono"/>
              </a:rPr>
              <a:t>512</a:t>
            </a:r>
            <a:r>
              <a:rPr lang="en-GB" sz="1200">
                <a:solidFill>
                  <a:srgbClr val="FFFFFF"/>
                </a:solidFill>
                <a:latin typeface="Roboto Mono"/>
                <a:ea typeface="Roboto Mono"/>
                <a:cs typeface="Roboto Mono"/>
                <a:sym typeface="Roboto Mono"/>
              </a:rPr>
              <a:t>, activation=tf.nn.relu),</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  tf.keras.layers.</a:t>
            </a:r>
            <a:r>
              <a:rPr lang="en-GB" sz="1200">
                <a:solidFill>
                  <a:srgbClr val="D296DD"/>
                </a:solidFill>
                <a:latin typeface="Roboto Mono"/>
                <a:ea typeface="Roboto Mono"/>
                <a:cs typeface="Roboto Mono"/>
                <a:sym typeface="Roboto Mono"/>
              </a:rPr>
              <a:t>Dropout</a:t>
            </a:r>
            <a:r>
              <a:rPr lang="en-GB" sz="1200">
                <a:solidFill>
                  <a:srgbClr val="FFFFFF"/>
                </a:solidFill>
                <a:latin typeface="Roboto Mono"/>
                <a:ea typeface="Roboto Mono"/>
                <a:cs typeface="Roboto Mono"/>
                <a:sym typeface="Roboto Mono"/>
              </a:rPr>
              <a:t>(</a:t>
            </a:r>
            <a:r>
              <a:rPr lang="en-GB" sz="1200">
                <a:solidFill>
                  <a:srgbClr val="F0B82F"/>
                </a:solidFill>
                <a:latin typeface="Roboto Mono"/>
                <a:ea typeface="Roboto Mono"/>
                <a:cs typeface="Roboto Mono"/>
                <a:sym typeface="Roboto Mono"/>
              </a:rPr>
              <a:t>0.2</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  tf.keras.layers.</a:t>
            </a:r>
            <a:r>
              <a:rPr lang="en-GB" sz="1200">
                <a:solidFill>
                  <a:srgbClr val="D296DD"/>
                </a:solidFill>
                <a:latin typeface="Roboto Mono"/>
                <a:ea typeface="Roboto Mono"/>
                <a:cs typeface="Roboto Mono"/>
                <a:sym typeface="Roboto Mono"/>
              </a:rPr>
              <a:t>Dense</a:t>
            </a:r>
            <a:r>
              <a:rPr lang="en-GB" sz="1200">
                <a:solidFill>
                  <a:srgbClr val="FFFFFF"/>
                </a:solidFill>
                <a:latin typeface="Roboto Mono"/>
                <a:ea typeface="Roboto Mono"/>
                <a:cs typeface="Roboto Mono"/>
                <a:sym typeface="Roboto Mono"/>
              </a:rPr>
              <a:t>(</a:t>
            </a:r>
            <a:r>
              <a:rPr lang="en-GB" sz="1200">
                <a:solidFill>
                  <a:srgbClr val="F0B82F"/>
                </a:solidFill>
                <a:latin typeface="Roboto Mono"/>
                <a:ea typeface="Roboto Mono"/>
                <a:cs typeface="Roboto Mono"/>
                <a:sym typeface="Roboto Mono"/>
              </a:rPr>
              <a:t>10</a:t>
            </a:r>
            <a:r>
              <a:rPr lang="en-GB" sz="1200">
                <a:solidFill>
                  <a:srgbClr val="FFFFFF"/>
                </a:solidFill>
                <a:latin typeface="Roboto Mono"/>
                <a:ea typeface="Roboto Mono"/>
                <a:cs typeface="Roboto Mono"/>
                <a:sym typeface="Roboto Mono"/>
              </a:rPr>
              <a:t>, activation=tf.nn.softmax)</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model.compile(optimizer='</a:t>
            </a:r>
            <a:r>
              <a:rPr lang="en-GB" sz="1200">
                <a:solidFill>
                  <a:srgbClr val="A1D467"/>
                </a:solidFill>
                <a:latin typeface="Roboto Mono"/>
                <a:ea typeface="Roboto Mono"/>
                <a:cs typeface="Roboto Mono"/>
                <a:sym typeface="Roboto Mono"/>
              </a:rPr>
              <a:t>adam</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              loss='</a:t>
            </a:r>
            <a:r>
              <a:rPr lang="en-GB" sz="1200">
                <a:solidFill>
                  <a:srgbClr val="A1D467"/>
                </a:solidFill>
                <a:latin typeface="Roboto Mono"/>
                <a:ea typeface="Roboto Mono"/>
                <a:cs typeface="Roboto Mono"/>
                <a:sym typeface="Roboto Mono"/>
              </a:rPr>
              <a:t>sparse_categorical_crossentropy</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              metrics=['</a:t>
            </a:r>
            <a:r>
              <a:rPr lang="en-GB" sz="1200">
                <a:solidFill>
                  <a:srgbClr val="A1D467"/>
                </a:solidFill>
                <a:latin typeface="Roboto Mono"/>
                <a:ea typeface="Roboto Mono"/>
                <a:cs typeface="Roboto Mono"/>
                <a:sym typeface="Roboto Mono"/>
              </a:rPr>
              <a:t>accuracy</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model.fit(x_train, y_train, epochs=</a:t>
            </a:r>
            <a:r>
              <a:rPr lang="en-GB" sz="1200">
                <a:solidFill>
                  <a:srgbClr val="F0B82F"/>
                </a:solidFill>
                <a:latin typeface="Roboto Mono"/>
                <a:ea typeface="Roboto Mono"/>
                <a:cs typeface="Roboto Mono"/>
                <a:sym typeface="Roboto Mono"/>
              </a:rPr>
              <a:t>5</a:t>
            </a:r>
            <a:r>
              <a:rPr lang="en-GB"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GB" sz="1200">
                <a:solidFill>
                  <a:srgbClr val="FFFFFF"/>
                </a:solidFill>
                <a:latin typeface="Roboto Mono"/>
                <a:ea typeface="Roboto Mono"/>
                <a:cs typeface="Roboto Mono"/>
                <a:sym typeface="Roboto Mono"/>
              </a:rPr>
              <a:t>model.evaluate(x_test, y_test)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spcBef>
                <a:spcPts val="0"/>
              </a:spcBef>
              <a:spcAft>
                <a:spcPts val="1400"/>
              </a:spcAft>
              <a:buNone/>
            </a:pPr>
            <a:endParaRPr sz="1200">
              <a:solidFill>
                <a:srgbClr val="FFFFFF"/>
              </a:solidFill>
              <a:latin typeface="Roboto Mono"/>
              <a:ea typeface="Roboto Mono"/>
              <a:cs typeface="Roboto Mono"/>
              <a:sym typeface="Roboto Mon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matchingName="Section header">
  <p:cSld name="SECTION_HEADER">
    <p:spTree>
      <p:nvGrpSpPr>
        <p:cNvPr id="1" name="Shape 13"/>
        <p:cNvGrpSpPr/>
        <p:nvPr/>
      </p:nvGrpSpPr>
      <p:grpSpPr>
        <a:xfrm>
          <a:off x="0" y="0"/>
          <a:ext cx="0" cy="0"/>
          <a:chOff x="0" y="0"/>
          <a:chExt cx="0" cy="0"/>
        </a:xfrm>
      </p:grpSpPr>
      <p:sp>
        <p:nvSpPr>
          <p:cNvPr id="7" name="Google Shape;153;p27"/>
          <p:cNvSpPr/>
          <p:nvPr userDrawn="1"/>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4;p3"/>
          <p:cNvSpPr txBox="1">
            <a:spLocks noGrp="1"/>
          </p:cNvSpPr>
          <p:nvPr>
            <p:ph type="title"/>
          </p:nvPr>
        </p:nvSpPr>
        <p:spPr>
          <a:xfrm>
            <a:off x="684360" y="1542368"/>
            <a:ext cx="4453697" cy="1122300"/>
          </a:xfrm>
          <a:prstGeom prst="rect">
            <a:avLst/>
          </a:prstGeom>
        </p:spPr>
        <p:txBody>
          <a:bodyPr spcFirstLastPara="1" wrap="square" lIns="0" tIns="0" rIns="0" bIns="0" anchor="ctr" anchorCtr="0"/>
          <a:lstStyle>
            <a:lvl1pPr marL="0" marR="0" lvl="0" indent="0" algn="l" defTabSz="914400" rtl="0" eaLnBrk="1" fontAlgn="auto" latinLnBrk="0" hangingPunct="1">
              <a:lnSpc>
                <a:spcPct val="100000"/>
              </a:lnSpc>
              <a:spcBef>
                <a:spcPts val="0"/>
              </a:spcBef>
              <a:spcAft>
                <a:spcPts val="0"/>
              </a:spcAft>
              <a:buClr>
                <a:schemeClr val="dk1"/>
              </a:buClr>
              <a:buSzPts val="3600"/>
              <a:buFont typeface="Arial" panose="020B0604020202020204"/>
              <a:buNone/>
              <a:defRPr sz="3600" b="0" i="0">
                <a:solidFill>
                  <a:srgbClr val="425066"/>
                </a:solidFill>
                <a:latin typeface="Noto Sans CJK SC Medium" charset="-122"/>
                <a:ea typeface="Noto Sans CJK SC Medium" charset="-122"/>
                <a:cs typeface="Noto Sans CJK SC Medium" charset="-122"/>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marL="0" marR="0" lvl="0" indent="0" algn="l" defTabSz="914400" rtl="0" eaLnBrk="1" fontAlgn="auto" latinLnBrk="0" hangingPunct="1">
              <a:lnSpc>
                <a:spcPct val="100000"/>
              </a:lnSpc>
              <a:spcBef>
                <a:spcPts val="0"/>
              </a:spcBef>
              <a:spcAft>
                <a:spcPts val="0"/>
              </a:spcAft>
              <a:buClr>
                <a:schemeClr val="dk1"/>
              </a:buClr>
              <a:buSzPts val="3600"/>
              <a:buFont typeface="Arial" panose="020B0604020202020204"/>
              <a:buNone/>
              <a:defRPr/>
            </a:pPr>
            <a:endParaRPr dirty="0"/>
          </a:p>
        </p:txBody>
      </p:sp>
      <p:sp>
        <p:nvSpPr>
          <p:cNvPr id="12" name="Text Placeholder 9"/>
          <p:cNvSpPr>
            <a:spLocks noGrp="1"/>
          </p:cNvSpPr>
          <p:nvPr>
            <p:ph type="body" sz="quarter" idx="10"/>
          </p:nvPr>
        </p:nvSpPr>
        <p:spPr>
          <a:xfrm>
            <a:off x="574993" y="2662322"/>
            <a:ext cx="2882900" cy="801687"/>
          </a:xfrm>
        </p:spPr>
        <p:txBody>
          <a:bodyPr/>
          <a:lstStyle>
            <a:lvl1pPr marL="457200" marR="0" indent="-342900" algn="l" defTabSz="914400" rtl="0" eaLnBrk="1" fontAlgn="auto" latinLnBrk="0" hangingPunct="1">
              <a:lnSpc>
                <a:spcPct val="115000"/>
              </a:lnSpc>
              <a:spcBef>
                <a:spcPts val="0"/>
              </a:spcBef>
              <a:spcAft>
                <a:spcPts val="0"/>
              </a:spcAft>
              <a:buClr>
                <a:schemeClr val="dk2"/>
              </a:buClr>
              <a:buSzPts val="1800"/>
              <a:buFont typeface="Arial" panose="020B0604020202020204"/>
              <a:buNone/>
              <a:defRPr sz="2400">
                <a:solidFill>
                  <a:schemeClr val="bg1"/>
                </a:solidFill>
              </a:defRPr>
            </a:lvl1pPr>
          </a:lstStyle>
          <a:p>
            <a:pPr marL="457200" marR="0" lvl="0" indent="-342900" algn="l" defTabSz="914400" rtl="0" eaLnBrk="1" fontAlgn="auto" latinLnBrk="0" hangingPunct="1">
              <a:lnSpc>
                <a:spcPct val="115000"/>
              </a:lnSpc>
              <a:spcBef>
                <a:spcPts val="0"/>
              </a:spcBef>
              <a:spcAft>
                <a:spcPts val="0"/>
              </a:spcAft>
              <a:buClr>
                <a:schemeClr val="dk2"/>
              </a:buClr>
              <a:buSzPts val="1800"/>
              <a:buFont typeface="Arial" panose="020B0604020202020204"/>
              <a:buNone/>
              <a:defRPr/>
            </a:pPr>
            <a:endParaRPr lang="en-US" dirty="0"/>
          </a:p>
        </p:txBody>
      </p:sp>
      <p:sp>
        <p:nvSpPr>
          <p:cNvPr id="13" name="Rectangle 12"/>
          <p:cNvSpPr/>
          <p:nvPr userDrawn="1"/>
        </p:nvSpPr>
        <p:spPr>
          <a:xfrm>
            <a:off x="786804" y="2700333"/>
            <a:ext cx="357587" cy="41563"/>
          </a:xfrm>
          <a:prstGeom prst="rect">
            <a:avLst/>
          </a:pr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 name="Google Shape;54;p10"/>
          <p:cNvPicPr preferRelativeResize="0"/>
          <p:nvPr userDrawn="1"/>
        </p:nvPicPr>
        <p:blipFill>
          <a:blip r:embed="rId2"/>
          <a:stretch>
            <a:fillRect/>
          </a:stretch>
        </p:blipFill>
        <p:spPr>
          <a:xfrm>
            <a:off x="6306700" y="9975"/>
            <a:ext cx="2837300" cy="21491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1"/>
        <p:cNvGrpSpPr/>
        <p:nvPr/>
      </p:nvGrpSpPr>
      <p:grpSpPr>
        <a:xfrm>
          <a:off x="0" y="0"/>
          <a:ext cx="0" cy="0"/>
          <a:chOff x="0" y="0"/>
          <a:chExt cx="0" cy="0"/>
        </a:xfrm>
      </p:grpSpPr>
      <p:sp>
        <p:nvSpPr>
          <p:cNvPr id="72" name="Google Shape;72;p14"/>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4"/>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74" name="Google Shape;74;p14"/>
          <p:cNvSpPr txBox="1">
            <a:spLocks noGrp="1"/>
          </p:cNvSpPr>
          <p:nvPr>
            <p:ph type="title"/>
          </p:nvPr>
        </p:nvSpPr>
        <p:spPr>
          <a:xfrm>
            <a:off x="707050" y="734125"/>
            <a:ext cx="7282800" cy="17823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 name="Google Shape;75;p14"/>
          <p:cNvSpPr txBox="1">
            <a:spLocks noGrp="1"/>
          </p:cNvSpPr>
          <p:nvPr>
            <p:ph type="subTitle" idx="2"/>
          </p:nvPr>
        </p:nvSpPr>
        <p:spPr>
          <a:xfrm>
            <a:off x="787900" y="31309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77" name="Google Shape;77;p14"/>
          <p:cNvPicPr preferRelativeResize="0"/>
          <p:nvPr/>
        </p:nvPicPr>
        <p:blipFill>
          <a:blip r:embed="rId2"/>
          <a:stretch>
            <a:fillRect/>
          </a:stretch>
        </p:blipFill>
        <p:spPr>
          <a:xfrm>
            <a:off x="6306700" y="9975"/>
            <a:ext cx="2837300" cy="2149125"/>
          </a:xfrm>
          <a:prstGeom prst="rect">
            <a:avLst/>
          </a:prstGeom>
          <a:noFill/>
          <a:ln>
            <a:noFill/>
          </a:ln>
        </p:spPr>
      </p:pic>
      <p:pic>
        <p:nvPicPr>
          <p:cNvPr id="78" name="Google Shape;78;p14"/>
          <p:cNvPicPr preferRelativeResize="0"/>
          <p:nvPr/>
        </p:nvPicPr>
        <p:blipFill rotWithShape="1">
          <a:blip r:embed="rId3"/>
          <a:srcRect l="9882" t="36730" r="9511" b="34680"/>
          <a:stretch>
            <a:fillRect/>
          </a:stretch>
        </p:blipFill>
        <p:spPr>
          <a:xfrm>
            <a:off x="129375" y="215925"/>
            <a:ext cx="1972877" cy="393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matchingName="Section header 1">
  <p:cSld name="Section header 1">
    <p:spTree>
      <p:nvGrpSpPr>
        <p:cNvPr id="1" name="Shape 34"/>
        <p:cNvGrpSpPr/>
        <p:nvPr/>
      </p:nvGrpSpPr>
      <p:grpSpPr>
        <a:xfrm>
          <a:off x="0" y="0"/>
          <a:ext cx="0" cy="0"/>
          <a:chOff x="0" y="0"/>
          <a:chExt cx="0" cy="0"/>
        </a:xfrm>
      </p:grpSpPr>
      <p:sp>
        <p:nvSpPr>
          <p:cNvPr id="35" name="Google Shape;35;p8"/>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8"/>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panose="02000000000000000000"/>
                <a:ea typeface="Roboto" panose="02000000000000000000"/>
                <a:cs typeface="Roboto" panose="02000000000000000000"/>
                <a:sym typeface="Roboto" panose="02000000000000000000"/>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7" name="Google Shape;37;p8"/>
          <p:cNvSpPr txBox="1">
            <a:spLocks noGrp="1"/>
          </p:cNvSpPr>
          <p:nvPr>
            <p:ph type="title"/>
          </p:nvPr>
        </p:nvSpPr>
        <p:spPr>
          <a:xfrm>
            <a:off x="707050" y="234675"/>
            <a:ext cx="7282800" cy="10626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8" name="Google Shape;38;p8"/>
          <p:cNvSpPr txBox="1">
            <a:spLocks noGrp="1"/>
          </p:cNvSpPr>
          <p:nvPr>
            <p:ph type="subTitle" idx="2"/>
          </p:nvPr>
        </p:nvSpPr>
        <p:spPr>
          <a:xfrm>
            <a:off x="726225" y="15518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6"/>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0" name="Google Shape;18;p4"/>
          <p:cNvSpPr txBox="1">
            <a:spLocks noGrp="1"/>
          </p:cNvSpPr>
          <p:nvPr>
            <p:ph type="body" idx="1"/>
          </p:nvPr>
        </p:nvSpPr>
        <p:spPr>
          <a:xfrm>
            <a:off x="694877" y="2339869"/>
            <a:ext cx="4878609" cy="1772624"/>
          </a:xfrm>
          <a:prstGeom prst="rect">
            <a:avLst/>
          </a:prstGeom>
        </p:spPr>
        <p:txBody>
          <a:bodyPr spcFirstLastPara="1" wrap="square" lIns="0" tIns="0" rIns="0" bIns="0" anchor="t" anchorCtr="0"/>
          <a:lstStyle>
            <a:lvl1pPr marL="127000" lvl="0" indent="0" algn="l" rtl="0">
              <a:lnSpc>
                <a:spcPct val="115000"/>
              </a:lnSpc>
              <a:spcBef>
                <a:spcPts val="0"/>
              </a:spcBef>
              <a:spcAft>
                <a:spcPts val="0"/>
              </a:spcAft>
              <a:buClr>
                <a:srgbClr val="425066"/>
              </a:buClr>
              <a:buSzPts val="1600"/>
              <a:buFontTx/>
              <a:buNone/>
              <a:defRPr sz="1600" b="0" i="0">
                <a:solidFill>
                  <a:srgbClr val="425066"/>
                </a:solidFill>
                <a:latin typeface="Noto Sans CJK SC" charset="-122"/>
                <a:ea typeface="Noto Sans CJK SC" charset="-122"/>
                <a:cs typeface="Noto Sans CJK SC" charset="-122"/>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marL="457200" marR="0" lvl="0" indent="-330200" algn="l" defTabSz="914400" rtl="0" eaLnBrk="1" fontAlgn="auto" latinLnBrk="0" hangingPunct="1">
              <a:lnSpc>
                <a:spcPct val="115000"/>
              </a:lnSpc>
              <a:spcBef>
                <a:spcPts val="0"/>
              </a:spcBef>
              <a:spcAft>
                <a:spcPts val="0"/>
              </a:spcAft>
              <a:buClr>
                <a:srgbClr val="425066"/>
              </a:buClr>
              <a:buSzPts val="1600"/>
              <a:buFont typeface="Roboto" panose="02000000000000000000"/>
              <a:buNone/>
              <a:defRPr/>
            </a:pPr>
            <a:endParaRPr dirty="0"/>
          </a:p>
        </p:txBody>
      </p:sp>
      <p:sp>
        <p:nvSpPr>
          <p:cNvPr id="11" name="Title 2"/>
          <p:cNvSpPr>
            <a:spLocks noGrp="1"/>
          </p:cNvSpPr>
          <p:nvPr>
            <p:ph type="title"/>
          </p:nvPr>
        </p:nvSpPr>
        <p:spPr>
          <a:xfrm>
            <a:off x="694877" y="769587"/>
            <a:ext cx="4556392" cy="763500"/>
          </a:xfrm>
        </p:spPr>
        <p:txBody>
          <a:bodyPr/>
          <a:lstStyle>
            <a:lvl1pPr marL="0" indent="0" algn="l" rtl="0">
              <a:spcBef>
                <a:spcPts val="0"/>
              </a:spcBef>
              <a:spcAft>
                <a:spcPts val="0"/>
              </a:spcAft>
              <a:buNone/>
              <a:defRPr sz="2800"/>
            </a:lvl1pPr>
          </a:lstStyle>
          <a:p>
            <a:pPr marL="0" lvl="0" indent="0" algn="l" rtl="0">
              <a:spcBef>
                <a:spcPts val="0"/>
              </a:spcBef>
              <a:spcAft>
                <a:spcPts val="0"/>
              </a:spcAft>
              <a:buNone/>
            </a:pPr>
            <a:endParaRPr lang="zh-CN" altLang="en-US" sz="3600" dirty="0">
              <a:solidFill>
                <a:srgbClr val="FF6F00"/>
              </a:solidFill>
              <a:latin typeface="Noto Sans CJK SC Medium" charset="-122"/>
              <a:ea typeface="Noto Sans CJK SC Medium" charset="-122"/>
              <a:cs typeface="Noto Sans CJK SC Medium" charset="-122"/>
              <a:sym typeface="Google Sans Medium"/>
            </a:endParaRPr>
          </a:p>
        </p:txBody>
      </p:sp>
      <p:sp>
        <p:nvSpPr>
          <p:cNvPr id="12" name="Text Placeholder 9"/>
          <p:cNvSpPr>
            <a:spLocks noGrp="1"/>
          </p:cNvSpPr>
          <p:nvPr>
            <p:ph type="body" sz="quarter" idx="13"/>
          </p:nvPr>
        </p:nvSpPr>
        <p:spPr>
          <a:xfrm>
            <a:off x="696913" y="1535166"/>
            <a:ext cx="3108325" cy="627062"/>
          </a:xfrm>
        </p:spPr>
        <p:txBody>
          <a:bodyPr lIns="0" tIns="0" rIns="0" bIns="0"/>
          <a:lstStyle>
            <a:lvl1pPr marL="457200" marR="0" indent="-342900" algn="l" defTabSz="914400" rtl="0" eaLnBrk="1" fontAlgn="auto" latinLnBrk="0" hangingPunct="1">
              <a:lnSpc>
                <a:spcPct val="115000"/>
              </a:lnSpc>
              <a:spcBef>
                <a:spcPts val="0"/>
              </a:spcBef>
              <a:spcAft>
                <a:spcPts val="0"/>
              </a:spcAft>
              <a:buClr>
                <a:schemeClr val="dk2"/>
              </a:buClr>
              <a:buSzPts val="1800"/>
              <a:buFont typeface="Arial" panose="020B0604020202020204"/>
              <a:buNone/>
              <a:defRPr sz="1800" b="0" i="0">
                <a:solidFill>
                  <a:srgbClr val="425066"/>
                </a:solidFill>
                <a:latin typeface="Noto Sans CJK SC" charset="-122"/>
                <a:ea typeface="Noto Sans CJK SC" charset="-122"/>
                <a:cs typeface="Noto Sans CJK SC" charset="-122"/>
              </a:defRPr>
            </a:lvl1pPr>
          </a:lstStyle>
          <a:p>
            <a:pPr marL="457200" marR="0" lvl="0" indent="-342900" algn="l" defTabSz="914400" rtl="0" eaLnBrk="1" fontAlgn="auto" latinLnBrk="0" hangingPunct="1">
              <a:lnSpc>
                <a:spcPct val="115000"/>
              </a:lnSpc>
              <a:spcBef>
                <a:spcPts val="0"/>
              </a:spcBef>
              <a:spcAft>
                <a:spcPts val="0"/>
              </a:spcAft>
              <a:buClr>
                <a:schemeClr val="dk2"/>
              </a:buClr>
              <a:buSzPts val="1800"/>
              <a:buFont typeface="Arial" panose="020B0604020202020204"/>
              <a:buNone/>
              <a:defRPr/>
            </a:pPr>
            <a:endParaRPr lang="en-US" dirty="0"/>
          </a:p>
        </p:txBody>
      </p:sp>
      <p:pic>
        <p:nvPicPr>
          <p:cNvPr id="9" name="Google Shape;54;p10"/>
          <p:cNvPicPr preferRelativeResize="0"/>
          <p:nvPr userDrawn="1"/>
        </p:nvPicPr>
        <p:blipFill>
          <a:blip r:embed="rId2"/>
          <a:stretch>
            <a:fillRect/>
          </a:stretch>
        </p:blipFill>
        <p:spPr>
          <a:xfrm>
            <a:off x="6306700" y="9975"/>
            <a:ext cx="2837300" cy="2149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outes">
    <p:spTree>
      <p:nvGrpSpPr>
        <p:cNvPr id="1" name=""/>
        <p:cNvGrpSpPr/>
        <p:nvPr/>
      </p:nvGrpSpPr>
      <p:grpSpPr>
        <a:xfrm>
          <a:off x="0" y="0"/>
          <a:ext cx="0" cy="0"/>
          <a:chOff x="0" y="0"/>
          <a:chExt cx="0" cy="0"/>
        </a:xfrm>
      </p:grpSpPr>
      <p:sp>
        <p:nvSpPr>
          <p:cNvPr id="4" name="Google Shape;213;p32"/>
          <p:cNvSpPr/>
          <p:nvPr userDrawn="1"/>
        </p:nvSpPr>
        <p:spPr>
          <a:xfrm>
            <a:off x="0" y="0"/>
            <a:ext cx="9144000" cy="5143500"/>
          </a:xfrm>
          <a:prstGeom prst="rect">
            <a:avLst/>
          </a:pr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uk-UA" smtClean="0"/>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pic>
        <p:nvPicPr>
          <p:cNvPr id="11" name="Google Shape;40;p8"/>
          <p:cNvPicPr preferRelativeResize="0"/>
          <p:nvPr userDrawn="1"/>
        </p:nvPicPr>
        <p:blipFill rotWithShape="1">
          <a:blip r:embed="rId14"/>
          <a:srcRect l="9882" t="36731" r="9511" b="24914"/>
          <a:stretch>
            <a:fillRect/>
          </a:stretch>
        </p:blipFill>
        <p:spPr>
          <a:xfrm>
            <a:off x="129375" y="215925"/>
            <a:ext cx="1972886" cy="528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57150" tIns="57150" rIns="57150" bIns="57150" anchor="t"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25" name="Google Shape;25;p6"/>
          <p:cNvSpPr txBox="1">
            <a:spLocks noGrp="1"/>
          </p:cNvSpPr>
          <p:nvPr>
            <p:ph type="body" idx="1"/>
          </p:nvPr>
        </p:nvSpPr>
        <p:spPr>
          <a:xfrm>
            <a:off x="311700" y="1152475"/>
            <a:ext cx="8520600" cy="3416400"/>
          </a:xfrm>
          <a:prstGeom prst="rect">
            <a:avLst/>
          </a:prstGeom>
          <a:noFill/>
          <a:ln>
            <a:noFill/>
          </a:ln>
        </p:spPr>
        <p:txBody>
          <a:bodyPr spcFirstLastPara="1" wrap="square" lIns="57150" tIns="57150" rIns="57150" bIns="57150" anchor="t" anchorCtr="0">
            <a:noAutofit/>
          </a:bodyPr>
          <a:lstStyle>
            <a:lvl1pPr marL="457200" lvl="0" indent="-298450" rtl="0">
              <a:lnSpc>
                <a:spcPct val="115000"/>
              </a:lnSpc>
              <a:spcBef>
                <a:spcPts val="0"/>
              </a:spcBef>
              <a:spcAft>
                <a:spcPts val="0"/>
              </a:spcAft>
              <a:buClr>
                <a:schemeClr val="dk2"/>
              </a:buClr>
              <a:buSzPts val="1100"/>
              <a:buChar char="●"/>
              <a:defRPr sz="1100">
                <a:solidFill>
                  <a:schemeClr val="dk2"/>
                </a:solidFill>
              </a:defRPr>
            </a:lvl1pPr>
            <a:lvl2pPr marL="914400" lvl="1" indent="-285750" rtl="0">
              <a:lnSpc>
                <a:spcPct val="115000"/>
              </a:lnSpc>
              <a:spcBef>
                <a:spcPts val="1000"/>
              </a:spcBef>
              <a:spcAft>
                <a:spcPts val="0"/>
              </a:spcAft>
              <a:buClr>
                <a:schemeClr val="dk2"/>
              </a:buClr>
              <a:buSzPts val="900"/>
              <a:buChar char="○"/>
              <a:defRPr sz="900">
                <a:solidFill>
                  <a:schemeClr val="dk2"/>
                </a:solidFill>
              </a:defRPr>
            </a:lvl2pPr>
            <a:lvl3pPr marL="1371600" lvl="2" indent="-285750" rtl="0">
              <a:lnSpc>
                <a:spcPct val="115000"/>
              </a:lnSpc>
              <a:spcBef>
                <a:spcPts val="1000"/>
              </a:spcBef>
              <a:spcAft>
                <a:spcPts val="0"/>
              </a:spcAft>
              <a:buClr>
                <a:schemeClr val="dk2"/>
              </a:buClr>
              <a:buSzPts val="900"/>
              <a:buChar char="■"/>
              <a:defRPr sz="900">
                <a:solidFill>
                  <a:schemeClr val="dk2"/>
                </a:solidFill>
              </a:defRPr>
            </a:lvl3pPr>
            <a:lvl4pPr marL="1828800" lvl="3" indent="-285750" rtl="0">
              <a:lnSpc>
                <a:spcPct val="115000"/>
              </a:lnSpc>
              <a:spcBef>
                <a:spcPts val="1000"/>
              </a:spcBef>
              <a:spcAft>
                <a:spcPts val="0"/>
              </a:spcAft>
              <a:buClr>
                <a:schemeClr val="dk2"/>
              </a:buClr>
              <a:buSzPts val="900"/>
              <a:buChar char="●"/>
              <a:defRPr sz="900">
                <a:solidFill>
                  <a:schemeClr val="dk2"/>
                </a:solidFill>
              </a:defRPr>
            </a:lvl4pPr>
            <a:lvl5pPr marL="2286000" lvl="4" indent="-285750" rtl="0">
              <a:lnSpc>
                <a:spcPct val="115000"/>
              </a:lnSpc>
              <a:spcBef>
                <a:spcPts val="1000"/>
              </a:spcBef>
              <a:spcAft>
                <a:spcPts val="0"/>
              </a:spcAft>
              <a:buClr>
                <a:schemeClr val="dk2"/>
              </a:buClr>
              <a:buSzPts val="900"/>
              <a:buChar char="○"/>
              <a:defRPr sz="900">
                <a:solidFill>
                  <a:schemeClr val="dk2"/>
                </a:solidFill>
              </a:defRPr>
            </a:lvl5pPr>
            <a:lvl6pPr marL="2743200" lvl="5" indent="-285750" rtl="0">
              <a:lnSpc>
                <a:spcPct val="115000"/>
              </a:lnSpc>
              <a:spcBef>
                <a:spcPts val="1000"/>
              </a:spcBef>
              <a:spcAft>
                <a:spcPts val="0"/>
              </a:spcAft>
              <a:buClr>
                <a:schemeClr val="dk2"/>
              </a:buClr>
              <a:buSzPts val="900"/>
              <a:buChar char="■"/>
              <a:defRPr sz="900">
                <a:solidFill>
                  <a:schemeClr val="dk2"/>
                </a:solidFill>
              </a:defRPr>
            </a:lvl6pPr>
            <a:lvl7pPr marL="3200400" lvl="6" indent="-285750" rtl="0">
              <a:lnSpc>
                <a:spcPct val="115000"/>
              </a:lnSpc>
              <a:spcBef>
                <a:spcPts val="1000"/>
              </a:spcBef>
              <a:spcAft>
                <a:spcPts val="0"/>
              </a:spcAft>
              <a:buClr>
                <a:schemeClr val="dk2"/>
              </a:buClr>
              <a:buSzPts val="900"/>
              <a:buChar char="●"/>
              <a:defRPr sz="900">
                <a:solidFill>
                  <a:schemeClr val="dk2"/>
                </a:solidFill>
              </a:defRPr>
            </a:lvl7pPr>
            <a:lvl8pPr marL="3657600" lvl="7" indent="-285750" rtl="0">
              <a:lnSpc>
                <a:spcPct val="115000"/>
              </a:lnSpc>
              <a:spcBef>
                <a:spcPts val="1000"/>
              </a:spcBef>
              <a:spcAft>
                <a:spcPts val="0"/>
              </a:spcAft>
              <a:buClr>
                <a:schemeClr val="dk2"/>
              </a:buClr>
              <a:buSzPts val="900"/>
              <a:buChar char="○"/>
              <a:defRPr sz="900">
                <a:solidFill>
                  <a:schemeClr val="dk2"/>
                </a:solidFill>
              </a:defRPr>
            </a:lvl8pPr>
            <a:lvl9pPr marL="4114800" lvl="8" indent="-285750" rtl="0">
              <a:lnSpc>
                <a:spcPct val="115000"/>
              </a:lnSpc>
              <a:spcBef>
                <a:spcPts val="1000"/>
              </a:spcBef>
              <a:spcAft>
                <a:spcPts val="1000"/>
              </a:spcAft>
              <a:buClr>
                <a:schemeClr val="dk2"/>
              </a:buClr>
              <a:buSzPts val="900"/>
              <a:buChar char="■"/>
              <a:defRPr sz="900">
                <a:solidFill>
                  <a:schemeClr val="dk2"/>
                </a:solidFill>
              </a:defRPr>
            </a:lvl9pPr>
          </a:lstStyle>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lvl1pPr lvl="0" algn="r" rtl="0">
              <a:buNone/>
              <a:defRPr sz="600">
                <a:solidFill>
                  <a:schemeClr val="dk2"/>
                </a:solidFill>
              </a:defRPr>
            </a:lvl1pPr>
            <a:lvl2pPr lvl="1" algn="r" rtl="0">
              <a:buNone/>
              <a:defRPr sz="600">
                <a:solidFill>
                  <a:schemeClr val="dk2"/>
                </a:solidFill>
              </a:defRPr>
            </a:lvl2pPr>
            <a:lvl3pPr lvl="2" algn="r" rtl="0">
              <a:buNone/>
              <a:defRPr sz="600">
                <a:solidFill>
                  <a:schemeClr val="dk2"/>
                </a:solidFill>
              </a:defRPr>
            </a:lvl3pPr>
            <a:lvl4pPr lvl="3" algn="r" rtl="0">
              <a:buNone/>
              <a:defRPr sz="600">
                <a:solidFill>
                  <a:schemeClr val="dk2"/>
                </a:solidFill>
              </a:defRPr>
            </a:lvl4pPr>
            <a:lvl5pPr lvl="4" algn="r" rtl="0">
              <a:buNone/>
              <a:defRPr sz="600">
                <a:solidFill>
                  <a:schemeClr val="dk2"/>
                </a:solidFill>
              </a:defRPr>
            </a:lvl5pPr>
            <a:lvl6pPr lvl="5" algn="r" rtl="0">
              <a:buNone/>
              <a:defRPr sz="600">
                <a:solidFill>
                  <a:schemeClr val="dk2"/>
                </a:solidFill>
              </a:defRPr>
            </a:lvl6pPr>
            <a:lvl7pPr lvl="6" algn="r" rtl="0">
              <a:buNone/>
              <a:defRPr sz="600">
                <a:solidFill>
                  <a:schemeClr val="dk2"/>
                </a:solidFill>
              </a:defRPr>
            </a:lvl7pPr>
            <a:lvl8pPr lvl="7" algn="r" rtl="0">
              <a:buNone/>
              <a:defRPr sz="600">
                <a:solidFill>
                  <a:schemeClr val="dk2"/>
                </a:solidFill>
              </a:defRPr>
            </a:lvl8pPr>
            <a:lvl9pPr lvl="8" algn="r" rtl="0">
              <a:buNone/>
              <a:defRPr sz="6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hyperlink" Target="https://github.com/nadavbra/protein_bert/tree/master" TargetMode="Externa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6.xml"/><Relationship Id="rId2" Type="http://schemas.openxmlformats.org/officeDocument/2006/relationships/tags" Target="../tags/tag3.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hyperlink" Target="https://academic.oup.com/bioinformatics/article/31/12/i221/216307"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CJK SC" panose="020B0500000000000000" pitchFamily="34" charset="-128"/>
              <a:ea typeface="Noto Sans CJK SC" panose="020B0500000000000000" pitchFamily="34" charset="-128"/>
            </a:endParaRPr>
          </a:p>
        </p:txBody>
      </p:sp>
      <p:sp>
        <p:nvSpPr>
          <p:cNvPr id="155" name="Google Shape;155;p27"/>
          <p:cNvSpPr txBox="1"/>
          <p:nvPr/>
        </p:nvSpPr>
        <p:spPr>
          <a:xfrm>
            <a:off x="707050" y="1798825"/>
            <a:ext cx="7282800" cy="71760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None/>
            </a:pPr>
            <a:endParaRPr sz="3600" b="1">
              <a:solidFill>
                <a:srgbClr val="425066"/>
              </a:solidFill>
              <a:latin typeface="Noto Sans CJK SC" panose="020B0500000000000000" pitchFamily="34" charset="-128"/>
              <a:ea typeface="Noto Sans CJK SC" panose="020B0500000000000000" pitchFamily="34" charset="-128"/>
              <a:cs typeface="Avenir"/>
              <a:sym typeface="Avenir"/>
            </a:endParaRPr>
          </a:p>
        </p:txBody>
      </p:sp>
      <p:sp>
        <p:nvSpPr>
          <p:cNvPr id="158" name="Google Shape;158;p27"/>
          <p:cNvSpPr txBox="1"/>
          <p:nvPr/>
        </p:nvSpPr>
        <p:spPr>
          <a:xfrm>
            <a:off x="205740" y="1734185"/>
            <a:ext cx="8938260" cy="71755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3200" dirty="0">
                <a:solidFill>
                  <a:srgbClr val="425066"/>
                </a:solidFill>
                <a:latin typeface="Heiti SC Medium" pitchFamily="2" charset="-128"/>
                <a:ea typeface="Heiti SC Medium" pitchFamily="2" charset="-128"/>
                <a:cs typeface="Noto Sans CJK SC Medium" charset="-122"/>
                <a:sym typeface="Google Sans Medium"/>
              </a:rPr>
              <a:t>BertBan</a:t>
            </a:r>
            <a:r>
              <a:rPr lang="zh-CN" altLang="en-US" sz="3200" dirty="0">
                <a:solidFill>
                  <a:srgbClr val="425066"/>
                </a:solidFill>
                <a:latin typeface="Heiti SC Medium" pitchFamily="2" charset="-128"/>
                <a:ea typeface="Heiti SC Medium" pitchFamily="2" charset="-128"/>
                <a:cs typeface="Noto Sans CJK SC Medium" charset="-122"/>
                <a:sym typeface="Google Sans Medium"/>
              </a:rPr>
              <a:t>模型在中药</a:t>
            </a:r>
            <a:r>
              <a:rPr lang="zh-CN" altLang="en-US" sz="3200" dirty="0">
                <a:solidFill>
                  <a:srgbClr val="425066"/>
                </a:solidFill>
                <a:latin typeface="Heiti SC Medium" pitchFamily="2" charset="-128"/>
                <a:ea typeface="Heiti SC Medium" pitchFamily="2" charset="-128"/>
                <a:cs typeface="Noto Sans CJK SC Medium" charset="-122"/>
                <a:sym typeface="Google Sans Medium"/>
              </a:rPr>
              <a:t>方剂靶点预测</a:t>
            </a:r>
            <a:r>
              <a:rPr lang="zh-CN" altLang="en-US" sz="3200" dirty="0">
                <a:solidFill>
                  <a:srgbClr val="425066"/>
                </a:solidFill>
                <a:latin typeface="Heiti SC Medium" pitchFamily="2" charset="-128"/>
                <a:ea typeface="Heiti SC Medium" pitchFamily="2" charset="-128"/>
                <a:cs typeface="Noto Sans CJK SC Medium" charset="-122"/>
                <a:sym typeface="Google Sans Medium"/>
              </a:rPr>
              <a:t>中的应用与研究</a:t>
            </a:r>
            <a:endParaRPr sz="3200" dirty="0">
              <a:solidFill>
                <a:srgbClr val="425066"/>
              </a:solidFill>
              <a:latin typeface="Heiti SC Medium" pitchFamily="2" charset="-128"/>
              <a:ea typeface="Heiti SC Medium" pitchFamily="2" charset="-128"/>
              <a:cs typeface="Noto Sans CJK SC Medium" charset="-122"/>
              <a:sym typeface="Google Sans Medium"/>
            </a:endParaRPr>
          </a:p>
          <a:p>
            <a:pPr marL="0" lvl="0" indent="0" algn="l" rtl="0">
              <a:spcBef>
                <a:spcPts val="0"/>
              </a:spcBef>
              <a:spcAft>
                <a:spcPts val="0"/>
              </a:spcAft>
              <a:buNone/>
            </a:pPr>
            <a:endParaRPr sz="3200" b="1" dirty="0">
              <a:solidFill>
                <a:srgbClr val="425066"/>
              </a:solidFill>
              <a:latin typeface="Heiti SC Medium" pitchFamily="2" charset="-128"/>
              <a:ea typeface="Heiti SC Medium" pitchFamily="2" charset="-128"/>
              <a:cs typeface="Avenir"/>
              <a:sym typeface="Avenir"/>
            </a:endParaRPr>
          </a:p>
        </p:txBody>
      </p:sp>
      <p:sp>
        <p:nvSpPr>
          <p:cNvPr id="159" name="Google Shape;159;p27"/>
          <p:cNvSpPr txBox="1"/>
          <p:nvPr/>
        </p:nvSpPr>
        <p:spPr>
          <a:xfrm>
            <a:off x="787900" y="3053229"/>
            <a:ext cx="7121100" cy="1075200"/>
          </a:xfrm>
          <a:prstGeom prst="rect">
            <a:avLst/>
          </a:prstGeom>
          <a:noFill/>
          <a:ln>
            <a:noFill/>
          </a:ln>
        </p:spPr>
        <p:txBody>
          <a:bodyPr spcFirstLastPara="1" wrap="square" lIns="57150" tIns="57150" rIns="57150" bIns="57150" anchor="t" anchorCtr="0">
            <a:noAutofit/>
          </a:bodyPr>
          <a:lstStyle/>
          <a:p>
            <a:pPr algn="ctr">
              <a:buClr>
                <a:schemeClr val="dk1"/>
              </a:buClr>
              <a:buSzPts val="1100"/>
            </a:pPr>
            <a:r>
              <a:rPr lang="zh-CN" altLang="en-US" sz="3600" dirty="0">
                <a:solidFill>
                  <a:schemeClr val="bg1"/>
                </a:solidFill>
                <a:latin typeface="Heiti SC Medium" pitchFamily="2" charset="-128"/>
                <a:ea typeface="Heiti SC Medium" pitchFamily="2" charset="-128"/>
                <a:cs typeface="Noto Sans CJK SC Medium" charset="-122"/>
                <a:sym typeface="Roboto" panose="02000000000000000000"/>
              </a:rPr>
              <a:t>胡继礼</a:t>
            </a:r>
            <a:endParaRPr sz="3600" dirty="0">
              <a:solidFill>
                <a:schemeClr val="bg1"/>
              </a:solidFill>
              <a:latin typeface="Heiti SC Medium" pitchFamily="2" charset="-128"/>
              <a:ea typeface="Heiti SC Medium" pitchFamily="2" charset="-128"/>
              <a:cs typeface="Noto Sans CJK SC Medium" charset="-122"/>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zh-CN" dirty="0">
                <a:solidFill>
                  <a:schemeClr val="lt1"/>
                </a:solidFill>
                <a:latin typeface="Times New Roman" panose="02020603050405020304" charset="0"/>
                <a:ea typeface="Google Sans"/>
                <a:cs typeface="Times New Roman" panose="02020603050405020304" charset="0"/>
                <a:sym typeface="Google Sans"/>
              </a:rPr>
              <a:t>BertBan</a:t>
            </a:r>
            <a:r>
              <a:rPr lang="zh-CN" altLang="en-US" dirty="0">
                <a:solidFill>
                  <a:schemeClr val="lt1"/>
                </a:solidFill>
                <a:latin typeface="Google Sans"/>
                <a:ea typeface="Google Sans"/>
                <a:cs typeface="Google Sans"/>
                <a:sym typeface="Google Sans"/>
              </a:rPr>
              <a:t>模型架构</a:t>
            </a:r>
            <a:endParaRPr lang="zh-CN" altLang="en-US" dirty="0">
              <a:solidFill>
                <a:schemeClr val="lt1"/>
              </a:solidFill>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GB" sz="600">
                <a:solidFill>
                  <a:srgbClr val="595959"/>
                </a:solidFill>
              </a:rPr>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zh-CN">
              <a:highlight>
                <a:srgbClr val="000000"/>
              </a:highlight>
            </a:endParaRPr>
          </a:p>
        </p:txBody>
      </p:sp>
      <p:pic>
        <p:nvPicPr>
          <p:cNvPr id="5" name="图片 4"/>
          <p:cNvPicPr>
            <a:picLocks noChangeAspect="1"/>
          </p:cNvPicPr>
          <p:nvPr/>
        </p:nvPicPr>
        <p:blipFill>
          <a:blip r:embed="rId1"/>
          <a:stretch>
            <a:fillRect/>
          </a:stretch>
        </p:blipFill>
        <p:spPr>
          <a:xfrm>
            <a:off x="92597" y="181129"/>
            <a:ext cx="2630250" cy="252000"/>
          </a:xfrm>
          <a:prstGeom prst="rect">
            <a:avLst/>
          </a:prstGeom>
        </p:spPr>
      </p:pic>
      <p:sp>
        <p:nvSpPr>
          <p:cNvPr id="11" name="Google Shape;181;p29"/>
          <p:cNvSpPr txBox="1"/>
          <p:nvPr/>
        </p:nvSpPr>
        <p:spPr>
          <a:xfrm>
            <a:off x="270510" y="492125"/>
            <a:ext cx="2751455" cy="24930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hlinkClick r:id="rId2" action="ppaction://hlinkfile"/>
              </a:rPr>
              <a:t>ProteinBert</a:t>
            </a: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hlinkClick r:id="rId2" action="ppaction://hlinkfile"/>
              </a:rPr>
              <a:t>模型</a:t>
            </a: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en-US" altLang="zh-CN"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en-US" altLang="zh-CN"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en-US" altLang="zh-CN"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基于预训练的蛋白质语言模型，</a:t>
            </a:r>
            <a:r>
              <a:rPr lang="en-US" altLang="zh-CN"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SequenceBert</a:t>
            </a: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可以从大量预训练的蛋白质结构信息中学习多层次的表示，并应用于当前下游任务</a:t>
            </a:r>
            <a:r>
              <a:rPr lang="en-US" altLang="zh-CN"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a:t>
            </a: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特征提取</a:t>
            </a:r>
            <a:endPar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p:txBody>
      </p:sp>
      <p:pic>
        <p:nvPicPr>
          <p:cNvPr id="6" name="图片 5"/>
          <p:cNvPicPr>
            <a:picLocks noChangeAspect="1"/>
          </p:cNvPicPr>
          <p:nvPr/>
        </p:nvPicPr>
        <p:blipFill>
          <a:blip r:embed="rId3"/>
          <a:stretch>
            <a:fillRect/>
          </a:stretch>
        </p:blipFill>
        <p:spPr>
          <a:xfrm>
            <a:off x="3031490" y="234950"/>
            <a:ext cx="5989955" cy="4674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GB" sz="600">
                <a:solidFill>
                  <a:srgbClr val="595959"/>
                </a:solidFill>
              </a:rPr>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p:cNvPicPr>
            <a:picLocks noChangeAspect="1"/>
          </p:cNvPicPr>
          <p:nvPr/>
        </p:nvPicPr>
        <p:blipFill>
          <a:blip r:embed="rId1"/>
          <a:stretch>
            <a:fillRect/>
          </a:stretch>
        </p:blipFill>
        <p:spPr>
          <a:xfrm>
            <a:off x="92597" y="181129"/>
            <a:ext cx="2630250" cy="252000"/>
          </a:xfrm>
          <a:prstGeom prst="rect">
            <a:avLst/>
          </a:prstGeom>
        </p:spPr>
      </p:pic>
      <p:sp>
        <p:nvSpPr>
          <p:cNvPr id="11" name="Google Shape;181;p29"/>
          <p:cNvSpPr txBox="1"/>
          <p:nvPr/>
        </p:nvSpPr>
        <p:spPr>
          <a:xfrm>
            <a:off x="270510" y="492125"/>
            <a:ext cx="2478405" cy="35528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图</a:t>
            </a: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卷积神经网络</a:t>
            </a: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分子天然的适合被表示为图结构，采用图卷积神经网络可以有效的提取分子图的局部特征</a:t>
            </a:r>
            <a:endPar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p:txBody>
      </p:sp>
      <p:pic>
        <p:nvPicPr>
          <p:cNvPr id="2" name="图片 1"/>
          <p:cNvPicPr>
            <a:picLocks noChangeAspect="1"/>
          </p:cNvPicPr>
          <p:nvPr/>
        </p:nvPicPr>
        <p:blipFill>
          <a:blip r:embed="rId2"/>
          <a:stretch>
            <a:fillRect/>
          </a:stretch>
        </p:blipFill>
        <p:spPr>
          <a:xfrm>
            <a:off x="2780665" y="1221105"/>
            <a:ext cx="6240780" cy="3162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GB" sz="600">
                <a:solidFill>
                  <a:srgbClr val="595959"/>
                </a:solidFill>
              </a:rPr>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p:cNvPicPr>
            <a:picLocks noChangeAspect="1"/>
          </p:cNvPicPr>
          <p:nvPr/>
        </p:nvPicPr>
        <p:blipFill>
          <a:blip r:embed="rId1"/>
          <a:stretch>
            <a:fillRect/>
          </a:stretch>
        </p:blipFill>
        <p:spPr>
          <a:xfrm>
            <a:off x="92597" y="181129"/>
            <a:ext cx="2630250" cy="252000"/>
          </a:xfrm>
          <a:prstGeom prst="rect">
            <a:avLst/>
          </a:prstGeom>
        </p:spPr>
      </p:pic>
      <p:sp>
        <p:nvSpPr>
          <p:cNvPr id="11" name="Google Shape;181;p29"/>
          <p:cNvSpPr txBox="1"/>
          <p:nvPr/>
        </p:nvSpPr>
        <p:spPr>
          <a:xfrm>
            <a:off x="270510" y="492125"/>
            <a:ext cx="2962910" cy="32378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双线性注意力</a:t>
            </a: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计算</a:t>
            </a: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双线性注意力捕获来自分子功能基团和蛋白质局部结构的相互作用特征，提供了良好的可解释性</a:t>
            </a:r>
            <a:endPar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p:txBody>
      </p:sp>
      <p:pic>
        <p:nvPicPr>
          <p:cNvPr id="3" name="图片 2"/>
          <p:cNvPicPr>
            <a:picLocks noChangeAspect="1"/>
          </p:cNvPicPr>
          <p:nvPr/>
        </p:nvPicPr>
        <p:blipFill>
          <a:blip r:embed="rId2"/>
          <a:stretch>
            <a:fillRect/>
          </a:stretch>
        </p:blipFill>
        <p:spPr>
          <a:xfrm>
            <a:off x="3207385" y="758190"/>
            <a:ext cx="5830570" cy="40170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GB" sz="600">
                <a:solidFill>
                  <a:srgbClr val="595959"/>
                </a:solidFill>
              </a:rPr>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p:cNvPicPr>
            <a:picLocks noChangeAspect="1"/>
          </p:cNvPicPr>
          <p:nvPr/>
        </p:nvPicPr>
        <p:blipFill>
          <a:blip r:embed="rId1"/>
          <a:stretch>
            <a:fillRect/>
          </a:stretch>
        </p:blipFill>
        <p:spPr>
          <a:xfrm>
            <a:off x="92597" y="181129"/>
            <a:ext cx="2630250" cy="252000"/>
          </a:xfrm>
          <a:prstGeom prst="rect">
            <a:avLst/>
          </a:prstGeom>
        </p:spPr>
      </p:pic>
      <p:sp>
        <p:nvSpPr>
          <p:cNvPr id="11" name="Google Shape;181;p29"/>
          <p:cNvSpPr txBox="1"/>
          <p:nvPr/>
        </p:nvSpPr>
        <p:spPr>
          <a:xfrm>
            <a:off x="270510" y="492125"/>
            <a:ext cx="2962910" cy="32378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全连接</a:t>
            </a: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解码器</a:t>
            </a: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通过双线性注意力层得到了药物</a:t>
            </a:r>
            <a:r>
              <a:rPr lang="en-US" altLang="zh-CN"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a:t>
            </a: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靶点的相互作用权重，还需要通过全连接层进行非线性映射，同时减少过拟合</a:t>
            </a: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风险</a:t>
            </a:r>
            <a:endPar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p:txBody>
      </p:sp>
      <p:pic>
        <p:nvPicPr>
          <p:cNvPr id="2" name="图片 1"/>
          <p:cNvPicPr>
            <a:picLocks noChangeAspect="1"/>
          </p:cNvPicPr>
          <p:nvPr/>
        </p:nvPicPr>
        <p:blipFill>
          <a:blip r:embed="rId2"/>
          <a:stretch>
            <a:fillRect/>
          </a:stretch>
        </p:blipFill>
        <p:spPr>
          <a:xfrm>
            <a:off x="3228975" y="739775"/>
            <a:ext cx="5792470" cy="3923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US" dirty="0">
                <a:solidFill>
                  <a:schemeClr val="lt1"/>
                </a:solidFill>
                <a:latin typeface="Google Sans"/>
                <a:ea typeface="Google Sans"/>
                <a:cs typeface="Google Sans"/>
                <a:sym typeface="Google Sans"/>
              </a:rPr>
              <a:t>训练过程和超参数</a:t>
            </a:r>
            <a:endParaRPr lang="zh-CN" altLang="en-US" dirty="0">
              <a:solidFill>
                <a:schemeClr val="lt1"/>
              </a:solidFill>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5"/>
        <p:cNvGrpSpPr/>
        <p:nvPr/>
      </p:nvGrpSpPr>
      <p:grpSpPr>
        <a:xfrm>
          <a:off x="0" y="0"/>
          <a:ext cx="0" cy="0"/>
          <a:chOff x="0" y="0"/>
          <a:chExt cx="0" cy="0"/>
        </a:xfrm>
      </p:grpSpPr>
      <p:sp>
        <p:nvSpPr>
          <p:cNvPr id="246" name="Google Shape;246;p35"/>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GB" sz="600">
                <a:solidFill>
                  <a:srgbClr val="595959"/>
                </a:solidFill>
              </a:rPr>
            </a:fld>
            <a:endParaRPr sz="600">
              <a:solidFill>
                <a:srgbClr val="595959"/>
              </a:solidFill>
            </a:endParaRPr>
          </a:p>
        </p:txBody>
      </p:sp>
      <p:sp>
        <p:nvSpPr>
          <p:cNvPr id="247" name="Google Shape;247;p35"/>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p:cNvPicPr>
            <a:picLocks noChangeAspect="1"/>
          </p:cNvPicPr>
          <p:nvPr/>
        </p:nvPicPr>
        <p:blipFill>
          <a:blip r:embed="rId1"/>
          <a:stretch>
            <a:fillRect/>
          </a:stretch>
        </p:blipFill>
        <p:spPr>
          <a:xfrm>
            <a:off x="92597" y="181129"/>
            <a:ext cx="2630250" cy="252000"/>
          </a:xfrm>
          <a:prstGeom prst="rect">
            <a:avLst/>
          </a:prstGeom>
        </p:spPr>
      </p:pic>
      <p:sp>
        <p:nvSpPr>
          <p:cNvPr id="11" name="Google Shape;181;p29"/>
          <p:cNvSpPr txBox="1"/>
          <p:nvPr/>
        </p:nvSpPr>
        <p:spPr>
          <a:xfrm>
            <a:off x="270510" y="492125"/>
            <a:ext cx="2467610" cy="415163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模型训练</a:t>
            </a:r>
            <a:r>
              <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代码</a:t>
            </a: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indent="0" algn="l" rtl="0">
              <a:spcBef>
                <a:spcPts val="0"/>
              </a:spcBef>
              <a:spcAft>
                <a:spcPts val="0"/>
              </a:spcAft>
              <a:buNone/>
            </a:pPr>
            <a:endParaRPr lang="zh-CN" altLang="en-US" sz="24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a:p>
            <a:pPr marL="0" lvl="0" algn="l" rtl="0">
              <a:spcBef>
                <a:spcPts val="0"/>
              </a:spcBef>
              <a:spcAft>
                <a:spcPts val="0"/>
              </a:spcAft>
              <a:buSzTx/>
              <a:buNone/>
            </a:pPr>
            <a:r>
              <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rPr>
              <a:t>训练过程中采用二元交叉熵损失优化模型参数，同时采用多种指标监控模型性能</a:t>
            </a:r>
            <a:endParaRPr lang="zh-CN" altLang="en-US" sz="1600" dirty="0">
              <a:solidFill>
                <a:schemeClr val="accent1"/>
              </a:solidFill>
              <a:latin typeface="微软雅黑" panose="020B0503020204020204" charset="-122"/>
              <a:ea typeface="微软雅黑" panose="020B0503020204020204" charset="-122"/>
              <a:cs typeface="Noto Sans CJK SC Medium" charset="-122"/>
              <a:sym typeface="Roboto" panose="02000000000000000000"/>
            </a:endParaRPr>
          </a:p>
        </p:txBody>
      </p:sp>
      <p:pic>
        <p:nvPicPr>
          <p:cNvPr id="4" name="图片 3"/>
          <p:cNvPicPr>
            <a:picLocks noChangeAspect="1"/>
          </p:cNvPicPr>
          <p:nvPr/>
        </p:nvPicPr>
        <p:blipFill>
          <a:blip r:embed="rId2"/>
          <a:stretch>
            <a:fillRect/>
          </a:stretch>
        </p:blipFill>
        <p:spPr>
          <a:xfrm>
            <a:off x="2722880" y="2315210"/>
            <a:ext cx="6299200" cy="2828290"/>
          </a:xfrm>
          <a:prstGeom prst="rect">
            <a:avLst/>
          </a:prstGeom>
        </p:spPr>
      </p:pic>
      <p:pic>
        <p:nvPicPr>
          <p:cNvPr id="6" name="图片 5"/>
          <p:cNvPicPr>
            <a:picLocks noChangeAspect="1"/>
          </p:cNvPicPr>
          <p:nvPr/>
        </p:nvPicPr>
        <p:blipFill>
          <a:blip r:embed="rId3"/>
          <a:stretch>
            <a:fillRect/>
          </a:stretch>
        </p:blipFill>
        <p:spPr>
          <a:xfrm>
            <a:off x="2722245" y="0"/>
            <a:ext cx="6299200" cy="2374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1" name="Google Shape;181;p29"/>
          <p:cNvSpPr txBox="1"/>
          <p:nvPr/>
        </p:nvSpPr>
        <p:spPr>
          <a:xfrm>
            <a:off x="701809" y="1436385"/>
            <a:ext cx="4279707"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早停</a:t>
            </a:r>
            <a:r>
              <a:rPr lang="en-US" altLang="zh-CN"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(Early Stop</a:t>
            </a: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方法</a:t>
            </a:r>
            <a:r>
              <a:rPr lang="en-US" altLang="zh-CN"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a:t>
            </a:r>
            <a:endParaRPr lang="en-US" altLang="zh-CN"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82" name="Google Shape;182;p29"/>
          <p:cNvSpPr txBox="1"/>
          <p:nvPr/>
        </p:nvSpPr>
        <p:spPr>
          <a:xfrm>
            <a:off x="695325" y="730885"/>
            <a:ext cx="4236720" cy="10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微软雅黑" panose="020B0503020204020204" charset="-122"/>
                <a:ea typeface="微软雅黑" panose="020B0503020204020204" charset="-122"/>
                <a:cs typeface="Noto Sans CJK SC Medium" charset="-122"/>
                <a:sym typeface="Google Sans Medium"/>
              </a:rPr>
              <a:t>训练方法及超参数</a:t>
            </a:r>
            <a:endParaRPr lang="zh-CN" altLang="en-US" sz="3600" dirty="0">
              <a:solidFill>
                <a:srgbClr val="FF6F00"/>
              </a:solidFill>
              <a:latin typeface="微软雅黑" panose="020B0503020204020204" charset="-122"/>
              <a:ea typeface="微软雅黑" panose="020B0503020204020204" charset="-122"/>
              <a:cs typeface="Noto Sans CJK SC Medium" charset="-122"/>
              <a:sym typeface="Google Sans Medium"/>
            </a:endParaRPr>
          </a:p>
        </p:txBody>
      </p:sp>
      <p:sp>
        <p:nvSpPr>
          <p:cNvPr id="4" name="文本框 3"/>
          <p:cNvSpPr txBox="1"/>
          <p:nvPr/>
        </p:nvSpPr>
        <p:spPr>
          <a:xfrm>
            <a:off x="701675" y="2292350"/>
            <a:ext cx="3048000" cy="1814830"/>
          </a:xfrm>
          <a:prstGeom prst="rect">
            <a:avLst/>
          </a:prstGeom>
          <a:noFill/>
        </p:spPr>
        <p:txBody>
          <a:bodyPr wrap="square" rtlCol="0">
            <a:spAutoFit/>
          </a:bodyPr>
          <a:p>
            <a:pPr algn="l">
              <a:buSzTx/>
            </a:pPr>
            <a:r>
              <a:rPr lang="zh-CN" altLang="en-US" dirty="0">
                <a:solidFill>
                  <a:schemeClr val="tx1"/>
                </a:solidFill>
                <a:latin typeface="微软雅黑" panose="020B0503020204020204" charset="-122"/>
                <a:ea typeface="微软雅黑" panose="020B0503020204020204" charset="-122"/>
                <a:cs typeface="Noto Sans CJK SC Medium" charset="-122"/>
              </a:rPr>
              <a:t>早停是一种防止过拟合的训练策略，通过监控验证集性能来决定何时停止训练。当验证集性能连续多个epoch没有改善时，就提前结束训练。</a:t>
            </a: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dirty="0">
                <a:solidFill>
                  <a:schemeClr val="tx1"/>
                </a:solidFill>
                <a:latin typeface="微软雅黑" panose="020B0503020204020204" charset="-122"/>
                <a:ea typeface="微软雅黑" panose="020B0503020204020204" charset="-122"/>
                <a:cs typeface="Noto Sans CJK SC Medium" charset="-122"/>
              </a:rPr>
              <a:t>使用验证性能最好的模型作为最终模型。这样可以在模型开始过拟合前及时停止，保持最佳泛化能力。</a:t>
            </a:r>
            <a:endParaRPr lang="zh-CN" altLang="en-US" dirty="0">
              <a:solidFill>
                <a:schemeClr val="tx1"/>
              </a:solidFill>
              <a:latin typeface="微软雅黑" panose="020B0503020204020204" charset="-122"/>
              <a:ea typeface="微软雅黑" panose="020B0503020204020204" charset="-122"/>
              <a:cs typeface="Noto Sans CJK SC Medium" charset="-122"/>
            </a:endParaRPr>
          </a:p>
        </p:txBody>
      </p:sp>
      <p:graphicFrame>
        <p:nvGraphicFramePr>
          <p:cNvPr id="6" name="表格 5"/>
          <p:cNvGraphicFramePr/>
          <p:nvPr>
            <p:custDataLst>
              <p:tags r:id="rId1"/>
            </p:custDataLst>
          </p:nvPr>
        </p:nvGraphicFramePr>
        <p:xfrm>
          <a:off x="5544185" y="1900555"/>
          <a:ext cx="2598420" cy="2499360"/>
        </p:xfrm>
        <a:graphic>
          <a:graphicData uri="http://schemas.openxmlformats.org/drawingml/2006/table">
            <a:tbl>
              <a:tblPr firstRow="1" bandRow="1">
                <a:tableStyleId>{073A0DAA-6AF3-43AB-8588-CEC1D06C72B9}</a:tableStyleId>
              </a:tblPr>
              <a:tblGrid>
                <a:gridCol w="1595120"/>
                <a:gridCol w="1003300"/>
              </a:tblGrid>
              <a:tr h="416560">
                <a:tc gridSpan="2">
                  <a:txBody>
                    <a:bodyPr/>
                    <a:p>
                      <a:pPr algn="ctr">
                        <a:buNone/>
                      </a:pPr>
                      <a:r>
                        <a:rPr lang="zh-CN" altLang="en-US">
                          <a:latin typeface="微软雅黑" panose="020B0503020204020204" charset="-122"/>
                          <a:ea typeface="微软雅黑" panose="020B0503020204020204" charset="-122"/>
                        </a:rPr>
                        <a:t>超参数设置表</a:t>
                      </a:r>
                      <a:endParaRPr lang="zh-CN" altLang="en-US">
                        <a:latin typeface="微软雅黑" panose="020B0503020204020204" charset="-122"/>
                        <a:ea typeface="微软雅黑" panose="020B0503020204020204" charset="-122"/>
                      </a:endParaRPr>
                    </a:p>
                  </a:txBody>
                  <a:tcPr/>
                </a:tc>
                <a:tc hMerge="1">
                  <a:tcPr/>
                </a:tc>
              </a:tr>
              <a:tr h="416560">
                <a:tc>
                  <a:txBody>
                    <a:bodyPr/>
                    <a:p>
                      <a:pPr algn="ctr">
                        <a:buNone/>
                      </a:pPr>
                      <a:r>
                        <a:rPr lang="zh-CN" altLang="en-US">
                          <a:latin typeface="微软雅黑" panose="020B0503020204020204" charset="-122"/>
                          <a:ea typeface="微软雅黑" panose="020B0503020204020204" charset="-122"/>
                        </a:rPr>
                        <a:t>学习率</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a:t>
                      </a:r>
                      <a:r>
                        <a:rPr lang="en-US" altLang="zh-CN">
                          <a:latin typeface="微软雅黑" panose="020B0503020204020204" charset="-122"/>
                          <a:ea typeface="微软雅黑" panose="020B0503020204020204" charset="-122"/>
                        </a:rPr>
                        <a:t>e-4</a:t>
                      </a:r>
                      <a:endParaRPr lang="en-US" altLang="zh-CN">
                        <a:latin typeface="微软雅黑" panose="020B0503020204020204" charset="-122"/>
                        <a:ea typeface="微软雅黑" panose="020B0503020204020204" charset="-122"/>
                      </a:endParaRPr>
                    </a:p>
                  </a:txBody>
                  <a:tcPr/>
                </a:tc>
              </a:tr>
              <a:tr h="416560">
                <a:tc>
                  <a:txBody>
                    <a:bodyPr/>
                    <a:p>
                      <a:pPr algn="ctr">
                        <a:buNone/>
                      </a:pPr>
                      <a:r>
                        <a:rPr lang="zh-CN" altLang="en-US">
                          <a:latin typeface="微软雅黑" panose="020B0503020204020204" charset="-122"/>
                          <a:ea typeface="微软雅黑" panose="020B0503020204020204" charset="-122"/>
                        </a:rPr>
                        <a:t>训练轮数</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70</a:t>
                      </a:r>
                      <a:endParaRPr lang="en-US" altLang="zh-CN">
                        <a:latin typeface="微软雅黑" panose="020B0503020204020204" charset="-122"/>
                        <a:ea typeface="微软雅黑" panose="020B0503020204020204" charset="-122"/>
                      </a:endParaRPr>
                    </a:p>
                  </a:txBody>
                  <a:tcPr/>
                </a:tc>
              </a:tr>
              <a:tr h="416560">
                <a:tc>
                  <a:txBody>
                    <a:bodyPr/>
                    <a:p>
                      <a:pPr algn="ctr">
                        <a:buNone/>
                      </a:pPr>
                      <a:r>
                        <a:rPr lang="zh-CN" altLang="en-US">
                          <a:latin typeface="微软雅黑" panose="020B0503020204020204" charset="-122"/>
                          <a:ea typeface="微软雅黑" panose="020B0503020204020204" charset="-122"/>
                        </a:rPr>
                        <a:t>批量大小</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32</a:t>
                      </a:r>
                      <a:endParaRPr lang="en-US" altLang="zh-CN">
                        <a:latin typeface="微软雅黑" panose="020B0503020204020204" charset="-122"/>
                        <a:ea typeface="微软雅黑" panose="020B0503020204020204" charset="-122"/>
                      </a:endParaRPr>
                    </a:p>
                  </a:txBody>
                  <a:tcPr/>
                </a:tc>
              </a:tr>
              <a:tr h="416560">
                <a:tc>
                  <a:txBody>
                    <a:bodyPr/>
                    <a:p>
                      <a:pPr algn="ctr">
                        <a:buNone/>
                      </a:pPr>
                      <a:r>
                        <a:rPr lang="zh-CN" altLang="en-US">
                          <a:latin typeface="微软雅黑" panose="020B0503020204020204" charset="-122"/>
                          <a:ea typeface="微软雅黑" panose="020B0503020204020204" charset="-122"/>
                        </a:rPr>
                        <a:t>早停</a:t>
                      </a:r>
                      <a:r>
                        <a:rPr lang="zh-CN" altLang="en-US">
                          <a:latin typeface="微软雅黑" panose="020B0503020204020204" charset="-122"/>
                          <a:ea typeface="微软雅黑" panose="020B0503020204020204" charset="-122"/>
                        </a:rPr>
                        <a:t>轮数</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10</a:t>
                      </a:r>
                      <a:endParaRPr lang="en-US" altLang="zh-CN">
                        <a:latin typeface="微软雅黑" panose="020B0503020204020204" charset="-122"/>
                        <a:ea typeface="微软雅黑" panose="020B0503020204020204" charset="-122"/>
                      </a:endParaRPr>
                    </a:p>
                  </a:txBody>
                  <a:tcPr/>
                </a:tc>
              </a:tr>
              <a:tr h="416560">
                <a:tc>
                  <a:txBody>
                    <a:bodyPr/>
                    <a:p>
                      <a:pPr algn="ctr">
                        <a:buNone/>
                      </a:pPr>
                      <a:r>
                        <a:rPr lang="zh-CN" altLang="en-US">
                          <a:latin typeface="微软雅黑" panose="020B0503020204020204" charset="-122"/>
                          <a:ea typeface="微软雅黑" panose="020B0503020204020204" charset="-122"/>
                        </a:rPr>
                        <a:t>优化器</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AdamW</a:t>
                      </a:r>
                      <a:endParaRPr lang="en-US" altLang="zh-CN">
                        <a:latin typeface="微软雅黑" panose="020B0503020204020204" charset="-122"/>
                        <a:ea typeface="微软雅黑" panose="020B0503020204020204" charset="-122"/>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US" dirty="0">
                <a:solidFill>
                  <a:schemeClr val="lt1"/>
                </a:solidFill>
                <a:latin typeface="Google Sans"/>
                <a:ea typeface="Google Sans"/>
                <a:cs typeface="Google Sans"/>
                <a:sym typeface="Google Sans"/>
              </a:rPr>
              <a:t>案例</a:t>
            </a:r>
            <a:r>
              <a:rPr lang="zh-CN" altLang="en-US" dirty="0">
                <a:solidFill>
                  <a:schemeClr val="lt1"/>
                </a:solidFill>
                <a:latin typeface="Google Sans"/>
                <a:ea typeface="Google Sans"/>
                <a:cs typeface="Google Sans"/>
                <a:sym typeface="Google Sans"/>
              </a:rPr>
              <a:t>研究</a:t>
            </a:r>
            <a:endParaRPr lang="zh-CN" altLang="en-US" dirty="0">
              <a:solidFill>
                <a:schemeClr val="lt1"/>
              </a:solidFill>
              <a:latin typeface="Google Sans"/>
              <a:ea typeface="Google Sans"/>
              <a:cs typeface="Google Sans"/>
              <a:sym typeface="Google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2" name="Google Shape;182;p29"/>
          <p:cNvSpPr txBox="1"/>
          <p:nvPr/>
        </p:nvSpPr>
        <p:spPr>
          <a:xfrm>
            <a:off x="695170" y="1062705"/>
            <a:ext cx="3527205"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案例</a:t>
            </a: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研究</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pic>
        <p:nvPicPr>
          <p:cNvPr id="5" name="图片 4"/>
          <p:cNvPicPr/>
          <p:nvPr/>
        </p:nvPicPr>
        <p:blipFill>
          <a:blip r:embed="rId1"/>
          <a:stretch>
            <a:fillRect/>
          </a:stretch>
        </p:blipFill>
        <p:spPr>
          <a:xfrm>
            <a:off x="4064000" y="327025"/>
            <a:ext cx="5080000" cy="3251200"/>
          </a:xfrm>
          <a:prstGeom prst="rect">
            <a:avLst/>
          </a:prstGeom>
        </p:spPr>
      </p:pic>
      <p:sp>
        <p:nvSpPr>
          <p:cNvPr id="7" name="文本框 6"/>
          <p:cNvSpPr txBox="1"/>
          <p:nvPr/>
        </p:nvSpPr>
        <p:spPr>
          <a:xfrm>
            <a:off x="5685155" y="4069715"/>
            <a:ext cx="1837690" cy="306705"/>
          </a:xfrm>
          <a:prstGeom prst="rect">
            <a:avLst/>
          </a:prstGeom>
          <a:noFill/>
        </p:spPr>
        <p:txBody>
          <a:bodyPr wrap="square" rtlCol="0">
            <a:spAutoFit/>
          </a:bodyPr>
          <a:p>
            <a:r>
              <a:rPr lang="zh-CN" altLang="en-US"/>
              <a:t>当归芍药散</a:t>
            </a:r>
            <a:r>
              <a:rPr lang="zh-CN" altLang="en-US"/>
              <a:t>主要组分</a:t>
            </a:r>
            <a:endParaRPr lang="zh-CN" altLang="en-US"/>
          </a:p>
        </p:txBody>
      </p:sp>
      <p:sp>
        <p:nvSpPr>
          <p:cNvPr id="8" name="文本框 7"/>
          <p:cNvSpPr txBox="1"/>
          <p:nvPr/>
        </p:nvSpPr>
        <p:spPr>
          <a:xfrm>
            <a:off x="701675" y="2292350"/>
            <a:ext cx="3048000" cy="1506855"/>
          </a:xfrm>
          <a:prstGeom prst="rect">
            <a:avLst/>
          </a:prstGeom>
          <a:noFill/>
        </p:spPr>
        <p:txBody>
          <a:bodyPr wrap="square" rtlCol="0">
            <a:spAutoFit/>
          </a:bodyPr>
          <a:p>
            <a:pPr algn="l">
              <a:buSzTx/>
            </a:pP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sz="1600" dirty="0">
                <a:solidFill>
                  <a:schemeClr val="tx1"/>
                </a:solidFill>
                <a:latin typeface="微软雅黑" panose="020B0503020204020204" charset="-122"/>
                <a:ea typeface="微软雅黑" panose="020B0503020204020204" charset="-122"/>
                <a:cs typeface="Noto Sans CJK SC Medium" charset="-122"/>
              </a:rPr>
              <a:t>作为案例，将模型应用于中医经典名方当归芍药散</a:t>
            </a:r>
            <a:r>
              <a:rPr lang="zh-CN" altLang="en-US" sz="1600" dirty="0">
                <a:solidFill>
                  <a:schemeClr val="tx1"/>
                </a:solidFill>
                <a:latin typeface="微软雅黑" panose="020B0503020204020204" charset="-122"/>
                <a:ea typeface="微软雅黑" panose="020B0503020204020204" charset="-122"/>
                <a:cs typeface="Noto Sans CJK SC Medium" charset="-122"/>
              </a:rPr>
              <a:t>作用靶点预测</a:t>
            </a:r>
            <a:r>
              <a:rPr lang="zh-CN" altLang="en-US" sz="1600" dirty="0">
                <a:solidFill>
                  <a:schemeClr val="tx1"/>
                </a:solidFill>
                <a:latin typeface="微软雅黑" panose="020B0503020204020204" charset="-122"/>
                <a:ea typeface="微软雅黑" panose="020B0503020204020204" charset="-122"/>
                <a:cs typeface="Noto Sans CJK SC Medium" charset="-122"/>
              </a:rPr>
              <a:t>的研究。</a:t>
            </a: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dirty="0">
              <a:solidFill>
                <a:schemeClr val="tx1"/>
              </a:solidFill>
              <a:latin typeface="微软雅黑" panose="020B0503020204020204" charset="-122"/>
              <a:ea typeface="微软雅黑" panose="020B0503020204020204" charset="-122"/>
              <a:cs typeface="Noto Sans CJK SC Medium"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2;p23"/>
          <p:cNvSpPr txBox="1"/>
          <p:nvPr/>
        </p:nvSpPr>
        <p:spPr>
          <a:xfrm>
            <a:off x="671830" y="1435735"/>
            <a:ext cx="6144895" cy="3518535"/>
          </a:xfrm>
          <a:prstGeom prst="rect">
            <a:avLst/>
          </a:prstGeom>
          <a:noFill/>
          <a:ln>
            <a:noFill/>
          </a:ln>
        </p:spPr>
        <p:txBody>
          <a:bodyPr spcFirstLastPara="1" wrap="square" lIns="91425" tIns="91425" rIns="91425" bIns="91425" anchor="t" anchorCtr="0">
            <a:noAutofit/>
          </a:bodyPr>
          <a:lstStyle/>
          <a:p>
            <a:pPr marL="419100" indent="-342900">
              <a:lnSpc>
                <a:spcPct val="200000"/>
              </a:lnSpc>
              <a:buClrTx/>
              <a:buSzPct val="100000"/>
              <a:buFont typeface="+mj-lt"/>
              <a:buAutoNum type="arabicPeriod"/>
            </a:pPr>
            <a:r>
              <a:rPr lang="zh-CN" altLang="en-US" dirty="0">
                <a:solidFill>
                  <a:srgbClr val="6B7687"/>
                </a:solidFill>
                <a:latin typeface="Noto Sans CJK SC" panose="020B0500000000000000" pitchFamily="34" charset="-128"/>
                <a:ea typeface="Noto Sans CJK SC" panose="020B0500000000000000" pitchFamily="34" charset="-128"/>
                <a:sym typeface="Montserrat"/>
              </a:rPr>
              <a:t>项目背景</a:t>
            </a:r>
            <a:endParaRPr lang="en-US" altLang="zh-CN" dirty="0">
              <a:solidFill>
                <a:srgbClr val="6B7687"/>
              </a:solidFill>
              <a:latin typeface="Google Sans"/>
              <a:ea typeface="Noto Sans CJK SC" panose="020B0500000000000000" pitchFamily="34" charset="-128"/>
              <a:sym typeface="Montserrat"/>
            </a:endParaRPr>
          </a:p>
          <a:p>
            <a:pPr marL="419100" indent="-342900">
              <a:lnSpc>
                <a:spcPct val="200000"/>
              </a:lnSpc>
              <a:buClrTx/>
              <a:buSzPct val="100000"/>
              <a:buFont typeface="+mj-lt"/>
              <a:buAutoNum type="arabicPeriod"/>
            </a:pPr>
            <a:r>
              <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数据准备及预处理</a:t>
            </a:r>
            <a:endParaRPr lang="en-US" altLang="zh-CN"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endParaRPr>
          </a:p>
          <a:p>
            <a:pPr marL="419100" indent="-342900">
              <a:lnSpc>
                <a:spcPct val="200000"/>
              </a:lnSpc>
              <a:buClrTx/>
              <a:buSzPct val="100000"/>
              <a:buFont typeface="+mj-lt"/>
              <a:buAutoNum type="arabicPeriod"/>
            </a:pPr>
            <a:r>
              <a:rPr lang="en-US" altLang="zh-CN"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BertBan</a:t>
            </a:r>
            <a:r>
              <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模型架构</a:t>
            </a:r>
            <a:endParaRPr lang="en-US" altLang="zh-CN"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endParaRPr>
          </a:p>
          <a:p>
            <a:pPr marL="419100" indent="-342900">
              <a:lnSpc>
                <a:spcPct val="200000"/>
              </a:lnSpc>
              <a:buClrTx/>
              <a:buSzPct val="100000"/>
              <a:buFont typeface="+mj-lt"/>
              <a:buAutoNum type="arabicPeriod"/>
            </a:pPr>
            <a:r>
              <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训练</a:t>
            </a:r>
            <a:r>
              <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过程和超参数</a:t>
            </a:r>
            <a:endPar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endParaRPr>
          </a:p>
          <a:p>
            <a:pPr marL="419100" indent="-342900">
              <a:lnSpc>
                <a:spcPct val="200000"/>
              </a:lnSpc>
              <a:buClrTx/>
              <a:buSzPct val="100000"/>
              <a:buFont typeface="+mj-lt"/>
              <a:buAutoNum type="arabicPeriod"/>
            </a:pPr>
            <a:r>
              <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案例研究</a:t>
            </a:r>
            <a:endParaRPr lang="en-US" altLang="zh-CN"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endParaRPr>
          </a:p>
          <a:p>
            <a:pPr marL="419100" indent="-342900">
              <a:lnSpc>
                <a:spcPct val="200000"/>
              </a:lnSpc>
              <a:buClrTx/>
              <a:buSzPct val="100000"/>
              <a:buFont typeface="+mj-lt"/>
              <a:buAutoNum type="arabicPeriod"/>
            </a:pPr>
            <a:r>
              <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rPr>
              <a:t>总结和展望</a:t>
            </a:r>
            <a:endParaRPr lang="zh-CN" altLang="en-US" dirty="0">
              <a:solidFill>
                <a:srgbClr val="6B7687"/>
              </a:solidFill>
              <a:latin typeface="Noto Sans CJK SC" panose="020B0500000000000000" pitchFamily="34" charset="-128"/>
              <a:ea typeface="Noto Sans CJK SC" panose="020B0500000000000000" pitchFamily="34" charset="-128"/>
              <a:cs typeface="Noto Sans CJK SC Medium" charset="-122"/>
              <a:sym typeface="Montserrat"/>
            </a:endParaRPr>
          </a:p>
        </p:txBody>
      </p:sp>
      <p:sp>
        <p:nvSpPr>
          <p:cNvPr id="5" name="Google Shape;136;p23"/>
          <p:cNvSpPr txBox="1"/>
          <p:nvPr/>
        </p:nvSpPr>
        <p:spPr>
          <a:xfrm>
            <a:off x="711301" y="730595"/>
            <a:ext cx="6026100" cy="51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Google Sans"/>
                <a:sym typeface="Google Sans"/>
              </a:rPr>
              <a:t>目录</a:t>
            </a:r>
            <a:endParaRPr sz="3600" dirty="0">
              <a:solidFill>
                <a:srgbClr val="FF6F00"/>
              </a:solidFill>
              <a:latin typeface="Noto Sans CJK SC" panose="020B0500000000000000" pitchFamily="34" charset="-128"/>
              <a:ea typeface="Noto Sans CJK SC" panose="020B0500000000000000" pitchFamily="34" charset="-128"/>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2" name="Google Shape;182;p29"/>
          <p:cNvSpPr txBox="1"/>
          <p:nvPr/>
        </p:nvSpPr>
        <p:spPr>
          <a:xfrm>
            <a:off x="695170" y="1062705"/>
            <a:ext cx="3527205"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案例</a:t>
            </a: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研究</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
        <p:nvSpPr>
          <p:cNvPr id="8" name="文本框 7"/>
          <p:cNvSpPr txBox="1"/>
          <p:nvPr/>
        </p:nvSpPr>
        <p:spPr>
          <a:xfrm>
            <a:off x="701675" y="2292350"/>
            <a:ext cx="3048000" cy="2522855"/>
          </a:xfrm>
          <a:prstGeom prst="rect">
            <a:avLst/>
          </a:prstGeom>
          <a:noFill/>
        </p:spPr>
        <p:txBody>
          <a:bodyPr wrap="square" rtlCol="0">
            <a:spAutoFit/>
          </a:bodyPr>
          <a:p>
            <a:pPr algn="l">
              <a:buSzTx/>
            </a:pP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sz="1600" dirty="0">
                <a:solidFill>
                  <a:schemeClr val="tx1"/>
                </a:solidFill>
                <a:latin typeface="微软雅黑" panose="020B0503020204020204" charset="-122"/>
                <a:ea typeface="微软雅黑" panose="020B0503020204020204" charset="-122"/>
                <a:cs typeface="Noto Sans CJK SC Medium" charset="-122"/>
              </a:rPr>
              <a:t>从</a:t>
            </a:r>
            <a:r>
              <a:rPr lang="en-US" altLang="zh-CN" sz="1600" dirty="0">
                <a:solidFill>
                  <a:schemeClr val="tx1"/>
                </a:solidFill>
                <a:latin typeface="微软雅黑" panose="020B0503020204020204" charset="-122"/>
                <a:ea typeface="微软雅黑" panose="020B0503020204020204" charset="-122"/>
                <a:cs typeface="Noto Sans CJK SC Medium" charset="-122"/>
              </a:rPr>
              <a:t>TCMSP</a:t>
            </a:r>
            <a:r>
              <a:rPr lang="zh-CN" altLang="en-US" sz="1600" dirty="0">
                <a:solidFill>
                  <a:schemeClr val="tx1"/>
                </a:solidFill>
                <a:latin typeface="微软雅黑" panose="020B0503020204020204" charset="-122"/>
                <a:ea typeface="微软雅黑" panose="020B0503020204020204" charset="-122"/>
                <a:cs typeface="Noto Sans CJK SC Medium" charset="-122"/>
              </a:rPr>
              <a:t>等数据库中检索当归芍药散的六种组分药材包含的主要分子</a:t>
            </a: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sz="1600" dirty="0">
                <a:solidFill>
                  <a:schemeClr val="tx1"/>
                </a:solidFill>
                <a:latin typeface="微软雅黑" panose="020B0503020204020204" charset="-122"/>
                <a:ea typeface="微软雅黑" panose="020B0503020204020204" charset="-122"/>
                <a:cs typeface="Noto Sans CJK SC Medium" charset="-122"/>
              </a:rPr>
              <a:t>结合虚拟筛选库中的蛋白质序列数据组成输入</a:t>
            </a: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sz="1600" dirty="0">
                <a:solidFill>
                  <a:schemeClr val="tx1"/>
                </a:solidFill>
                <a:latin typeface="微软雅黑" panose="020B0503020204020204" charset="-122"/>
                <a:ea typeface="微软雅黑" panose="020B0503020204020204" charset="-122"/>
                <a:cs typeface="Noto Sans CJK SC Medium" charset="-122"/>
              </a:rPr>
              <a:t>模型预测后对结果进行</a:t>
            </a:r>
            <a:r>
              <a:rPr lang="zh-CN" altLang="en-US" sz="1600" dirty="0">
                <a:solidFill>
                  <a:schemeClr val="tx1"/>
                </a:solidFill>
                <a:latin typeface="微软雅黑" panose="020B0503020204020204" charset="-122"/>
                <a:ea typeface="微软雅黑" panose="020B0503020204020204" charset="-122"/>
                <a:cs typeface="Noto Sans CJK SC Medium" charset="-122"/>
              </a:rPr>
              <a:t>数据分析</a:t>
            </a: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dirty="0">
              <a:solidFill>
                <a:schemeClr val="tx1"/>
              </a:solidFill>
              <a:latin typeface="微软雅黑" panose="020B0503020204020204" charset="-122"/>
              <a:ea typeface="微软雅黑" panose="020B0503020204020204" charset="-122"/>
              <a:cs typeface="Noto Sans CJK SC Medium" charset="-122"/>
            </a:endParaRPr>
          </a:p>
        </p:txBody>
      </p:sp>
      <p:pic>
        <p:nvPicPr>
          <p:cNvPr id="2" name="图片 1"/>
          <p:cNvPicPr>
            <a:picLocks noChangeAspect="1"/>
          </p:cNvPicPr>
          <p:nvPr/>
        </p:nvPicPr>
        <p:blipFill>
          <a:blip r:embed="rId1"/>
          <a:stretch>
            <a:fillRect/>
          </a:stretch>
        </p:blipFill>
        <p:spPr>
          <a:xfrm>
            <a:off x="5168265" y="0"/>
            <a:ext cx="2402840" cy="4349750"/>
          </a:xfrm>
          <a:prstGeom prst="rect">
            <a:avLst/>
          </a:prstGeom>
        </p:spPr>
      </p:pic>
      <p:sp>
        <p:nvSpPr>
          <p:cNvPr id="3" name="文本框 2"/>
          <p:cNvSpPr txBox="1"/>
          <p:nvPr/>
        </p:nvSpPr>
        <p:spPr>
          <a:xfrm>
            <a:off x="5638800" y="4349750"/>
            <a:ext cx="1462405" cy="306705"/>
          </a:xfrm>
          <a:prstGeom prst="rect">
            <a:avLst/>
          </a:prstGeom>
          <a:noFill/>
        </p:spPr>
        <p:txBody>
          <a:bodyPr wrap="square" rtlCol="0">
            <a:spAutoFit/>
          </a:bodyPr>
          <a:p>
            <a:r>
              <a:rPr lang="zh-CN" altLang="en-US"/>
              <a:t>靶点预测工作</a:t>
            </a:r>
            <a:r>
              <a:rPr lang="zh-CN" altLang="en-US"/>
              <a:t>流</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2" name="Google Shape;182;p29"/>
          <p:cNvSpPr txBox="1"/>
          <p:nvPr/>
        </p:nvSpPr>
        <p:spPr>
          <a:xfrm>
            <a:off x="695170" y="1062705"/>
            <a:ext cx="3527205"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案例</a:t>
            </a: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研究</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
        <p:nvSpPr>
          <p:cNvPr id="8" name="文本框 7"/>
          <p:cNvSpPr txBox="1"/>
          <p:nvPr/>
        </p:nvSpPr>
        <p:spPr>
          <a:xfrm>
            <a:off x="701675" y="2292350"/>
            <a:ext cx="2466975" cy="2276475"/>
          </a:xfrm>
          <a:prstGeom prst="rect">
            <a:avLst/>
          </a:prstGeom>
          <a:noFill/>
        </p:spPr>
        <p:txBody>
          <a:bodyPr wrap="square" rtlCol="0">
            <a:spAutoFit/>
          </a:bodyPr>
          <a:p>
            <a:pPr algn="l">
              <a:buSzTx/>
            </a:pPr>
            <a:endParaRPr lang="zh-CN" altLang="en-US" sz="1600"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dirty="0">
                <a:solidFill>
                  <a:schemeClr val="tx1"/>
                </a:solidFill>
                <a:latin typeface="微软雅黑" panose="020B0503020204020204" charset="-122"/>
                <a:ea typeface="微软雅黑" panose="020B0503020204020204" charset="-122"/>
                <a:cs typeface="Noto Sans CJK SC Medium" charset="-122"/>
              </a:rPr>
              <a:t>对当归芍药散的主要组分分子进行靶点预测，统计模型置信度高于</a:t>
            </a:r>
            <a:r>
              <a:rPr lang="en-US" altLang="zh-CN" dirty="0">
                <a:solidFill>
                  <a:schemeClr val="tx1"/>
                </a:solidFill>
                <a:latin typeface="微软雅黑" panose="020B0503020204020204" charset="-122"/>
                <a:ea typeface="微软雅黑" panose="020B0503020204020204" charset="-122"/>
                <a:cs typeface="Noto Sans CJK SC Medium" charset="-122"/>
              </a:rPr>
              <a:t>0.9</a:t>
            </a:r>
            <a:r>
              <a:rPr lang="zh-CN" altLang="en-US" dirty="0">
                <a:solidFill>
                  <a:schemeClr val="tx1"/>
                </a:solidFill>
                <a:latin typeface="微软雅黑" panose="020B0503020204020204" charset="-122"/>
                <a:ea typeface="微软雅黑" panose="020B0503020204020204" charset="-122"/>
                <a:cs typeface="Noto Sans CJK SC Medium" charset="-122"/>
              </a:rPr>
              <a:t>的靶点并统计其出现频度，得到高频度靶点</a:t>
            </a:r>
            <a:r>
              <a:rPr lang="zh-CN" altLang="en-US" dirty="0">
                <a:solidFill>
                  <a:schemeClr val="tx1"/>
                </a:solidFill>
                <a:latin typeface="微软雅黑" panose="020B0503020204020204" charset="-122"/>
                <a:ea typeface="微软雅黑" panose="020B0503020204020204" charset="-122"/>
                <a:cs typeface="Noto Sans CJK SC Medium" charset="-122"/>
              </a:rPr>
              <a:t>集。</a:t>
            </a: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r>
              <a:rPr lang="zh-CN" altLang="en-US" dirty="0">
                <a:solidFill>
                  <a:schemeClr val="tx1"/>
                </a:solidFill>
                <a:latin typeface="微软雅黑" panose="020B0503020204020204" charset="-122"/>
                <a:ea typeface="微软雅黑" panose="020B0503020204020204" charset="-122"/>
                <a:cs typeface="Noto Sans CJK SC Medium" charset="-122"/>
              </a:rPr>
              <a:t>该靶点集可以被认为是当归芍药散</a:t>
            </a:r>
            <a:r>
              <a:rPr lang="zh-CN" altLang="en-US" dirty="0">
                <a:solidFill>
                  <a:schemeClr val="tx1"/>
                </a:solidFill>
                <a:latin typeface="微软雅黑" panose="020B0503020204020204" charset="-122"/>
                <a:ea typeface="微软雅黑" panose="020B0503020204020204" charset="-122"/>
                <a:cs typeface="Noto Sans CJK SC Medium" charset="-122"/>
              </a:rPr>
              <a:t>方剂潜在的</a:t>
            </a:r>
            <a:r>
              <a:rPr lang="zh-CN" altLang="en-US" dirty="0">
                <a:solidFill>
                  <a:schemeClr val="tx1"/>
                </a:solidFill>
                <a:latin typeface="微软雅黑" panose="020B0503020204020204" charset="-122"/>
                <a:ea typeface="微软雅黑" panose="020B0503020204020204" charset="-122"/>
                <a:cs typeface="Noto Sans CJK SC Medium" charset="-122"/>
              </a:rPr>
              <a:t>作用</a:t>
            </a:r>
            <a:r>
              <a:rPr lang="zh-CN" altLang="en-US" dirty="0">
                <a:solidFill>
                  <a:schemeClr val="tx1"/>
                </a:solidFill>
                <a:latin typeface="微软雅黑" panose="020B0503020204020204" charset="-122"/>
                <a:ea typeface="微软雅黑" panose="020B0503020204020204" charset="-122"/>
                <a:cs typeface="Noto Sans CJK SC Medium" charset="-122"/>
              </a:rPr>
              <a:t>靶点</a:t>
            </a:r>
            <a:endParaRPr lang="zh-CN" altLang="en-US" dirty="0">
              <a:solidFill>
                <a:schemeClr val="tx1"/>
              </a:solidFill>
              <a:latin typeface="微软雅黑" panose="020B0503020204020204" charset="-122"/>
              <a:ea typeface="微软雅黑" panose="020B0503020204020204" charset="-122"/>
              <a:cs typeface="Noto Sans CJK SC Medium" charset="-122"/>
            </a:endParaRPr>
          </a:p>
          <a:p>
            <a:pPr algn="l">
              <a:buSzTx/>
            </a:pPr>
            <a:endParaRPr lang="zh-CN" altLang="en-US" dirty="0">
              <a:solidFill>
                <a:schemeClr val="tx1"/>
              </a:solidFill>
              <a:latin typeface="微软雅黑" panose="020B0503020204020204" charset="-122"/>
              <a:ea typeface="微软雅黑" panose="020B0503020204020204" charset="-122"/>
              <a:cs typeface="Noto Sans CJK SC Medium" charset="-122"/>
            </a:endParaRPr>
          </a:p>
        </p:txBody>
      </p:sp>
      <p:pic>
        <p:nvPicPr>
          <p:cNvPr id="3" name="图片 2"/>
          <p:cNvPicPr>
            <a:picLocks noChangeAspect="1"/>
          </p:cNvPicPr>
          <p:nvPr/>
        </p:nvPicPr>
        <p:blipFill>
          <a:blip r:embed="rId1"/>
          <a:stretch>
            <a:fillRect/>
          </a:stretch>
        </p:blipFill>
        <p:spPr>
          <a:xfrm>
            <a:off x="6140450" y="0"/>
            <a:ext cx="3003550" cy="4478020"/>
          </a:xfrm>
          <a:prstGeom prst="rect">
            <a:avLst/>
          </a:prstGeom>
        </p:spPr>
      </p:pic>
      <p:sp>
        <p:nvSpPr>
          <p:cNvPr id="4" name="文本框 3"/>
          <p:cNvSpPr txBox="1"/>
          <p:nvPr/>
        </p:nvSpPr>
        <p:spPr>
          <a:xfrm>
            <a:off x="6469380" y="4643755"/>
            <a:ext cx="2346325" cy="306705"/>
          </a:xfrm>
          <a:prstGeom prst="rect">
            <a:avLst/>
          </a:prstGeom>
          <a:noFill/>
        </p:spPr>
        <p:txBody>
          <a:bodyPr wrap="square" rtlCol="0">
            <a:spAutoFit/>
          </a:bodyPr>
          <a:p>
            <a:r>
              <a:rPr lang="zh-CN" altLang="en-US"/>
              <a:t>结合性预测的</a:t>
            </a:r>
            <a:r>
              <a:rPr lang="zh-CN" altLang="en-US"/>
              <a:t>部分输出</a:t>
            </a:r>
            <a:r>
              <a:rPr lang="zh-CN" altLang="en-US"/>
              <a:t>结果</a:t>
            </a:r>
            <a:endParaRPr lang="zh-CN" altLang="en-US"/>
          </a:p>
        </p:txBody>
      </p:sp>
      <p:graphicFrame>
        <p:nvGraphicFramePr>
          <p:cNvPr id="9" name="表格 8"/>
          <p:cNvGraphicFramePr/>
          <p:nvPr>
            <p:custDataLst>
              <p:tags r:id="rId2"/>
            </p:custDataLst>
          </p:nvPr>
        </p:nvGraphicFramePr>
        <p:xfrm>
          <a:off x="3168650" y="-5080"/>
          <a:ext cx="2971800" cy="4516755"/>
        </p:xfrm>
        <a:graphic>
          <a:graphicData uri="http://schemas.openxmlformats.org/drawingml/2006/table">
            <a:tbl>
              <a:tblPr firstRow="1" bandRow="1">
                <a:tableStyleId>{5C22544A-7EE6-4342-B048-85BDC9FD1C3A}</a:tableStyleId>
              </a:tblPr>
              <a:tblGrid>
                <a:gridCol w="990600"/>
                <a:gridCol w="990600"/>
                <a:gridCol w="990600"/>
              </a:tblGrid>
              <a:tr h="313690">
                <a:tc>
                  <a:txBody>
                    <a:bodyPr/>
                    <a:p>
                      <a:pPr algn="ctr" fontAlgn="ctr"/>
                      <a:r>
                        <a:rPr lang="en-US" altLang="zh-CN" sz="1200" b="1" i="0">
                          <a:solidFill>
                            <a:srgbClr val="000000"/>
                          </a:solidFill>
                          <a:latin typeface="Times New Roman" panose="02020603050405020304" charset="0"/>
                          <a:ea typeface="宋体" panose="02010600030101010101" pitchFamily="2" charset="-122"/>
                          <a:cs typeface="Times New Roman" panose="02020603050405020304" charset="0"/>
                        </a:rPr>
                        <a:t>protein</a:t>
                      </a:r>
                      <a:endParaRPr lang="en-US" altLang="zh-CN" sz="1200" b="1"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200" b="1" i="0">
                          <a:solidFill>
                            <a:srgbClr val="000000"/>
                          </a:solidFill>
                          <a:latin typeface="Times New Roman" panose="02020603050405020304" charset="0"/>
                          <a:ea typeface="宋体" panose="02010600030101010101" pitchFamily="2" charset="-122"/>
                          <a:cs typeface="Times New Roman" panose="02020603050405020304" charset="0"/>
                        </a:rPr>
                        <a:t>gene</a:t>
                      </a:r>
                      <a:endParaRPr lang="en-US" altLang="zh-CN" sz="1200" b="1"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200" b="1" i="0">
                          <a:solidFill>
                            <a:srgbClr val="000000"/>
                          </a:solidFill>
                          <a:latin typeface="Times New Roman" panose="02020603050405020304" charset="0"/>
                          <a:ea typeface="宋体" panose="02010600030101010101" pitchFamily="2" charset="-122"/>
                          <a:cs typeface="Times New Roman" panose="02020603050405020304" charset="0"/>
                        </a:rPr>
                        <a:t>frequency</a:t>
                      </a:r>
                      <a:endParaRPr lang="en-US" altLang="zh-CN" sz="1200" b="1"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429895">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Glucocorticoid receptor</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NR3C1</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46</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341630">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Estrogen receptor</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ESR</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44</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712470">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Nuclear receptor subfamily 4 group A member 1</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NR4A1</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43</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429895">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Prostaglandin G/H synthase 2</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COX-2</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33</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570865">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Prostaglandin G/H synthase 1/2</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PTGS1</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31</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429895">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Dipeptidyl peptidase 9</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DPP9</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28</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429260">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Dipeptidyl peptidase 9</a:t>
                      </a: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 </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GRIN1</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28</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r h="429895">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Prostaglandin G/H synthase 2</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PTGS2</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c>
                  <a:txBody>
                    <a:bodyPr/>
                    <a:p>
                      <a:pPr algn="ctr" fontAlgn="ctr"/>
                      <a:r>
                        <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rPr>
                        <a:t>28</a:t>
                      </a:r>
                      <a:endParaRPr lang="en-US" altLang="zh-CN" sz="1100" b="0" i="0">
                        <a:solidFill>
                          <a:srgbClr val="000000"/>
                        </a:solidFill>
                        <a:latin typeface="Times New Roman" panose="02020603050405020304" charset="0"/>
                        <a:ea typeface="宋体" panose="02010600030101010101" pitchFamily="2" charset="-122"/>
                        <a:cs typeface="Times New Roman" panose="02020603050405020304" charset="0"/>
                      </a:endParaRPr>
                    </a:p>
                  </a:txBody>
                  <a:tcPr marL="6667" marR="6667" marT="6667" marB="0" anchor="ctr" anchorCtr="0"/>
                </a:tc>
              </a:tr>
            </a:tbl>
          </a:graphicData>
        </a:graphic>
      </p:graphicFrame>
      <p:sp>
        <p:nvSpPr>
          <p:cNvPr id="12" name="文本框 11"/>
          <p:cNvSpPr txBox="1"/>
          <p:nvPr/>
        </p:nvSpPr>
        <p:spPr>
          <a:xfrm>
            <a:off x="3498850" y="4390390"/>
            <a:ext cx="2146300" cy="306705"/>
          </a:xfrm>
          <a:prstGeom prst="rect">
            <a:avLst/>
          </a:prstGeom>
          <a:noFill/>
        </p:spPr>
        <p:txBody>
          <a:bodyPr wrap="square" rtlCol="0">
            <a:spAutoFit/>
          </a:bodyPr>
          <a:p>
            <a:r>
              <a:rPr lang="zh-CN" altLang="en-US"/>
              <a:t>部分高频度</a:t>
            </a:r>
            <a:r>
              <a:rPr lang="zh-CN" altLang="en-US"/>
              <a:t>高置信度靶点</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US" dirty="0">
                <a:solidFill>
                  <a:schemeClr val="lt1"/>
                </a:solidFill>
                <a:latin typeface="Google Sans"/>
                <a:ea typeface="Google Sans"/>
                <a:cs typeface="Google Sans"/>
                <a:sym typeface="Google Sans"/>
              </a:rPr>
              <a:t>总结和展望</a:t>
            </a:r>
            <a:endParaRPr lang="en-GB" dirty="0">
              <a:solidFill>
                <a:schemeClr val="lt1"/>
              </a:solidFill>
              <a:latin typeface="Google Sans"/>
              <a:ea typeface="Google Sans"/>
              <a:cs typeface="Google Sans"/>
              <a:sym typeface="Google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91" name="Google Shape;191;p30"/>
          <p:cNvSpPr txBox="1"/>
          <p:nvPr/>
        </p:nvSpPr>
        <p:spPr>
          <a:xfrm>
            <a:off x="706954" y="2202029"/>
            <a:ext cx="6026100" cy="17592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425066"/>
              </a:buClr>
              <a:buSzPts val="1600"/>
              <a:buFont typeface="Roboto" panose="02000000000000000000"/>
              <a:buChar char="●"/>
            </a:pPr>
            <a:r>
              <a:rPr lang="en-US" altLang="zh-CN" dirty="0">
                <a:solidFill>
                  <a:srgbClr val="6B7687"/>
                </a:solidFill>
                <a:latin typeface="Noto Sans CJK SC" panose="020B0500000000000000" pitchFamily="34" charset="-128"/>
                <a:ea typeface="Noto Sans CJK SC" panose="020B0500000000000000" pitchFamily="34" charset="-128"/>
                <a:sym typeface="Roboto" panose="02000000000000000000"/>
              </a:rPr>
              <a:t>BertBan</a:t>
            </a: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为中药方剂的</a:t>
            </a: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靶点预测提供了新的思路</a:t>
            </a:r>
            <a:endPar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endParaRPr>
          </a:p>
          <a:p>
            <a:pPr marL="457200" indent="-330200">
              <a:lnSpc>
                <a:spcPct val="115000"/>
              </a:lnSpc>
              <a:buClr>
                <a:srgbClr val="425066"/>
              </a:buClr>
              <a:buSzPts val="1600"/>
              <a:buFont typeface="Roboto" panose="02000000000000000000"/>
              <a:buChar char="●"/>
            </a:pP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双线性注意力机制提供了良好的</a:t>
            </a: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可解释性</a:t>
            </a:r>
            <a:endPar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endParaRPr>
          </a:p>
          <a:p>
            <a:pPr marL="457200" indent="-330200">
              <a:lnSpc>
                <a:spcPct val="115000"/>
              </a:lnSpc>
              <a:buClr>
                <a:srgbClr val="425066"/>
              </a:buClr>
              <a:buSzPts val="1600"/>
              <a:buFont typeface="Roboto" panose="02000000000000000000"/>
              <a:buChar char="●"/>
            </a:pP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预训练蛋白质模型有助于学习复杂</a:t>
            </a: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特征</a:t>
            </a:r>
            <a:endPar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endParaRPr>
          </a:p>
          <a:p>
            <a:pPr marL="127000">
              <a:lnSpc>
                <a:spcPct val="115000"/>
              </a:lnSpc>
              <a:buClr>
                <a:srgbClr val="425066"/>
              </a:buClr>
              <a:buSzPts val="1600"/>
            </a:pPr>
            <a:endParaRPr lang="en-US" altLang="zh-CN" dirty="0">
              <a:solidFill>
                <a:srgbClr val="6B7687"/>
              </a:solidFill>
              <a:latin typeface="Noto Sans CJK SC" panose="020B0500000000000000" pitchFamily="34" charset="-128"/>
              <a:ea typeface="Noto Sans CJK SC" panose="020B0500000000000000" pitchFamily="34" charset="-128"/>
              <a:sym typeface="Roboto" panose="02000000000000000000"/>
            </a:endParaRPr>
          </a:p>
          <a:p>
            <a:pPr marL="457200" lvl="0" indent="-330200" algn="l" rtl="0">
              <a:lnSpc>
                <a:spcPct val="115000"/>
              </a:lnSpc>
              <a:spcBef>
                <a:spcPts val="0"/>
              </a:spcBef>
              <a:spcAft>
                <a:spcPts val="0"/>
              </a:spcAft>
              <a:buClr>
                <a:srgbClr val="425066"/>
              </a:buClr>
              <a:buSzPts val="1600"/>
              <a:buFont typeface="Roboto" panose="02000000000000000000"/>
              <a:buChar char="●"/>
            </a:pP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分子特征的提取方式不够新颖</a:t>
            </a:r>
            <a:endParaRPr lang="en-US" altLang="zh-CN" dirty="0">
              <a:solidFill>
                <a:srgbClr val="6B7687"/>
              </a:solidFill>
              <a:latin typeface="Noto Sans CJK SC" panose="020B0500000000000000" pitchFamily="34" charset="-128"/>
              <a:ea typeface="Noto Sans CJK SC" panose="020B0500000000000000" pitchFamily="34" charset="-128"/>
              <a:sym typeface="Roboto" panose="02000000000000000000"/>
            </a:endParaRPr>
          </a:p>
          <a:p>
            <a:pPr marL="457200" lvl="0" indent="-330200" algn="l" rtl="0">
              <a:lnSpc>
                <a:spcPct val="115000"/>
              </a:lnSpc>
              <a:spcBef>
                <a:spcPts val="0"/>
              </a:spcBef>
              <a:spcAft>
                <a:spcPts val="0"/>
              </a:spcAft>
              <a:buClr>
                <a:srgbClr val="425066"/>
              </a:buClr>
              <a:buSzPts val="1600"/>
              <a:buFont typeface="Roboto" panose="02000000000000000000"/>
              <a:buChar char="●"/>
            </a:pPr>
            <a:r>
              <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rPr>
              <a:t>整合更多临床数据，增强模型的泛化能力</a:t>
            </a:r>
            <a:endParaRPr lang="zh-CN" altLang="en-US" dirty="0">
              <a:solidFill>
                <a:srgbClr val="6B7687"/>
              </a:solidFill>
              <a:latin typeface="Noto Sans CJK SC" panose="020B0500000000000000" pitchFamily="34" charset="-128"/>
              <a:ea typeface="Noto Sans CJK SC" panose="020B0500000000000000" pitchFamily="34" charset="-128"/>
              <a:sym typeface="Roboto" panose="02000000000000000000"/>
            </a:endParaRPr>
          </a:p>
        </p:txBody>
      </p:sp>
      <p:sp>
        <p:nvSpPr>
          <p:cNvPr id="9" name="Google Shape;182;p29"/>
          <p:cNvSpPr txBox="1"/>
          <p:nvPr/>
        </p:nvSpPr>
        <p:spPr>
          <a:xfrm>
            <a:off x="779948" y="1248400"/>
            <a:ext cx="3107657"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总结和展望</a:t>
            </a:r>
            <a:endParaRPr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7"/>
          <p:cNvSpPr txBox="1"/>
          <p:nvPr/>
        </p:nvSpPr>
        <p:spPr>
          <a:xfrm>
            <a:off x="725400" y="4621272"/>
            <a:ext cx="6704700" cy="292500"/>
          </a:xfrm>
          <a:prstGeom prst="rect">
            <a:avLst/>
          </a:prstGeom>
          <a:noFill/>
          <a:ln>
            <a:noFill/>
          </a:ln>
        </p:spPr>
        <p:txBody>
          <a:bodyPr spcFirstLastPara="1" wrap="square" lIns="57150" tIns="57150" rIns="57150" bIns="57150" anchor="t" anchorCtr="0">
            <a:noAutofit/>
          </a:bodyPr>
          <a:lstStyle/>
          <a:p>
            <a:pPr marL="0" lvl="0" indent="0" algn="l" rtl="0">
              <a:lnSpc>
                <a:spcPct val="115000"/>
              </a:lnSpc>
              <a:spcBef>
                <a:spcPts val="0"/>
              </a:spcBef>
              <a:spcAft>
                <a:spcPts val="1000"/>
              </a:spcAft>
              <a:buNone/>
            </a:pPr>
            <a:endParaRPr sz="1200" b="1">
              <a:solidFill>
                <a:srgbClr val="FFFFFF"/>
              </a:solidFill>
              <a:latin typeface="Avenir"/>
              <a:ea typeface="Avenir"/>
              <a:cs typeface="Avenir"/>
              <a:sym typeface="Avenir"/>
            </a:endParaRPr>
          </a:p>
        </p:txBody>
      </p:sp>
      <p:sp>
        <p:nvSpPr>
          <p:cNvPr id="155" name="Google Shape;155;p27"/>
          <p:cNvSpPr txBox="1"/>
          <p:nvPr/>
        </p:nvSpPr>
        <p:spPr>
          <a:xfrm>
            <a:off x="707050" y="1798825"/>
            <a:ext cx="7282800" cy="71760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None/>
            </a:pPr>
            <a:endParaRPr sz="3600" b="1">
              <a:solidFill>
                <a:srgbClr val="425066"/>
              </a:solidFill>
              <a:latin typeface="Avenir"/>
              <a:ea typeface="Avenir"/>
              <a:cs typeface="Avenir"/>
              <a:sym typeface="Avenir"/>
            </a:endParaRPr>
          </a:p>
        </p:txBody>
      </p:sp>
      <p:sp>
        <p:nvSpPr>
          <p:cNvPr id="158" name="Google Shape;158;p27"/>
          <p:cNvSpPr txBox="1"/>
          <p:nvPr/>
        </p:nvSpPr>
        <p:spPr>
          <a:xfrm>
            <a:off x="770845" y="1798825"/>
            <a:ext cx="7282800" cy="717600"/>
          </a:xfrm>
          <a:prstGeom prst="rect">
            <a:avLst/>
          </a:prstGeom>
          <a:noFill/>
          <a:ln>
            <a:noFill/>
          </a:ln>
        </p:spPr>
        <p:txBody>
          <a:bodyPr spcFirstLastPara="1" wrap="square" lIns="57150" tIns="57150" rIns="57150" bIns="57150" anchor="t" anchorCtr="0">
            <a:noAutofit/>
          </a:bodyPr>
          <a:lstStyle/>
          <a:p>
            <a:pPr>
              <a:buClr>
                <a:schemeClr val="dk1"/>
              </a:buClr>
              <a:buSzPts val="1100"/>
            </a:pPr>
            <a:r>
              <a:rPr lang="zh-CN" altLang="en-US" sz="3600" dirty="0">
                <a:solidFill>
                  <a:srgbClr val="425066"/>
                </a:solidFill>
                <a:latin typeface="Google Sans"/>
                <a:sym typeface="Google Sans"/>
              </a:rPr>
              <a:t>谢谢！</a:t>
            </a:r>
            <a:endParaRPr sz="3600" b="1" dirty="0">
              <a:solidFill>
                <a:srgbClr val="425066"/>
              </a:solidFill>
              <a:latin typeface="Google Sans" panose="020B0503030502040204" pitchFamily="34" charset="0"/>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US" dirty="0">
                <a:solidFill>
                  <a:schemeClr val="lt1"/>
                </a:solidFill>
                <a:latin typeface="Google Sans"/>
                <a:ea typeface="Google Sans"/>
                <a:cs typeface="Google Sans"/>
                <a:sym typeface="Google Sans"/>
              </a:rPr>
              <a:t>项目背景</a:t>
            </a:r>
            <a:endParaRPr lang="en-GB" dirty="0">
              <a:solidFill>
                <a:schemeClr val="lt1"/>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cxnSp>
        <p:nvCxnSpPr>
          <p:cNvPr id="199" name="Google Shape;199;p31"/>
          <p:cNvCxnSpPr/>
          <p:nvPr/>
        </p:nvCxnSpPr>
        <p:spPr>
          <a:xfrm>
            <a:off x="791925" y="2095800"/>
            <a:ext cx="2195700" cy="0"/>
          </a:xfrm>
          <a:prstGeom prst="straightConnector1">
            <a:avLst/>
          </a:prstGeom>
          <a:noFill/>
          <a:ln w="19050" cap="flat" cmpd="sng">
            <a:solidFill>
              <a:srgbClr val="E6E6E6"/>
            </a:solidFill>
            <a:prstDash val="solid"/>
            <a:round/>
            <a:headEnd type="none" w="med" len="med"/>
            <a:tailEnd type="none" w="med" len="med"/>
          </a:ln>
        </p:spPr>
      </p:cxnSp>
      <p:sp>
        <p:nvSpPr>
          <p:cNvPr id="202" name="Google Shape;202;p31"/>
          <p:cNvSpPr txBox="1"/>
          <p:nvPr/>
        </p:nvSpPr>
        <p:spPr>
          <a:xfrm>
            <a:off x="515620" y="2167890"/>
            <a:ext cx="3849370" cy="2813685"/>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中药方剂是传统中医药学的重要组成部分，其特点在于多药物的组合使用。每种方剂通常由多种中药材组成，而每种中药材又含有多种化学成分。这些成分通过协同作用，能够同时作用于人体的多个生物靶点，从而实现整体调节的治疗效果。</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研究中药方剂的作用靶点具有重要的科学和临床意义，可以更好地理解其治疗机制，为中药的合理使用提供科学依据；同时助力方剂的优化设计和新药</a:t>
            </a: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研发。</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0" name="Google Shape;181;p29"/>
          <p:cNvSpPr txBox="1"/>
          <p:nvPr/>
        </p:nvSpPr>
        <p:spPr>
          <a:xfrm>
            <a:off x="701810" y="1436385"/>
            <a:ext cx="294457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中药</a:t>
            </a: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方剂的</a:t>
            </a: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作用靶点</a:t>
            </a:r>
            <a:endPar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1" name="Google Shape;182;p29"/>
          <p:cNvSpPr txBox="1"/>
          <p:nvPr/>
        </p:nvSpPr>
        <p:spPr>
          <a:xfrm>
            <a:off x="695171" y="730600"/>
            <a:ext cx="3669494"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项目背景</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pic>
        <p:nvPicPr>
          <p:cNvPr id="2" name="图片 1"/>
          <p:cNvPicPr>
            <a:picLocks noChangeAspect="1"/>
          </p:cNvPicPr>
          <p:nvPr/>
        </p:nvPicPr>
        <p:blipFill>
          <a:blip r:embed="rId1"/>
          <a:stretch>
            <a:fillRect/>
          </a:stretch>
        </p:blipFill>
        <p:spPr>
          <a:xfrm>
            <a:off x="4465955" y="1873885"/>
            <a:ext cx="4185285" cy="27000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cxnSp>
        <p:nvCxnSpPr>
          <p:cNvPr id="199" name="Google Shape;199;p31"/>
          <p:cNvCxnSpPr/>
          <p:nvPr/>
        </p:nvCxnSpPr>
        <p:spPr>
          <a:xfrm>
            <a:off x="791925" y="2095800"/>
            <a:ext cx="2195700" cy="0"/>
          </a:xfrm>
          <a:prstGeom prst="straightConnector1">
            <a:avLst/>
          </a:prstGeom>
          <a:noFill/>
          <a:ln w="19050" cap="flat" cmpd="sng">
            <a:solidFill>
              <a:srgbClr val="E6E6E6"/>
            </a:solidFill>
            <a:prstDash val="solid"/>
            <a:round/>
            <a:headEnd type="none" w="med" len="med"/>
            <a:tailEnd type="none" w="med" len="med"/>
          </a:ln>
        </p:spPr>
      </p:cxnSp>
      <p:sp>
        <p:nvSpPr>
          <p:cNvPr id="202" name="Google Shape;202;p31"/>
          <p:cNvSpPr txBox="1"/>
          <p:nvPr/>
        </p:nvSpPr>
        <p:spPr>
          <a:xfrm>
            <a:off x="515620" y="2095500"/>
            <a:ext cx="3849370" cy="2985770"/>
          </a:xfrm>
          <a:prstGeom prst="rect">
            <a:avLst/>
          </a:prstGeom>
          <a:noFill/>
          <a:ln>
            <a:noFill/>
          </a:ln>
        </p:spPr>
        <p:txBody>
          <a:bodyPr spcFirstLastPara="1" wrap="square" lIns="91425" tIns="91425" rIns="91425" bIns="91425" anchor="t" anchorCtr="0">
            <a:noAutofit/>
          </a:bodyPr>
          <a:lstStyle/>
          <a:p>
            <a:pPr marL="285750" lvl="0" indent="-285750">
              <a:lnSpc>
                <a:spcPct val="115000"/>
              </a:lnSpc>
              <a:buClr>
                <a:schemeClr val="dk1"/>
              </a:buClr>
              <a:buSzPts val="1100"/>
              <a:buFont typeface="Wingdings" panose="05000000000000000000" charset="0"/>
              <a:buChar char="Ø"/>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实验室方法</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传统的体外实验筛选尽管可靠，但由于研发成本高、开发周期长，限制了其在大规模数据上的应用。</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marL="285750" lvl="0" indent="-285750">
              <a:lnSpc>
                <a:spcPct val="115000"/>
              </a:lnSpc>
              <a:buClr>
                <a:schemeClr val="dk1"/>
              </a:buClr>
              <a:buSzPts val="1100"/>
              <a:buFont typeface="Wingdings" panose="05000000000000000000" charset="0"/>
              <a:buChar char="Ø"/>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传统虚拟筛选方法</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基于结构：需要目标蛋白的3D结构进行分子对接模拟，但可用数据有限。</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lvl="0">
              <a:lnSpc>
                <a:spcPct val="115000"/>
              </a:lnSpc>
              <a:buClr>
                <a:schemeClr val="dk1"/>
              </a:buClr>
              <a:buSzPts val="1100"/>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深度学习方法：能从大规模数据中学习模式，但未能明确药物与蛋白质局部结构的相互作用。</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0" name="Google Shape;181;p29"/>
          <p:cNvSpPr txBox="1"/>
          <p:nvPr/>
        </p:nvSpPr>
        <p:spPr>
          <a:xfrm>
            <a:off x="701810" y="1436385"/>
            <a:ext cx="294457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靶点研究</a:t>
            </a: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及预测</a:t>
            </a: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方法</a:t>
            </a:r>
            <a:endPar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1" name="Google Shape;182;p29"/>
          <p:cNvSpPr txBox="1"/>
          <p:nvPr/>
        </p:nvSpPr>
        <p:spPr>
          <a:xfrm>
            <a:off x="695171" y="730600"/>
            <a:ext cx="3669494"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项目背景</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pic>
        <p:nvPicPr>
          <p:cNvPr id="2" name="内容占位符 1"/>
          <p:cNvPicPr>
            <a:picLocks noChangeAspect="1"/>
          </p:cNvPicPr>
          <p:nvPr>
            <p:ph idx="1"/>
          </p:nvPr>
        </p:nvPicPr>
        <p:blipFill>
          <a:blip r:embed="rId1"/>
          <a:stretch>
            <a:fillRect/>
          </a:stretch>
        </p:blipFill>
        <p:spPr>
          <a:xfrm>
            <a:off x="4364990" y="2167255"/>
            <a:ext cx="4424680" cy="1855470"/>
          </a:xfrm>
          <a:prstGeom prst="rect">
            <a:avLst/>
          </a:prstGeom>
        </p:spPr>
      </p:pic>
      <p:sp>
        <p:nvSpPr>
          <p:cNvPr id="3" name="文本框 2"/>
          <p:cNvSpPr txBox="1"/>
          <p:nvPr/>
        </p:nvSpPr>
        <p:spPr>
          <a:xfrm>
            <a:off x="5220970" y="4107180"/>
            <a:ext cx="2712720" cy="283845"/>
          </a:xfrm>
          <a:prstGeom prst="rect">
            <a:avLst/>
          </a:prstGeom>
          <a:noFill/>
        </p:spPr>
        <p:txBody>
          <a:bodyPr wrap="square" rtlCol="0">
            <a:noAutofit/>
          </a:bodyPr>
          <a:p>
            <a:r>
              <a:rPr lang="zh-CN" altLang="en-US" sz="1200" dirty="0">
                <a:latin typeface="仿宋" panose="02010609060101010101" charset="-122"/>
                <a:ea typeface="仿宋" panose="02010609060101010101" charset="-122"/>
                <a:sym typeface="+mn-ea"/>
              </a:rPr>
              <a:t>小分子药物与共结晶配体的结合预测</a:t>
            </a:r>
            <a:endParaRPr lang="zh-CN" altLang="en-US" sz="1200" dirty="0">
              <a:latin typeface="仿宋" panose="02010609060101010101" charset="-122"/>
              <a:ea typeface="仿宋" panose="02010609060101010101" charset="-122"/>
            </a:endParaRPr>
          </a:p>
          <a:p>
            <a:endParaRPr lang="zh-CN" altLang="en-US" sz="1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cxnSp>
        <p:nvCxnSpPr>
          <p:cNvPr id="199" name="Google Shape;199;p31"/>
          <p:cNvCxnSpPr/>
          <p:nvPr/>
        </p:nvCxnSpPr>
        <p:spPr>
          <a:xfrm>
            <a:off x="791925" y="2095800"/>
            <a:ext cx="2195700" cy="0"/>
          </a:xfrm>
          <a:prstGeom prst="straightConnector1">
            <a:avLst/>
          </a:prstGeom>
          <a:noFill/>
          <a:ln w="19050" cap="flat" cmpd="sng">
            <a:solidFill>
              <a:srgbClr val="E6E6E6"/>
            </a:solidFill>
            <a:prstDash val="solid"/>
            <a:round/>
            <a:headEnd type="none" w="med" len="med"/>
            <a:tailEnd type="none" w="med" len="med"/>
          </a:ln>
        </p:spPr>
      </p:cxnSp>
      <p:sp>
        <p:nvSpPr>
          <p:cNvPr id="10" name="Google Shape;181;p29"/>
          <p:cNvSpPr txBox="1"/>
          <p:nvPr/>
        </p:nvSpPr>
        <p:spPr>
          <a:xfrm>
            <a:off x="701810" y="1436385"/>
            <a:ext cx="294457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BertBan</a:t>
            </a:r>
            <a:r>
              <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模型</a:t>
            </a:r>
            <a:endParaRPr lang="zh-CN" altLang="en-US" sz="2400"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1" name="Google Shape;182;p29"/>
          <p:cNvSpPr txBox="1"/>
          <p:nvPr/>
        </p:nvSpPr>
        <p:spPr>
          <a:xfrm>
            <a:off x="695171" y="730600"/>
            <a:ext cx="3669494"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项目背景</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pic>
        <p:nvPicPr>
          <p:cNvPr id="5" name="图片 4"/>
          <p:cNvPicPr>
            <a:picLocks noChangeAspect="1"/>
          </p:cNvPicPr>
          <p:nvPr/>
        </p:nvPicPr>
        <p:blipFill>
          <a:blip r:embed="rId1"/>
          <a:stretch>
            <a:fillRect/>
          </a:stretch>
        </p:blipFill>
        <p:spPr>
          <a:xfrm>
            <a:off x="701675" y="2317750"/>
            <a:ext cx="6199505" cy="2825115"/>
          </a:xfrm>
          <a:prstGeom prst="rect">
            <a:avLst/>
          </a:prstGeom>
        </p:spPr>
      </p:pic>
      <p:sp>
        <p:nvSpPr>
          <p:cNvPr id="6" name="文本框 5"/>
          <p:cNvSpPr txBox="1"/>
          <p:nvPr/>
        </p:nvSpPr>
        <p:spPr>
          <a:xfrm>
            <a:off x="5492115" y="4497705"/>
            <a:ext cx="3651885" cy="645160"/>
          </a:xfrm>
          <a:prstGeom prst="rect">
            <a:avLst/>
          </a:prstGeom>
          <a:noFill/>
        </p:spPr>
        <p:txBody>
          <a:bodyPr wrap="square" rtlCol="0">
            <a:spAutoFit/>
          </a:bodyPr>
          <a:p>
            <a:pPr algn="r"/>
            <a:r>
              <a:rPr lang="zh-CN" altLang="en-US" sz="1200">
                <a:latin typeface="Times New Roman" panose="02020603050405020304" charset="0"/>
                <a:cs typeface="Times New Roman" panose="02020603050405020304" charset="0"/>
              </a:rPr>
              <a:t>参考模型：</a:t>
            </a:r>
            <a:r>
              <a:rPr lang="en-US" altLang="zh-CN" sz="1200">
                <a:latin typeface="Times New Roman" panose="02020603050405020304" charset="0"/>
                <a:cs typeface="Times New Roman" panose="02020603050405020304" charset="0"/>
              </a:rPr>
              <a:t>DrugBan</a:t>
            </a:r>
            <a:endParaRPr lang="zh-CN" altLang="en-US" sz="1200">
              <a:latin typeface="Times New Roman" panose="02020603050405020304" charset="0"/>
              <a:cs typeface="Times New Roman" panose="02020603050405020304" charset="0"/>
            </a:endParaRPr>
          </a:p>
          <a:p>
            <a:pPr algn="r"/>
            <a:r>
              <a:rPr lang="en-US" altLang="zh-CN" sz="1200">
                <a:latin typeface="Times New Roman" panose="02020603050405020304" charset="0"/>
                <a:cs typeface="Times New Roman" panose="02020603050405020304" charset="0"/>
              </a:rPr>
              <a:t>DOI: 10.1038/s42256-022-00605-1</a:t>
            </a:r>
            <a:endParaRPr lang="en-US" altLang="zh-CN" sz="1200">
              <a:latin typeface="Times New Roman" panose="02020603050405020304" charset="0"/>
              <a:cs typeface="Times New Roman" panose="02020603050405020304" charset="0"/>
            </a:endParaRPr>
          </a:p>
          <a:p>
            <a:pPr algn="r"/>
            <a:r>
              <a:rPr lang="en-US" altLang="zh-CN" sz="1200">
                <a:latin typeface="Times New Roman" panose="02020603050405020304" charset="0"/>
                <a:cs typeface="Times New Roman" panose="02020603050405020304" charset="0"/>
              </a:rPr>
              <a:t>GIT: github.com/peizhenbai/DrugBAN</a:t>
            </a:r>
            <a:endParaRPr lang="en-US" altLang="zh-CN" sz="1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GB" dirty="0">
                <a:solidFill>
                  <a:schemeClr val="lt1"/>
                </a:solidFill>
                <a:latin typeface="Google Sans"/>
                <a:ea typeface="Google Sans"/>
                <a:cs typeface="Google Sans"/>
                <a:sym typeface="Google Sans"/>
              </a:rPr>
              <a:t>数据准备及</a:t>
            </a:r>
            <a:r>
              <a:rPr lang="zh-CN" altLang="en-GB" dirty="0">
                <a:solidFill>
                  <a:schemeClr val="lt1"/>
                </a:solidFill>
                <a:latin typeface="Google Sans"/>
                <a:ea typeface="Google Sans"/>
                <a:cs typeface="Google Sans"/>
                <a:sym typeface="Google Sans"/>
              </a:rPr>
              <a:t>预处理</a:t>
            </a:r>
            <a:endParaRPr lang="zh-CN" altLang="en-GB" dirty="0">
              <a:solidFill>
                <a:schemeClr val="lt1"/>
              </a:solidFill>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9" name="Google Shape;179;p29"/>
          <p:cNvSpPr txBox="1"/>
          <p:nvPr/>
        </p:nvSpPr>
        <p:spPr>
          <a:xfrm>
            <a:off x="4154170" y="1753870"/>
            <a:ext cx="3538855" cy="1476375"/>
          </a:xfrm>
          <a:prstGeom prst="rect">
            <a:avLst/>
          </a:prstGeom>
          <a:noFill/>
          <a:ln>
            <a:noFill/>
          </a:ln>
        </p:spPr>
        <p:txBody>
          <a:bodyPr spcFirstLastPara="1" wrap="square" lIns="91425" tIns="91425" rIns="91425" bIns="91425" anchor="t" anchorCtr="0">
            <a:noAutofit/>
          </a:bodyPr>
          <a:lstStyle/>
          <a:p>
            <a:pPr marL="285750" lvl="0" indent="-285750">
              <a:buSzPts val="1100"/>
              <a:buFont typeface="Wingdings" panose="05000000000000000000" charset="0"/>
              <a:buChar char="Ø"/>
            </a:pPr>
            <a:r>
              <a:rPr lang="en-US" b="1"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Human</a:t>
            </a:r>
            <a:r>
              <a:rPr lang="zh-CN" altLang="en-US" b="1"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数据集</a:t>
            </a:r>
            <a:endParaRPr lang="en-US" b="1"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marL="285750" lvl="0" indent="-285750">
              <a:buSzPts val="1100"/>
              <a:buFont typeface="Arial" panose="020B0604020202020204" pitchFamily="34" charset="0"/>
              <a:buChar char="•"/>
            </a:pPr>
            <a:r>
              <a:rPr lang="zh-CN"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来自</a:t>
            </a:r>
            <a:r>
              <a:rPr lang="en-US" altLang="zh-CN"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DrugBank</a:t>
            </a: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数据库</a:t>
            </a: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标注的</a:t>
            </a: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正样本</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marL="285750" lvl="0" indent="-285750">
              <a:buSzPts val="1100"/>
              <a:buFont typeface="Arial" panose="020B0604020202020204" pitchFamily="34" charset="0"/>
              <a:buChar char="•"/>
            </a:pPr>
            <a:endParaRPr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marL="285750" lvl="0" indent="-285750">
              <a:buSzPts val="1100"/>
              <a:buFont typeface="Arial" panose="020B0604020202020204" pitchFamily="34" charset="0"/>
              <a:buChar char="•"/>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通过体外筛选获得的高可信度负样本</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marL="285750" lvl="0" indent="-285750">
              <a:buSzPts val="1100"/>
              <a:buFont typeface="Arial" panose="020B0604020202020204" pitchFamily="34" charset="0"/>
              <a:buChar char="•"/>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a:p>
            <a:pPr marL="285750" lvl="0" indent="-285750">
              <a:buSzPts val="1100"/>
              <a:buFont typeface="Arial" panose="020B0604020202020204" pitchFamily="34" charset="0"/>
              <a:buChar char="•"/>
            </a:pP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正负样本平衡的</a:t>
            </a:r>
            <a:r>
              <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rPr>
              <a:t>数据集</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sym typeface="Roboto" panose="02000000000000000000"/>
            </a:endParaRPr>
          </a:p>
        </p:txBody>
      </p:sp>
      <p:sp>
        <p:nvSpPr>
          <p:cNvPr id="181" name="Google Shape;181;p29"/>
          <p:cNvSpPr txBox="1"/>
          <p:nvPr/>
        </p:nvSpPr>
        <p:spPr>
          <a:xfrm>
            <a:off x="701810" y="1436385"/>
            <a:ext cx="20094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panose="02000000000000000000"/>
                <a:hlinkClick r:id="rId1" tooltip="" action="ppaction://hlinkfile"/>
              </a:rPr>
              <a:t>Human</a:t>
            </a:r>
            <a:endParaRPr lang="en-US" altLang="zh-CN"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panose="02000000000000000000"/>
            </a:endParaRPr>
          </a:p>
        </p:txBody>
      </p:sp>
      <p:sp>
        <p:nvSpPr>
          <p:cNvPr id="182" name="Google Shape;182;p29"/>
          <p:cNvSpPr txBox="1"/>
          <p:nvPr/>
        </p:nvSpPr>
        <p:spPr>
          <a:xfrm>
            <a:off x="695170" y="730600"/>
            <a:ext cx="4803341"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数据准备及预处理</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pic>
        <p:nvPicPr>
          <p:cNvPr id="4" name="图片 3"/>
          <p:cNvPicPr>
            <a:picLocks noChangeAspect="1"/>
          </p:cNvPicPr>
          <p:nvPr/>
        </p:nvPicPr>
        <p:blipFill>
          <a:blip r:embed="rId2"/>
          <a:stretch>
            <a:fillRect/>
          </a:stretch>
        </p:blipFill>
        <p:spPr>
          <a:xfrm>
            <a:off x="131445" y="3229610"/>
            <a:ext cx="8881110" cy="1757680"/>
          </a:xfrm>
          <a:prstGeom prst="rect">
            <a:avLst/>
          </a:prstGeom>
        </p:spPr>
      </p:pic>
      <p:sp>
        <p:nvSpPr>
          <p:cNvPr id="5" name="文本框 4"/>
          <p:cNvSpPr txBox="1"/>
          <p:nvPr/>
        </p:nvSpPr>
        <p:spPr>
          <a:xfrm>
            <a:off x="6306820" y="4832350"/>
            <a:ext cx="2705735" cy="245110"/>
          </a:xfrm>
          <a:prstGeom prst="rect">
            <a:avLst/>
          </a:prstGeom>
          <a:noFill/>
        </p:spPr>
        <p:txBody>
          <a:bodyPr wrap="square" rtlCol="0">
            <a:spAutoFit/>
          </a:bodyPr>
          <a:p>
            <a:r>
              <a:rPr lang="en-US" altLang="zh-CN" sz="1000">
                <a:latin typeface="Times New Roman" panose="02020603050405020304" charset="0"/>
                <a:cs typeface="Times New Roman" panose="02020603050405020304" charset="0"/>
              </a:rPr>
              <a:t>GIT:</a:t>
            </a:r>
            <a:r>
              <a:rPr lang="zh-CN" altLang="en-US" sz="1000">
                <a:latin typeface="Times New Roman" panose="02020603050405020304" charset="0"/>
                <a:cs typeface="Times New Roman" panose="02020603050405020304" charset="0"/>
                <a:sym typeface="+mn-ea"/>
              </a:rPr>
              <a:t>github.com/lifanchen-simm/transformerCPI</a:t>
            </a:r>
            <a:endParaRPr lang="en-US" altLang="zh-CN" sz="1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8" name="Google Shape;181;p29"/>
          <p:cNvSpPr txBox="1"/>
          <p:nvPr/>
        </p:nvSpPr>
        <p:spPr>
          <a:xfrm>
            <a:off x="850400" y="1444640"/>
            <a:ext cx="20094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solidFill>
                  <a:srgbClr val="6B7687"/>
                </a:solidFill>
                <a:latin typeface="微软雅黑" panose="020B0503020204020204" charset="-122"/>
                <a:ea typeface="微软雅黑" panose="020B0503020204020204" charset="-122"/>
                <a:cs typeface="Noto Sans CJK SC Medium" charset="-122"/>
                <a:sym typeface="Roboto" panose="02000000000000000000"/>
              </a:rPr>
              <a:t>数据预处理</a:t>
            </a:r>
            <a:endParaRPr lang="zh-CN" sz="2400" dirty="0">
              <a:solidFill>
                <a:srgbClr val="6B7687"/>
              </a:solidFill>
              <a:latin typeface="微软雅黑" panose="020B0503020204020204" charset="-122"/>
              <a:ea typeface="微软雅黑" panose="020B0503020204020204" charset="-122"/>
              <a:cs typeface="Noto Sans CJK SC Medium" charset="-122"/>
              <a:sym typeface="Roboto" panose="02000000000000000000"/>
            </a:endParaRPr>
          </a:p>
        </p:txBody>
      </p:sp>
      <p:sp>
        <p:nvSpPr>
          <p:cNvPr id="9" name="Google Shape;182;p29"/>
          <p:cNvSpPr txBox="1"/>
          <p:nvPr/>
        </p:nvSpPr>
        <p:spPr>
          <a:xfrm>
            <a:off x="695170" y="730600"/>
            <a:ext cx="4997121" cy="517800"/>
          </a:xfrm>
          <a:prstGeom prst="rect">
            <a:avLst/>
          </a:prstGeom>
          <a:noFill/>
          <a:ln>
            <a:noFill/>
          </a:ln>
        </p:spPr>
        <p:txBody>
          <a:bodyPr spcFirstLastPara="1" wrap="square" lIns="91425" tIns="91425" rIns="91425" bIns="91425" anchor="t" anchorCtr="0">
            <a:noAutofit/>
          </a:bodyPr>
          <a:lstStyle/>
          <a:p>
            <a:pPr lvl="0"/>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数据准备及预处理</a:t>
            </a:r>
            <a:endPar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
        <p:nvSpPr>
          <p:cNvPr id="33" name="文本框 32"/>
          <p:cNvSpPr txBox="1"/>
          <p:nvPr/>
        </p:nvSpPr>
        <p:spPr>
          <a:xfrm>
            <a:off x="814070" y="2299335"/>
            <a:ext cx="3048000" cy="1814830"/>
          </a:xfrm>
          <a:prstGeom prst="rect">
            <a:avLst/>
          </a:prstGeom>
          <a:noFill/>
        </p:spPr>
        <p:txBody>
          <a:bodyPr wrap="square" rtlCol="0">
            <a:spAutoFit/>
          </a:bodyPr>
          <a:p>
            <a:pPr marL="0" indent="0" algn="l">
              <a:buSzPts val="1100"/>
              <a:buFont typeface="Wingdings" panose="05000000000000000000" charset="0"/>
              <a:buNone/>
            </a:pPr>
            <a:r>
              <a:rPr lang="zh-CN" altLang="en-US" dirty="0">
                <a:solidFill>
                  <a:srgbClr val="6B7687"/>
                </a:solidFill>
                <a:latin typeface="微软雅黑" panose="020B0503020204020204" charset="-122"/>
                <a:ea typeface="微软雅黑" panose="020B0503020204020204" charset="-122"/>
                <a:cs typeface="微软雅黑" panose="020B0503020204020204" charset="-122"/>
              </a:rPr>
              <a:t>下载并整理</a:t>
            </a:r>
            <a:r>
              <a:rPr lang="en-US" altLang="zh-CN" dirty="0">
                <a:solidFill>
                  <a:srgbClr val="6B7687"/>
                </a:solidFill>
                <a:latin typeface="微软雅黑" panose="020B0503020204020204" charset="-122"/>
                <a:ea typeface="微软雅黑" panose="020B0503020204020204" charset="-122"/>
                <a:cs typeface="微软雅黑" panose="020B0503020204020204" charset="-122"/>
              </a:rPr>
              <a:t>Human</a:t>
            </a:r>
            <a:r>
              <a:rPr lang="zh-CN" altLang="en-US" dirty="0">
                <a:solidFill>
                  <a:srgbClr val="6B7687"/>
                </a:solidFill>
                <a:latin typeface="微软雅黑" panose="020B0503020204020204" charset="-122"/>
                <a:ea typeface="微软雅黑" panose="020B0503020204020204" charset="-122"/>
                <a:cs typeface="微软雅黑" panose="020B0503020204020204" charset="-122"/>
              </a:rPr>
              <a:t>数据库</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a:p>
            <a:pPr marL="0" indent="0" algn="l">
              <a:buSzPts val="1100"/>
              <a:buFont typeface="Wingdings" panose="05000000000000000000" charset="0"/>
              <a:buNone/>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a:p>
            <a:pPr marL="0" indent="0" algn="l">
              <a:buSzPts val="1100"/>
              <a:buFont typeface="Wingdings" panose="05000000000000000000" charset="0"/>
              <a:buNone/>
            </a:pPr>
            <a:r>
              <a:rPr lang="zh-CN" altLang="en-US" dirty="0">
                <a:solidFill>
                  <a:srgbClr val="6B7687"/>
                </a:solidFill>
                <a:latin typeface="微软雅黑" panose="020B0503020204020204" charset="-122"/>
                <a:ea typeface="微软雅黑" panose="020B0503020204020204" charset="-122"/>
                <a:cs typeface="微软雅黑" panose="020B0503020204020204" charset="-122"/>
              </a:rPr>
              <a:t>筛选人源性蛋白质，并将药物</a:t>
            </a:r>
            <a:r>
              <a:rPr lang="en-US" altLang="zh-CN" dirty="0">
                <a:solidFill>
                  <a:srgbClr val="6B7687"/>
                </a:solidFill>
                <a:latin typeface="微软雅黑" panose="020B0503020204020204" charset="-122"/>
                <a:ea typeface="微软雅黑" panose="020B0503020204020204" charset="-122"/>
                <a:cs typeface="微软雅黑" panose="020B0503020204020204" charset="-122"/>
              </a:rPr>
              <a:t>-</a:t>
            </a:r>
            <a:r>
              <a:rPr lang="zh-CN" altLang="en-US" dirty="0">
                <a:solidFill>
                  <a:srgbClr val="6B7687"/>
                </a:solidFill>
                <a:latin typeface="微软雅黑" panose="020B0503020204020204" charset="-122"/>
                <a:ea typeface="微软雅黑" panose="020B0503020204020204" charset="-122"/>
                <a:cs typeface="微软雅黑" panose="020B0503020204020204" charset="-122"/>
              </a:rPr>
              <a:t>靶点对数据存储为</a:t>
            </a:r>
            <a:r>
              <a:rPr lang="en-US" altLang="zh-CN" dirty="0">
                <a:solidFill>
                  <a:srgbClr val="6B7687"/>
                </a:solidFill>
                <a:latin typeface="微软雅黑" panose="020B0503020204020204" charset="-122"/>
                <a:ea typeface="微软雅黑" panose="020B0503020204020204" charset="-122"/>
                <a:cs typeface="微软雅黑" panose="020B0503020204020204" charset="-122"/>
              </a:rPr>
              <a:t>CSV</a:t>
            </a:r>
            <a:r>
              <a:rPr lang="zh-CN" altLang="en-US" dirty="0">
                <a:solidFill>
                  <a:srgbClr val="6B7687"/>
                </a:solidFill>
                <a:latin typeface="微软雅黑" panose="020B0503020204020204" charset="-122"/>
                <a:ea typeface="微软雅黑" panose="020B0503020204020204" charset="-122"/>
                <a:cs typeface="微软雅黑" panose="020B0503020204020204" charset="-122"/>
              </a:rPr>
              <a:t>文件</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a:p>
            <a:pPr marL="0" indent="0" algn="l">
              <a:buSzPts val="1100"/>
              <a:buFont typeface="Wingdings" panose="05000000000000000000" charset="0"/>
              <a:buNone/>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a:p>
            <a:pPr marL="0" indent="0" algn="l">
              <a:buSzPts val="1100"/>
              <a:buFont typeface="Wingdings" panose="05000000000000000000" charset="0"/>
              <a:buNone/>
            </a:pPr>
            <a:r>
              <a:rPr lang="zh-CN" altLang="en-US" dirty="0">
                <a:solidFill>
                  <a:srgbClr val="6B7687"/>
                </a:solidFill>
                <a:latin typeface="微软雅黑" panose="020B0503020204020204" charset="-122"/>
                <a:ea typeface="微软雅黑" panose="020B0503020204020204" charset="-122"/>
                <a:cs typeface="微软雅黑" panose="020B0503020204020204" charset="-122"/>
              </a:rPr>
              <a:t>右侧展示了两对示例</a:t>
            </a:r>
            <a:r>
              <a:rPr lang="zh-CN" altLang="en-US" dirty="0">
                <a:solidFill>
                  <a:srgbClr val="6B7687"/>
                </a:solidFill>
                <a:latin typeface="微软雅黑" panose="020B0503020204020204" charset="-122"/>
                <a:ea typeface="微软雅黑" panose="020B0503020204020204" charset="-122"/>
                <a:cs typeface="微软雅黑" panose="020B0503020204020204" charset="-122"/>
              </a:rPr>
              <a:t>数据</a:t>
            </a: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a:p>
            <a:pPr marL="0" indent="0" algn="l">
              <a:buSzPts val="1100"/>
              <a:buFont typeface="Wingdings" panose="05000000000000000000" charset="0"/>
              <a:buNone/>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a:p>
            <a:pPr marL="0" indent="0" algn="l">
              <a:buSzPts val="1100"/>
              <a:buFont typeface="Wingdings" panose="05000000000000000000" charset="0"/>
              <a:buNone/>
            </a:pPr>
            <a:endParaRPr lang="zh-CN" altLang="en-US" dirty="0">
              <a:solidFill>
                <a:srgbClr val="6B7687"/>
              </a:solidFill>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p:nvPr>
            <p:custDataLst>
              <p:tags r:id="rId1"/>
            </p:custDataLst>
          </p:nvPr>
        </p:nvGraphicFramePr>
        <p:xfrm>
          <a:off x="5015230" y="331470"/>
          <a:ext cx="4128770" cy="4480560"/>
        </p:xfrm>
        <a:graphic>
          <a:graphicData uri="http://schemas.openxmlformats.org/drawingml/2006/table">
            <a:tbl>
              <a:tblPr firstRow="1" bandRow="1">
                <a:tableStyleId>{6E25E649-3F16-4E02-A733-19D2CDBF48F0}</a:tableStyleId>
              </a:tblPr>
              <a:tblGrid>
                <a:gridCol w="2064385"/>
                <a:gridCol w="2064385"/>
              </a:tblGrid>
              <a:tr h="274320">
                <a:tc>
                  <a:txBody>
                    <a:bodyPr/>
                    <a:p>
                      <a:pPr algn="ctr">
                        <a:buNone/>
                      </a:pPr>
                      <a:r>
                        <a:rPr lang="en-US" altLang="zh-CN" sz="1200"/>
                        <a:t>SMILES</a:t>
                      </a:r>
                      <a:endParaRPr lang="en-US" altLang="zh-CN" sz="1200"/>
                    </a:p>
                  </a:txBody>
                  <a:tcPr anchor="ctr" anchorCtr="0">
                    <a:lnL w="28575">
                      <a:solidFill>
                        <a:schemeClr val="tx1"/>
                      </a:solidFill>
                      <a:prstDash val="solid"/>
                    </a:lnL>
                    <a:lnR w="28575">
                      <a:solidFill>
                        <a:schemeClr val="tx1"/>
                      </a:solidFill>
                      <a:prstDash val="solid"/>
                    </a:lnR>
                    <a:lnT w="28575" cmpd="sng">
                      <a:solidFill>
                        <a:schemeClr val="tx1"/>
                      </a:solidFill>
                      <a:prstDash val="solid"/>
                    </a:lnT>
                    <a:lnB w="28575">
                      <a:solidFill>
                        <a:schemeClr val="tx1"/>
                      </a:solidFill>
                      <a:prstDash val="solid"/>
                    </a:lnB>
                  </a:tcPr>
                </a:tc>
                <a:tc>
                  <a:txBody>
                    <a:bodyPr/>
                    <a:p>
                      <a:pPr algn="ctr">
                        <a:buNone/>
                      </a:pPr>
                      <a:r>
                        <a:rPr lang="en-US" altLang="zh-CN" sz="1200"/>
                        <a:t>Protein</a:t>
                      </a:r>
                      <a:endParaRPr lang="en-US" altLang="zh-CN" sz="1200"/>
                    </a:p>
                  </a:txBody>
                  <a:tcPr anchor="ctr" anchorCtr="0">
                    <a:lnL w="28575">
                      <a:solidFill>
                        <a:schemeClr val="tx1"/>
                      </a:solidFill>
                      <a:prstDash val="solid"/>
                    </a:lnL>
                    <a:lnR w="28575">
                      <a:solidFill>
                        <a:schemeClr val="tx1"/>
                      </a:solidFill>
                      <a:prstDash val="solid"/>
                    </a:lnR>
                    <a:lnT w="28575" cmpd="sng">
                      <a:solidFill>
                        <a:schemeClr val="tx1"/>
                      </a:solidFill>
                      <a:prstDash val="solid"/>
                    </a:lnT>
                    <a:lnB w="28575">
                      <a:solidFill>
                        <a:schemeClr val="tx1"/>
                      </a:solidFill>
                      <a:prstDash val="solid"/>
                    </a:lnB>
                  </a:tcPr>
                </a:tc>
              </a:tr>
              <a:tr h="1188720">
                <a:tc>
                  <a:txBody>
                    <a:bodyPr/>
                    <a:p>
                      <a:pPr algn="ctr">
                        <a:buNone/>
                      </a:pPr>
                      <a:r>
                        <a:rPr lang="zh-CN" altLang="en-US" sz="1200"/>
                        <a:t>CC[C@H](C)CN(C[C@@H](O)[C@H](Cc1ccccc1)NC(=O)O[C@H]1CO[C@H]2OCC[C@@H]12)S(=O)(=O)c1ccc(N)cc1</a:t>
                      </a:r>
                      <a:endParaRPr lang="zh-CN" altLang="en-US" sz="1200"/>
                    </a:p>
                  </a:txBody>
                  <a:tcPr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None/>
                      </a:pPr>
                      <a:r>
                        <a:rPr lang="zh-CN" altLang="en-US" sz="1200"/>
                        <a:t>PQITLWKRPIVTVKIGGQLREALLDTGADDTVLEDINLPGKWKPKMIVGIGGFVKVKQYEQVPIEICGKKAIGTVLVGPTPANIIGRNMLTQIGCTLNF</a:t>
                      </a:r>
                      <a:endParaRPr lang="zh-CN" altLang="en-US" sz="1200"/>
                    </a:p>
                  </a:txBody>
                  <a:tcPr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3017520">
                <a:tc>
                  <a:txBody>
                    <a:bodyPr/>
                    <a:p>
                      <a:pPr algn="ctr">
                        <a:buNone/>
                      </a:pPr>
                      <a:r>
                        <a:rPr lang="zh-CN" altLang="en-US" sz="1200"/>
                        <a:t>OC(=O)C[C@H](NC(=O)c1ccc(CNS(=O)(=O)c2ccc(O)c(c2)C(O)=O)s1)C(=O)c1ncc(o1)-c1c(Cl)cccc1Cl</a:t>
                      </a:r>
                      <a:endParaRPr lang="zh-CN" altLang="en-US" sz="1200"/>
                    </a:p>
                  </a:txBody>
                  <a:tcPr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tcPr>
                </a:tc>
                <a:tc>
                  <a:txBody>
                    <a:bodyPr/>
                    <a:p>
                      <a:pPr algn="ctr">
                        <a:buNone/>
                      </a:pPr>
                      <a:r>
                        <a:rPr lang="zh-CN" altLang="en-US" sz="1200"/>
                        <a:t>MENTENSVDSKSIKNLEPKIIHGSESMDSGISLDNSYKMDYPEMGLCIIINNKNFHKSTGMTSRSGTDVDAANLRETFRNLKYEVRNKNDLTREEIVELMRDVSKEDHSKRSSFVCVLLSHGEEGIIFGTNGPVDLKKITNFFRGDRCRSLTGKPKLFIIQACRGTELDCGIETDSGVDDDMACHKIPVEADFLYAYSTAPGYYSWRNSKDGSWFIQSLCAMLKQYADKLEFMHILTRVNRKVATEFESFSFDATFHAKKQIPCIVSMLTKELYFYH</a:t>
                      </a:r>
                      <a:endParaRPr lang="zh-CN" altLang="en-US" sz="1200"/>
                    </a:p>
                  </a:txBody>
                  <a:tcPr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tcPr>
                </a:tc>
              </a:tr>
            </a:tbl>
          </a:graphicData>
        </a:graphic>
      </p:graphicFrame>
    </p:spTree>
  </p:cSld>
  <p:clrMapOvr>
    <a:masterClrMapping/>
  </p:clrMapOvr>
</p:sld>
</file>

<file path=ppt/tags/tag1.xml><?xml version="1.0" encoding="utf-8"?>
<p:tagLst xmlns:p="http://schemas.openxmlformats.org/presentationml/2006/main">
  <p:tag name="TABLE_ENDDRAG_ORIGIN_RECT" val="325*282"/>
  <p:tag name="TABLE_ENDDRAG_RECT" val="621*214*325*282"/>
</p:tagLst>
</file>

<file path=ppt/tags/tag2.xml><?xml version="1.0" encoding="utf-8"?>
<p:tagLst xmlns:p="http://schemas.openxmlformats.org/presentationml/2006/main">
  <p:tag name="TABLE_ENDDRAG_ORIGIN_RECT" val="311*180"/>
  <p:tag name="TABLE_ENDDRAG_RECT" val="240*117*311*180"/>
</p:tagLst>
</file>

<file path=ppt/tags/tag3.xml><?xml version="1.0" encoding="utf-8"?>
<p:tagLst xmlns:p="http://schemas.openxmlformats.org/presentationml/2006/main">
  <p:tag name="TABLE_ENDDRAG_ORIGIN_RECT" val="233*351"/>
  <p:tag name="TABLE_ENDDRAG_RECT" val="249*0*233*351"/>
</p:tagLst>
</file>

<file path=ppt/tags/tag4.xml><?xml version="1.0" encoding="utf-8"?>
<p:tagLst xmlns:p="http://schemas.openxmlformats.org/presentationml/2006/main">
  <p:tag name="commondata" val="eyJoZGlkIjoiZTYyODRlZTNhYjgwMmMzMWE0Njc4ZmMxOGFhOTQ3YWQ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nsorFlow">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2365</Words>
  <Application>WPS 演示</Application>
  <PresentationFormat>全屏显示(16:9)</PresentationFormat>
  <Paragraphs>263</Paragraphs>
  <Slides>24</Slides>
  <Notes>23</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24</vt:i4>
      </vt:variant>
    </vt:vector>
  </HeadingPairs>
  <TitlesOfParts>
    <vt:vector size="50" baseType="lpstr">
      <vt:lpstr>Arial</vt:lpstr>
      <vt:lpstr>宋体</vt:lpstr>
      <vt:lpstr>Wingdings</vt:lpstr>
      <vt:lpstr>Arial</vt:lpstr>
      <vt:lpstr>Noto Sans CJK SC Medium</vt:lpstr>
      <vt:lpstr>Roboto</vt:lpstr>
      <vt:lpstr>Google Sans Medium</vt:lpstr>
      <vt:lpstr>Segoe Print</vt:lpstr>
      <vt:lpstr>Google Sans</vt:lpstr>
      <vt:lpstr>Noto Sans CJK SC</vt:lpstr>
      <vt:lpstr>Roboto Mono</vt:lpstr>
      <vt:lpstr>Roboto</vt:lpstr>
      <vt:lpstr>Noto Sans CJK SC</vt:lpstr>
      <vt:lpstr>Avenir</vt:lpstr>
      <vt:lpstr>Heiti SC Medium</vt:lpstr>
      <vt:lpstr>Yu Gothic UI</vt:lpstr>
      <vt:lpstr>Montserrat</vt:lpstr>
      <vt:lpstr>微软雅黑</vt:lpstr>
      <vt:lpstr>Wingdings</vt:lpstr>
      <vt:lpstr>仿宋</vt:lpstr>
      <vt:lpstr>Times New Roman</vt:lpstr>
      <vt:lpstr>Arial Unicode MS</vt:lpstr>
      <vt:lpstr>Google Sans</vt:lpstr>
      <vt:lpstr>DejaVu Math TeX Gyre</vt:lpstr>
      <vt:lpstr>Simple Light</vt:lpstr>
      <vt:lpstr>TensorFlow</vt:lpstr>
      <vt:lpstr>PowerPoint 演示文稿</vt:lpstr>
      <vt:lpstr>PowerPoint 演示文稿</vt:lpstr>
      <vt:lpstr>项目背景</vt:lpstr>
      <vt:lpstr>PowerPoint 演示文稿</vt:lpstr>
      <vt:lpstr>PowerPoint 演示文稿</vt:lpstr>
      <vt:lpstr>PowerPoint 演示文稿</vt:lpstr>
      <vt:lpstr>数据准备及预处理</vt:lpstr>
      <vt:lpstr>PowerPoint 演示文稿</vt:lpstr>
      <vt:lpstr>PowerPoint 演示文稿</vt:lpstr>
      <vt:lpstr>BertBan模型架构</vt:lpstr>
      <vt:lpstr>PowerPoint 演示文稿</vt:lpstr>
      <vt:lpstr>PowerPoint 演示文稿</vt:lpstr>
      <vt:lpstr>PowerPoint 演示文稿</vt:lpstr>
      <vt:lpstr>PowerPoint 演示文稿</vt:lpstr>
      <vt:lpstr>训练过程和超参数</vt:lpstr>
      <vt:lpstr>PowerPoint 演示文稿</vt:lpstr>
      <vt:lpstr>PowerPoint 演示文稿</vt:lpstr>
      <vt:lpstr>案例研究</vt:lpstr>
      <vt:lpstr>PowerPoint 演示文稿</vt:lpstr>
      <vt:lpstr>PowerPoint 演示文稿</vt:lpstr>
      <vt:lpstr>PowerPoint 演示文稿</vt:lpstr>
      <vt:lpstr>总结和展望</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群山行云</cp:lastModifiedBy>
  <cp:revision>195</cp:revision>
  <dcterms:created xsi:type="dcterms:W3CDTF">2024-11-11T02:03:00Z</dcterms:created>
  <dcterms:modified xsi:type="dcterms:W3CDTF">2024-11-15T03:40:11Z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95427E7C02D44E559AA2746DEDD9FA15_12</vt:lpwstr>
  </property>
  <property fmtid="{D5CDD505-2E9C-101B-9397-08002B2CF9AE}" pid="3" name="KSOProductBuildVer">
    <vt:lpwstr>2052-12.1.0.18608</vt:lpwstr>
  </property>
</Properties>
</file>