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60" r:id="rId4"/>
    <p:sldId id="275" r:id="rId6"/>
    <p:sldId id="320" r:id="rId7"/>
    <p:sldId id="318" r:id="rId8"/>
    <p:sldId id="319" r:id="rId9"/>
    <p:sldId id="310" r:id="rId10"/>
    <p:sldId id="279" r:id="rId11"/>
    <p:sldId id="314" r:id="rId12"/>
    <p:sldId id="336" r:id="rId13"/>
    <p:sldId id="315" r:id="rId14"/>
    <p:sldId id="316" r:id="rId15"/>
    <p:sldId id="337" r:id="rId16"/>
    <p:sldId id="343" r:id="rId17"/>
    <p:sldId id="344" r:id="rId18"/>
    <p:sldId id="345" r:id="rId19"/>
    <p:sldId id="346" r:id="rId20"/>
    <p:sldId id="349" r:id="rId21"/>
    <p:sldId id="350" r:id="rId22"/>
    <p:sldId id="351" r:id="rId23"/>
    <p:sldId id="347" r:id="rId24"/>
    <p:sldId id="348" r:id="rId25"/>
    <p:sldId id="352" r:id="rId26"/>
    <p:sldId id="353" r:id="rId27"/>
    <p:sldId id="354" r:id="rId28"/>
    <p:sldId id="355" r:id="rId29"/>
    <p:sldId id="299" r:id="rId30"/>
    <p:sldId id="298" r:id="rId31"/>
    <p:sldId id="276" r:id="rId32"/>
  </p:sldIdLst>
  <p:sldSz cx="9144000" cy="5143500" type="screen16x9"/>
  <p:notesSz cx="6858000" cy="9144000"/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144" userDrawn="1">
          <p15:clr>
            <a:srgbClr val="A4A3A4"/>
          </p15:clr>
        </p15:guide>
        <p15:guide id="2" pos="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687"/>
    <a:srgbClr val="EB9226"/>
    <a:srgbClr val="37475C"/>
    <a:srgbClr val="FF6F00"/>
    <a:srgbClr val="FFAF74"/>
    <a:srgbClr val="FFFFFF"/>
    <a:srgbClr val="4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0"/>
    <p:restoredTop sz="81276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720" y="184"/>
      </p:cViewPr>
      <p:guideLst>
        <p:guide orient="horz" pos="1144"/>
        <p:guide pos="4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15T11:1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1570.000 352.000,'-0.016'-0.024,"-0.025"-0.037,-0.028-0.042,-0.028-0.042,-0.026-0.039,-0.022-0.033,-0.018-0.028,-0.014-0.022,-0.011-0.016,-0.008-0.012,0.000 0.035,-0.018 0.027,-0.020 0.034,-0.020 0.036,-0.018 0.034,-0.016 0.031,0.221 0.070,-0.482-0.287,-0.112-0.089,-0.041-0.027,0.007 0.014,0.550 0.336,-0.844-0.317,-0.040 0.067,0.053 0.070,0.104 0.066,0.126 0.057,0.128 0.047,0.499 0.071,-0.009-0.004,-1.347-0.399,-0.366-0.138,-0.083-0.036,0.098 0.029,0.199 0.067,1.323 0.409,-0.010 0.000,-0.018 0.000,-0.024-0.002,-2.050-0.423,-0.234 0.009,0.032 0.043,0.201 0.062,0.293 0.069,0.331 0.069,1.431 0.211,0.003-0.000,-0.008-0.003,-0.010-0.003,-0.020-0.002,-0.026-0.005,-2.174-0.319,-0.489-0.036,-1.126-0.181,0.063 0.001,0.362 0.054,0.510 0.081,0.956 0.128,0.140 0.017,0.186 0.027,1.490 0.223,-2.049-0.250,0.254 0.064,0.334 0.061,0.356 0.054,0.339 0.045,0.300 0.036,0.777 0.050,-0.791-0.019,0.014 0.017,0.061 0.012,0.087 0.008,0.648-0.005,-0.796 0.009,-0.089 0.002,-0.022 0.000,0.023-0.001,0.828-0.010,-0.010 0.003,-1.068 0.076,-0.129 0.033,-0.047 0.015,0.010 0.002,0.048-0.007,1.093-0.091,-1.637 0.249,-0.102 0.057,0.062 0.011,-0.182 0.068,0.080 0.004,0.203-0.030,0.265-0.050,0.283-0.058,0.272-0.059,0.244-0.054,0.672-0.137,-0.012 0.001,-0.816 0.133,-0.143 0.001,-0.072-0.009,-0.364 0.014,0.051-0.029,0.130-0.030,1.135-0.093,-1.006 0.264,0.134 0.103,0.149 0.059,0.796-0.363,-0.670 0.442,0.104 0.020,0.111-0.017,0.106-0.040,0.095-0.050,0.081-0.053,0.282-0.313,-0.011 0.012,-0.588 0.589,-0.212 0.175,-0.127 0.076,-0.061 0.003,0.820-0.712,-1.133 1.109,0.001 0.068,0.084-0.041,0.131-0.108,0.932-0.994,-0.001 0.007,-1.037 1.388,0.043 0.095,0.093-0.032,0.117-0.108,0.123-0.148,0.726-1.176,-0.003 0.003,-0.645 1.264,-0.013 0.132,0.019-0.002,0.627-1.290,-0.794 1.854,0.094-0.068,0.133-0.210,0.145-0.280,0.140-0.300,0.126-0.287,0.280-0.886,-0.232 1.050,0.037 0.063,0.042-0.033,0.175-1.029,-0.215 1.338,0.000 0.017,0.022-0.097,0.192-1.233,-0.142 1.265,0.033-0.030,0.032-0.121,0.029-0.170,0.025-0.189,0.021-0.187,0.017-0.172,0.022-0.550,0.000 0.002,0.000 0.013,-0.005 0.816,0.006 0.203,0.004 0.112,-0.001-0.978,0.005 1.134,0.002 0.046,0.001-0.013,-0.006-1.125,0.008 1.736,-0.001-0.046,-0.001-0.187,-0.001-0.255,0.146-0.009,0.082-0.017,0.036-0.114,0.003-0.168,-0.018-0.190,-0.030-0.190,-0.180-0.728,0.001 0.013,0.191 1.050,0.003 0.199,-0.013 0.083,-0.175-1.188,0.253 1.303,0.042 0.080,0.010-0.003,-0.273-1.320,0.410 1.877,-0.005-0.069,-0.044-0.213,-0.064-0.284,-0.071-0.304,-0.070-0.290,-0.195-0.908,0.001 0.008,0.004 0.022,0.305 1.824,0.026 0.313,-0.018 0.000,-0.043-0.189,-0.261-1.791,-0.002 0.004,0.181 1.787,-0.052-0.117,-0.047-0.231,-0.041-0.282,-0.033-0.290,-0.026-0.270,-0.030-0.802,-0.001 0.014,0.017 1.444,0.004 0.304,0.010 0.089,0.013-0.053,0.014-0.139,0.014-0.182,0.012-0.195,0.010-0.189,-0.081-1.025,-0.000 0.029,0.141 2.087,0.032 0.507,0.007 0.159,-0.009-0.078,-0.019-0.227,-0.024-0.308,-0.026-0.339,-0.097-1.662,0.005 0.010,0.201 1.988,0.049 0.124,0.015-0.060,0.109 0.415,0.051-0.037,0.024-0.210,-0.382-2.135,0.341 2.036,-0.046-0.150,-0.057-0.255,-0.060-0.305,-0.058-0.317,-0.052-0.302,-0.046-0.272,-0.094-0.763,-0.001 0.010,-0.002 0.018,0.051 1.004,0.007 0.235,0.017 0.146,-0.070-1.196,0.115 2.037,-0.005-0.028,-0.014-0.206,-0.019-0.298,-0.020-0.330,-0.019-0.322,-0.051-1.028,0.002 0.015,0.082 1.069,0.022 0.121,0.009 0.020,-0.000-0.050,-0.097-1.081,0.080 1.143,-0.010 0.074,-0.012 0.012,-0.066-1.164,0.067 1.919,-0.021-0.004,-0.018-0.170,-0.015-0.261,-0.012-0.297,-0.018-1.283,-0.000-0.000,0.006 1.339,-0.006-0.068,-0.004-0.149,-0.002-0.188,0.003-0.985,-0.004 1.527,-0.000 0.293,0.000 0.072,0.000-0.078,0.003-1.624,0.000 0.008,-0.003 1.868,0.001-0.031,0.001-0.154,0.000-0.224,0.000-0.254,0.000-0.256,0.001-1.098,0.000 0.017,-0.000 1.613,0.000 0.210,0.000 0.024,0.000-1.699,0.000 2.079,0.000-0.132,0.000-0.255,-0.000-1.752,0.000 1.651,0.000-0.197,0.000-0.249,-0.000-1.312,-0.003 0.001,-0.090 1.304,-0.040-0.105,-0.013-0.176,0.004-0.205,0.014-0.206,0.020-0.189,0.089-0.578,-0.133 1.147,-0.024 0.305,-0.002 0.102,0.018 0.163,0.018 0.038,0.021-0.090,0.022-0.168,0.021-0.207,0.063-1.136,0.001 0.001,-0.058 1.422,-0.007-0.037,-0.015-0.132,-0.018-0.180,-0.019-0.193,0.107-0.963,0.000 0.001,-0.118 0.789,-0.025 0.104,-0.010 0.069,0.133-0.874,-0.208 1.572,0.002-0.040,0.009-0.188,0.012-0.260,0.013-0.281,0.012-0.268,0.168-0.690,0.001 0.007,-0.174 1.057,-0.016 0.291,0.004 0.140,0.004 0.348,0.028 0.026,0.032-0.107,0.127-1.533,0.001-0.000,-0.108 1.594,-0.010-0.039,-0.020-0.118,-0.005-0.002,0.013-0.164,0.021-0.220,0.024-0.239,0.024-0.232,0.022-0.209,0.019-0.179,0.040-0.454,-0.037 0.698,-0.021 0.231,-0.029 0.157,-0.027 0.381,-0.003 0.086,0.006-0.037,0.012-0.116,0.083-1.197,-0.167 1.490,-0.020-0.051,0.006-0.151,0.021-0.199,0.028-0.213,0.031-0.203,0.104-0.809,-0.002 0.007,-0.162 1.479,-0.015 0.322,0.162-1.626,-0.215 1.601,-0.019-0.029,0.008-0.142,0.025-0.205,0.194-1.273,-0.152 1.370,0.037-0.037,0.036-0.133,0.032-0.184,0.027-0.203,0.023-0.201,0.036-0.745,-0.002 0.007,-0.074 0.747,-0.022 0.052,-0.009 0.000,0.089-0.753,-0.098 1.001,0.010 0.017,0.014-0.055,0.016-0.099,0.065-0.872,-0.005-0.000,-0.202 0.858,-0.053-0.053,-0.015-0.083,0.010-0.096,0.026-0.098,0.035-0.093,0.057 0.277,0.029 0.211,0.028 0.099,0.025 0.016,0.012 0.656,0.029 0.023,0.021-0.137,0.015-0.221,0.007-1.302,0.000 0.303,0.004 0.831,0.004-0.028,0.002-0.093,0.001-0.130,-0.000-0.147,-0.010-0.798,-0.059 1.169,-0.034 0.218,-0.017 0.082,-0.005-0.016,0.091-1.303,-0.110 1.698,-0.006 0.002,-0.006-0.139,-0.005-0.219,-0.004-0.254,-0.003-0.257,0.129-0.964,-0.125 1.505,0.021 0.180,0.024-0.022,0.091-1.545,-0.146 1.695,-0.023-0.041,0.002-0.165,0.153-1.500,-0.100 1.162,0.015-0.033,0.017-0.088,0.017-0.121,0.066-0.971,0.001-0.003,-0.002-0.001,-0.134 1.280,-0.019-0.034,0.002-0.103,0.015-0.138,0.021-0.149,0.024-0.144,0.090-0.801,-0.056 1.041,0.018 0.148,0.016 0.031,0.012 0.182,0.012-0.051,0.009-0.132,0.007-0.174,0.004-0.188,0.003 0.110,0.002-0.059,0.001-0.115,-0.000-0.140,-0.001-0.144,-0.001-0.134,-0.004-0.465,0.002 0.529,-0.000 0.161,-0.000 0.272,-0.000 0.068,-0.000-0.007,-0.000-0.058,-0.000 0.258,-0.000-0.081,-0.000-0.146,-0.000-0.172,-0.000-0.174,0.000-0.159,0.000-0.137,0.000-0.376,0.000 0.019,-0.000 0.901,0.000 0.417,0.000 0.515,0.000 0.174,0.000-0.009,0.000-0.129,0.000-1.563,0.000 0.007,0.000 0.017,0.000 2.365,0.000 0.048,0.000-0.198,0.000-0.332,0.000-0.385,0.000-1.576,0.000 0.015,0.000 0.015,0.000 1.746,0.000 0.228,0.000 0.063,0.000-1.868,0.000 2.544,0.000-0.194,0.000-0.352,0.000-0.417,0.000-0.422,0.000-0.077,0.000-0.167,0.000-0.188,0.000-0.183,0.000-0.206,0.000-0.042,0.000-0.065,0.000-0.076,0.014-0.046,0.022-0.093,0.025-0.086,0.026-0.076,0.025-0.064,0.035-0.019,0.011-0.044,0.004-0.030,-0.000-0.019,-0.003-0.010,-0.005-0.004,-0.005-0.000,-0.005 0.002,-0.020-0.004,-0.018 0.009,-0.020 0.010,-0.019 0.010,-0.017 0.009,-0.014 0.008,-0.012 0.006,-0.018-0.217,0.076 0.338,0.034 0.067,0.015 0.023,0.001-0.007,-0.009-0.026,-0.014-0.036,0.091 0.299,0.055 0.106,0.034-0.001,0.018-0.067,-0.248-0.609,-0.001 0.002,0.210 0.711,-0.032 0.052,-0.038-0.004,-0.039-0.040,-0.036-0.060,-0.099-0.645,-0.001 0.016,0.060 1.292,-0.029 0.230,-0.022 0.027,-0.016 0.250,-0.011 0.042,-0.007-0.119,-0.004-0.209,-0.002-0.250,0.007-1.167,-0.007 1.133,0.000 0.076,0.001 0.021,0.001-0.017,0.001-0.042,0.007-1.120,0.003 0.016,0.137 1.596,0.071 0.152,0.033 0.010,0.077 0.055,0.027-0.115,-0.006-0.195,-0.027-0.234,-0.252-1.276,0.001-0.003,0.311 1.313,-0.016-0.198,-0.040-0.237,-0.051-0.242,-0.054-0.224,-0.051-0.195,-0.045-0.161,-0.038-0.126,-0.030-0.094,-0.023-0.067,-0.016-0.044,-0.011-0.027,-0.007-0.014,-0.004-0.004,-0.001 0.002,0.000 0.005,0.015 0.030,0.023 0.042,0.026 0.047,0.026 0.045,0.023 0.041,0.020 0.034,-0.003-0.030,0.026 0.018,0.028 0.018,0.071 0.072,0.022 0.004,0.013-0.005,0.006-0.010,-0.012-0.008,-0.036-0.020,-0.042-0.021,-0.042-0.019,-0.039-0.016,-0.012-0.046,0.028-0.001,0.041 0.003,0.048 0.005,0.050 0.016,0.012-0.005,-0.001-0.008,-0.010-0.009,-0.015-0.010,-0.018-0.009,-0.018-0.008,-0.014 0.013,-0.003 0.032,0.001 0.040,0.004 0.043,-0.014 0.025,-0.019 0.021,-0.024 0.013,-0.014 0.037,-0.031-0.026,-0.028-0.036,-0.023-0.039,-0.019-0.038,-0.014-0.034,-0.011-0.029,-0.007-0.023,0.079 0.002,0.126 0.013,0.144 0.021,0.051-0.012,0.019-0.017,-0.011-0.024,-0.029-0.027,-0.038-0.026,-0.041-0.024,-0.039-0.021,-0.036-0.017,0.022 0.015,0.043 0.032,0.058 0.041,0.068 0.079,0.037 0.041,0.001 0.008,-0.022-0.013,-0.036-0.026,-0.042-0.032,-0.042-0.034,-0.247-0.118,0.370 0.153,0.053 0.013,0.016-0.006,-0.008-0.018,0.063-0.020,-0.001-0.028,-0.032-0.027,-0.048-0.025,-0.055-0.021,-0.055-0.017,-0.294-0.027,0.006-0.000,0.546 0.010,0.096-0.010,0.031-0.006,-0.011-0.004,-0.036-0.002,-0.578 0.008,0.009 0.003,0.912 0.080,0.181 0.034,0.050 0.013,-1.023-0.105,0.894 0.083,-0.006-0.007,-0.052-0.011,-0.081-0.012,-0.777-0.061,0.831 0.052,-0.113-0.016,-0.130-0.014,-0.132-0.012,-0.124-0.010,-0.110-0.008,-0.093-0.006,-0.205-0.004,0.245-0.001,0.058-0.002,0.035-0.001,0.139-0.001,0.029-0.000,-0.005-0.000,-0.028 0.000,-0.491 0.003,0.782-0.003,0.044 0.001,-0.040 0.001,-0.088 0.001,-0.111 0.001,-0.115 0.000,-0.496 0.001,0.565-0.000,0.081 0.000,0.024 0.000,-0.016 0.000,-0.027 0.000,-0.015 0.000,-0.036 0.000,-0.048 0.000,0.269 0.000,-0.019-0.000,-0.076 0.000,-0.104 0.000,-0.111-0.000,-0.106 0.000,-0.401-0.000,0.478 0.000,0.097-0.000,0.048 0.000,0.099 0.000,0.048 0.000,0.001 0.000,-0.032 0.000,0.334 0.000,-0.028 0.000,-0.096 0.000,-0.129 0.000,-0.017 0.000,-0.035 0.000,-0.075 0.000,-0.094 0.000,-0.098 0.000,0.207 0.000,0.133 0.000,0.042 0.000,-0.021 0.000,-0.756 0.000,0.864-0.074,-0.028-0.042,-0.082-0.018,-0.110-0.002,-0.121 0.009,-0.118 0.015,-0.484 0.090,0.888-0.142,0.196-0.023,0.051-0.001,-0.045 0.013,-0.103 0.021,-0.890 0.124,0.559-0.062,0.035 0.013,0.433-0.013,-0.086 0.025,-0.136 0.021,-0.156 0.017,-0.155 0.013,-0.141 0.009,-0.455 0.003,0.790-0.089,0.125-0.036,0.019-0.012,-0.043 0.003,-0.020-0.016,-0.079-0.017,-0.112-0.016,-0.633 0.148,-0.000-0.003,0.771-0.218,0.036-0.019,-0.032 0.007,-0.074 0.023,-0.096 0.032,-0.104 0.036,-0.527 0.145,0.009-0.001,0.830-0.227,0.170-0.043,0.082-0.009,-0.965 0.246,1.112-0.310,-0.013-0.003,-0.088 0.024,-0.130 0.040,-0.150 0.048,-0.794 0.214,0.716-0.243,-0.116 0.013,-0.119 0.030,-0.112 0.038,-0.099 0.040,0.283-0.135,0.119-0.049,0.028 0.000,-0.734 0.294,0.006-0.004,0.943-0.435,0.043-0.026,-0.043 0.029,-0.914 0.411,0.836-0.451,-0.035-0.015,-0.083 0.029,-0.108 0.056,-0.117 0.070,-0.115 0.073,-0.105 0.071,-0.378 0.208,0.429-0.257,0.082-0.053,0.046-0.021,-0.484 0.280,1.052-0.657,0.117-0.070,-0.016 0.024,-0.097 0.081,-0.995 0.584,0.920-0.679,-0.023-0.049,-0.077 0.023,-0.108 0.070,-0.122 0.096,-0.123 0.108,-0.554 0.451,0.003-0.003,0.005-0.009,0.013-0.014,0.012-0.015,1.300-1.329,0.253-0.311,-1.409 1.469,1.595-1.589,0.000 0.032,-0.135 0.153,-0.209 0.216,-1.282 1.236,1.455-1.417,-0.034 0.034,-0.151 0.147,-0.209 0.203,-0.227 0.220,-0.915 0.892,0.012-0.015,1.199-1.241,0.138-0.142,0.022 0.003,-1.271 1.284,0.001-0.003,1.036-1.203,-0.047-0.041,-0.089 0.042,-0.113 0.097,-0.847 1.094,1.260-1.609,-0.066 0.094,-0.169 0.207,-0.216 0.256,-0.225 0.263,-0.211 0.244,-0.511 0.708,0.011-0.015,0.833-1.267,0.135-0.280,0.006-0.101,-0.881 1.463,1.035-1.761,0.001-0.007,-0.061 0.109,-0.094 0.171,-0.894 1.507,-0.003 0.001,0.771-1.422,-0.133 0.153,-0.150 0.208,-0.149 0.227,-0.136 0.220,0.184-0.456,0.112-0.298,0.029-0.109,-0.574 1.422,0.001-0.016,0.735-2.278,-0.020-0.110,-0.058 0.111,-0.661 2.187,0.733-2.297,-0.024 0.168,-0.073 0.311,-0.097 0.372,-0.104 0.379,-0.100 0.352,-0.402 1.001,-0.001 0.003,-0.001-0.003,0.005-0.011,0.004-0.012,0.511-1.476,0.074-0.332,-0.545 1.635,0.603-2.029,-0.026 0.046,-0.048 0.202,-0.544 1.793,0.482-1.717,-0.048 0.091,-0.071 0.197,-0.081 0.251,-0.082 0.267,-0.076 0.257,-0.067 0.232,-0.143 0.660,0.315-1.599,0.104-0.482,-0.372 1.832,0.003-0.013,0.334-1.607,0.014-0.048,-0.014 0.064,-0.032 0.139,-0.300 1.448,-0.002 0.006,0.000-0.002,0.333-1.623,-0.007 0.084,-0.021 0.161,-0.028 0.201,-0.031 0.216,-0.031 0.211,-0.235 0.918,0.281-1.263,0.029-0.226,0.000-0.090,-0.020 0.009,-0.274 1.403,-0.002-0.008,0.239-1.746,-0.047-0.040,-0.048 0.076,-0.046 0.150,-0.141 1.564,-0.002-0.003,0.099-1.999,-0.047 0.153,-0.036 0.273,-0.026 0.322,-0.018 0.325,-0.003 1.114,0.002-0.006,0.005-0.017,0.163-1.564,0.062-0.189,0.023 0.004,-0.207 1.621,-0.000-0.002,0.178-1.661,-0.021-0.031,-0.027 0.071,-0.141 1.587,0.213-1.969,0.002 0.142,-0.020 0.263,-0.032 0.316,-0.037 0.322,-0.037 0.299,-0.107 0.860,-0.001-0.022,0.062-1.657,-0.026-0.307,-0.021-0.034,-0.016 0.140,-0.012 0.238,-0.008 1.493,-0.000-0.012,-0.002-2.440,-0.004-0.557,-0.002-0.040,-0.001 0.229,0.000 0.380,0.001 0.445,0.001 0.451,0.005 1.510,-0.004-2.537,0.001-0.343,0.001 0.006,0.003 2.653,-0.003-0.000,-0.092-2.709,-0.039 0.204,-0.013 0.359,0.117 2.245,-0.002 0.005,-0.002 0.000,-0.189-2.003,-0.015 0.161,0.008 0.244,0.022 0.280,0.030 0.282,0.032 0.262,0.031 0.230,0.091 0.836,-0.002-0.008,-0.032-0.259,0.028 0.230,-0.034-0.306,-0.096-1.134,-0.021-0.370,-0.018-0.254,-0.015-0.159,-0.037-0.628,0.019-0.042,0.029 0.057,0.034 0.117,0.136 2.380,-0.002-0.005,-0.170-2.605,-0.007 0.060,0.011 0.245,0.022 0.345,0.027 0.384,0.028 0.380,0.099 1.436,0.001-0.005,-0.057-1.491,0.019-0.183,0.017-0.122,0.014-0.074,0.023 1.727,0.001-0.012,-0.009-1.837,0.007-0.019,0.005 0.100,0.004 0.176,-0.001 1.598,0.000-0.009,-0.005-2.008,-0.016 0.022,-0.020 0.153,-0.021 0.230,-0.021 0.266,-0.019 0.273,0.080 1.239,-0.000 0.001,-0.003-0.004,-0.136-1.225,-0.051-0.115,-0.042-0.019,0.190 1.249,-0.309-2.355,0.017-0.038,0.041 0.203,0.052 0.333,0.055 0.383,0.169 1.563,-0.001-0.006,-0.257-1.763,-0.038-0.135,0.000 0.006,0.025 0.096,0.039 0.146,0.219 1.612,0.002 0.004,-0.001 0.002,-0.001-0.008,-0.158-1.307,-0.030-0.302,-0.171-1.807,0.016-0.074,0.045 0.287,0.058 0.479,0.061 0.553,0.057 0.548,0.143 1.667,-0.035-0.427,0.029 0.365,-0.257-2.795,-0.037-0.455,0.005-0.085,0.265 3.051,0.001-0.001,0.001-0.002,-0.218-3.276,0.049 0.240,0.187 3.066,-0.001-0.003,-0.199-2.938,0.001 0.195,0.019 0.378,0.029 0.464,0.033 0.481,0.033 0.454,0.098 1.332,-0.002-0.002,-0.001-0.015,-0.219-1.917,-0.048-0.270,-0.009-0.037,0.245 2.039,0.001-0.004,0.001-0.008,-0.195-1.869,-0.004 0.029,-0.007 0.133,0.204 1.715,-0.234-2.206,0.034 0.163,0.042 0.291,0.043 0.348,0.041 0.356,0.036 0.334,0.077 0.995,-0.002-0.009,-0.221-1.545,-0.056-0.178,-0.010 0.027,0.252 1.574,0.001-0.004,-0.218-1.797,0.039 0.035,0.044 0.173,0.053 0.039,0.033 0.015,0.029 0.118,0.024 0.177,0.019 0.203,0.015 0.207,0.013 0.942,-0.115-1.193,-0.059-0.178,-0.031-0.050,-0.010 0.041,0.170 1.252,-0.247-1.661,-0.018-0.048,0.008 0.081,0.243 1.587,-0.324-1.928,-0.016 0.079,0.011 0.216,0.026 0.286,0.034 0.307,0.036 0.297,0.035 0.267,0.213 0.736,-0.001-0.006,-0.001-0.016,-0.392-1.712,-0.101-0.475,0.443 1.939,-0.546-2.195,0.006 0.093,0.061 0.268,0.089 0.350,0.098 0.368,0.094 0.346,0.246 0.996,-0.315-1.289,-0.021-0.130,0.019 0.032,0.042 0.130,0.269 1.194,-0.001-0.007,-0.294-1.434,0.017 0.024,0.040 0.143,0.050 0.204,0.052 0.223,0.162 0.923,-0.001-0.001,-0.233-0.931,-0.043-0.030,-0.007 0.049,0.018 0.097,0.032 0.122,0.039 0.130,0.181 0.599,-0.336-1.276,-0.037-0.210,0.015-0.001,0.046 0.124,0.058 0.327,0.004 0.050,0.019 0.080,0.216 0.830,-0.215-0.923,0.025 0.091,0.022 0.133,0.019 0.152,0.016 0.153,0.012 0.144,0.145 0.392,-0.008-0.009,-0.296-0.520,-0.092-0.089,-0.054-0.036,-0.025 0.002,-0.102-0.110,0.005 0.010,0.043 0.040,0.447 0.640,-0.536-0.769,0.066 0.069,0.092 0.097,0.100 0.106,0.321 0.547,-0.504-0.612,-0.040 0.018,0.031 0.060,0.072 0.080,0.089 0.085,0.092 0.080,0.027 0.048,-0.047-0.045,-0.032-0.028,-0.355-0.252,-0.082 0.008,0.002 0.066,0.052 0.095,0.636 0.427,0.000-0.002,-0.725-0.533,-0.042-0.030,0.030 0.034,0.072 0.071,0.093 0.089,0.573 0.380,-0.004 0.000,-0.646-0.350,0.001 0.003,0.058 0.009,0.072 0.037,0.076 0.052,0.073 0.058,0.065 0.057,0.041 0.046,0.063 0.052,0.053 0.042,0.042 0.032,0.032 0.024,0.023 0.017,0.145 0.003,-0.269-0.076,-0.078-0.057,-0.032-0.050,-0.168-0.096,-0.002-0.032,0.047-0.015,0.073-0.003,0.107 0.057,0.049 0.031,0.042 0.036,0.034 0.037,0.027 0.036,0.021 0.032,-0.005 0.016,0.016 0.019,0.012 0.011,0.008 0.005,0.005 0.001,0.003-0.002,0.001-0.003,0.000-0.004,-0.000-0.004,-0.001-0.004,-0.001-0.003,-0.001-0.003,-0.001-0.002,0.011 0.018,-0.032 0.005,-0.040 0.006,-0.043 0.007,-0.067 0.004,-0.020 0.008,-0.007 0.007,0.002 0.006,-0.025 0.004,0.049 0.005,0.056 0.003,0.055 0.002,0.050 0.001,0.042 0.001,0.033 0.000,0.025-0.000,0.018-0.000,0.012-0.000,0.008-0.000,0.004-0.000,0.002-0.000,0.000-0.000,-0.001-0.000,-0.002-0.000,-0.002-0.000,-0.002-0.000,-0.001-0.000,-0.001 0.000,-0.001 0.000,-0.001 0.000,-0.000 0.000,-0.000 0.000,-0.000 0.000,-0.000 0.000,-0.000 0.000,0.000 0.000,0.000 0.000,0.000 0.000,0.000 0.000,0.000 0.000,0.000 0.000,0.000 0.000,0.000 0.000,-0.027 0.000,-0.050 0.000,-0.059 0.000,-0.061 0.000,-0.169 0.000,-0.126 0.000,-0.073 0.000,-0.032 0.000,0.477 0.000,-0.674 0.087,0.019 0.058,0.065 0.035,0.088 0.018,0.097 0.006,0.094-0.003,0.085-0.007,0.073-0.010,-1.239 0.426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15T11:1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391.000 559.000,'0.000'1.000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15T11:1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705.000 560.000,'2.000'0.000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这款产品背后所采用的深度学习框架是</a:t>
            </a:r>
            <a:r>
              <a:rPr lang="en-US" altLang="zh-CN" dirty="0"/>
              <a:t>TensorFlow</a:t>
            </a:r>
            <a:r>
              <a:rPr lang="zh-CN" altLang="en-US" dirty="0"/>
              <a:t>，深度学习框架有很多，为什么我们选择</a:t>
            </a:r>
            <a:r>
              <a:rPr lang="en-US" altLang="zh-CN" dirty="0"/>
              <a:t>TensorFlow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这款产品背后所采用的深度学习框架是</a:t>
            </a:r>
            <a:r>
              <a:rPr lang="en-US" altLang="zh-CN" dirty="0"/>
              <a:t>TensorFlow</a:t>
            </a:r>
            <a:r>
              <a:rPr lang="zh-CN" altLang="en-US" dirty="0"/>
              <a:t>，深度学习框架有很多，为什么我们选择</a:t>
            </a:r>
            <a:r>
              <a:rPr lang="en-US" altLang="zh-CN" dirty="0"/>
              <a:t>TensorFlow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Google Shape;40;p8"/>
          <p:cNvPicPr preferRelativeResize="0"/>
          <p:nvPr userDrawn="1"/>
        </p:nvPicPr>
        <p:blipFill rotWithShape="1">
          <a:blip r:embed="rId2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Copy">
  <p:cSld name="Cop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39450" y="7678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39450" y="13866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739450" y="22335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9"/>
          <p:cNvCxnSpPr/>
          <p:nvPr/>
        </p:nvCxnSpPr>
        <p:spPr>
          <a:xfrm>
            <a:off x="791925" y="2095800"/>
            <a:ext cx="3033900" cy="630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Google Shape;47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3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Copy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739450" y="16239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3"/>
          <a:srcRect l="9882" t="36730" r="9511" b="34680"/>
          <a:stretch>
            <a:fillRect/>
          </a:stretch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925850" y="2073100"/>
            <a:ext cx="5531700" cy="1101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1" name="Google Shape;61;p11"/>
          <p:cNvSpPr/>
          <p:nvPr/>
        </p:nvSpPr>
        <p:spPr>
          <a:xfrm>
            <a:off x="1999800" y="1905648"/>
            <a:ext cx="504000" cy="378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Code">
  <p:cSld name="Co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4" name="Google Shape;64;p12"/>
          <p:cNvSpPr/>
          <p:nvPr/>
        </p:nvSpPr>
        <p:spPr>
          <a:xfrm>
            <a:off x="-44975" y="-44975"/>
            <a:ext cx="9271500" cy="52614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2"/>
          <p:cNvSpPr txBox="1"/>
          <p:nvPr/>
        </p:nvSpPr>
        <p:spPr>
          <a:xfrm>
            <a:off x="451200" y="477600"/>
            <a:ext cx="82416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-GB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tf.keras.datasets.mnist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(x_train, y_train),(x_test, y_test) = mnist.load_data()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 = x_train / 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x_test / 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200">
              <a:solidFill>
                <a:srgbClr val="F0B82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model.compile(optimizer='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loss='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sparse_categorical_crossentropy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metrics=['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y_train, epochs=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model.evaluate(x_test, y_test)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27"/>
          <p:cNvSpPr/>
          <p:nvPr userDrawn="1"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4;p3"/>
          <p:cNvSpPr txBox="1">
            <a:spLocks noGrp="1"/>
          </p:cNvSpPr>
          <p:nvPr>
            <p:ph type="title"/>
          </p:nvPr>
        </p:nvSpPr>
        <p:spPr>
          <a:xfrm>
            <a:off x="684360" y="1542368"/>
            <a:ext cx="4453697" cy="11223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>
                <a:solidFill>
                  <a:srgbClr val="425066"/>
                </a:solidFill>
                <a:latin typeface="Noto Sans CJK SC Medium" charset="-122"/>
                <a:ea typeface="Noto Sans CJK SC Medium" charset="-122"/>
                <a:cs typeface="Noto Sans CJK SC Medium" charset="-12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/>
            </a:pP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74993" y="2662322"/>
            <a:ext cx="2882900" cy="801687"/>
          </a:xfrm>
        </p:spPr>
        <p:txBody>
          <a:bodyPr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6804" y="2700333"/>
            <a:ext cx="357587" cy="41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54;p10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/>
          <a:srcRect l="9882" t="36730" r="9511" b="34680"/>
          <a:stretch>
            <a:fillRect/>
          </a:stretch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Section header 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" name="Google Shape;18;p4"/>
          <p:cNvSpPr txBox="1">
            <a:spLocks noGrp="1"/>
          </p:cNvSpPr>
          <p:nvPr>
            <p:ph type="body" idx="1"/>
          </p:nvPr>
        </p:nvSpPr>
        <p:spPr>
          <a:xfrm>
            <a:off x="694877" y="2339869"/>
            <a:ext cx="4878609" cy="17726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Tx/>
              <a:buNone/>
              <a:defRPr sz="16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None/>
              <a:defRPr/>
            </a:pPr>
            <a:endParaRPr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94877" y="769587"/>
            <a:ext cx="4556392" cy="763500"/>
          </a:xfrm>
        </p:spPr>
        <p:txBody>
          <a:bodyPr/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dirty="0">
              <a:solidFill>
                <a:srgbClr val="FF6F00"/>
              </a:solidFill>
              <a:latin typeface="Noto Sans CJK SC Medium" charset="-122"/>
              <a:ea typeface="Noto Sans CJK SC Medium" charset="-122"/>
              <a:cs typeface="Noto Sans CJK SC Medium" charset="-122"/>
              <a:sym typeface="Google Sans Medium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6913" y="1535166"/>
            <a:ext cx="3108325" cy="627062"/>
          </a:xfrm>
        </p:spPr>
        <p:txBody>
          <a:bodyPr lIns="0" tIns="0" rIns="0" bIns="0"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 sz="18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/>
            </a:pPr>
            <a:endParaRPr lang="en-US" dirty="0"/>
          </a:p>
        </p:txBody>
      </p:sp>
      <p:pic>
        <p:nvPicPr>
          <p:cNvPr id="9" name="Google Shape;54;p10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3;p3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" name="Google Shape;40;p8"/>
          <p:cNvPicPr preferRelativeResize="0"/>
          <p:nvPr userDrawn="1"/>
        </p:nvPicPr>
        <p:blipFill rotWithShape="1">
          <a:blip r:embed="rId14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marL="914400" lvl="1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marL="1371600" lvl="2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marL="1828800" lvl="3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marL="2286000" lvl="4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marL="2743200" lvl="5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marL="3200400" lvl="6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marL="3657600" lvl="7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>
            <a:lvl1pPr lvl="0" algn="r" rtl="0">
              <a:buNone/>
              <a:defRPr sz="600">
                <a:solidFill>
                  <a:schemeClr val="dk2"/>
                </a:solidFill>
              </a:defRPr>
            </a:lvl1pPr>
            <a:lvl2pPr lvl="1" algn="r" rtl="0">
              <a:buNone/>
              <a:defRPr sz="600">
                <a:solidFill>
                  <a:schemeClr val="dk2"/>
                </a:solidFill>
              </a:defRPr>
            </a:lvl2pPr>
            <a:lvl3pPr lvl="2" algn="r" rtl="0">
              <a:buNone/>
              <a:defRPr sz="600">
                <a:solidFill>
                  <a:schemeClr val="dk2"/>
                </a:solidFill>
              </a:defRPr>
            </a:lvl3pPr>
            <a:lvl4pPr lvl="3" algn="r" rtl="0">
              <a:buNone/>
              <a:defRPr sz="600">
                <a:solidFill>
                  <a:schemeClr val="dk2"/>
                </a:solidFill>
              </a:defRPr>
            </a:lvl4pPr>
            <a:lvl5pPr lvl="4" algn="r" rtl="0">
              <a:buNone/>
              <a:defRPr sz="600">
                <a:solidFill>
                  <a:schemeClr val="dk2"/>
                </a:solidFill>
              </a:defRPr>
            </a:lvl5pPr>
            <a:lvl6pPr lvl="5" algn="r" rtl="0">
              <a:buNone/>
              <a:defRPr sz="600">
                <a:solidFill>
                  <a:schemeClr val="dk2"/>
                </a:solidFill>
              </a:defRPr>
            </a:lvl6pPr>
            <a:lvl7pPr lvl="6" algn="r" rtl="0">
              <a:buNone/>
              <a:defRPr sz="600">
                <a:solidFill>
                  <a:schemeClr val="dk2"/>
                </a:solidFill>
              </a:defRPr>
            </a:lvl7pPr>
            <a:lvl8pPr lvl="7" algn="r" rtl="0">
              <a:buNone/>
              <a:defRPr sz="600">
                <a:solidFill>
                  <a:schemeClr val="dk2"/>
                </a:solidFill>
              </a:defRPr>
            </a:lvl8pPr>
            <a:lvl9pPr lvl="8" algn="r" rtl="0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5400" y="1734185"/>
            <a:ext cx="912939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3200" dirty="0">
                <a:solidFill>
                  <a:srgbClr val="425066"/>
                </a:solidFill>
                <a:latin typeface="Heiti SC Medium" pitchFamily="2" charset="-128"/>
                <a:ea typeface="Heiti SC Medium" pitchFamily="2" charset="-128"/>
                <a:cs typeface="Noto Sans CJK SC Medium" charset="-122"/>
                <a:sym typeface="Google Sans Medium"/>
              </a:rPr>
              <a:t>基于Gemma微调的中成药问答</a:t>
            </a:r>
            <a:endParaRPr sz="3200" dirty="0">
              <a:solidFill>
                <a:srgbClr val="425066"/>
              </a:solidFill>
              <a:latin typeface="Heiti SC Medium" pitchFamily="2" charset="-128"/>
              <a:ea typeface="Heiti SC Medium" pitchFamily="2" charset="-128"/>
              <a:cs typeface="Noto Sans CJK SC Medium" charset="-122"/>
              <a:sym typeface="Google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425066"/>
              </a:solidFill>
              <a:latin typeface="Heiti SC Medium" pitchFamily="2" charset="-128"/>
              <a:ea typeface="Heiti SC Medium" pitchFamily="2" charset="-128"/>
              <a:cs typeface="Avenir"/>
              <a:sym typeface="Avenir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787900" y="3053229"/>
            <a:ext cx="71211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zh-CN" altLang="en-US" sz="3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Noto Sans CJK SC Medium" charset="-122"/>
                <a:sym typeface="Roboto"/>
              </a:rPr>
              <a:t>王紫阳、周</a:t>
            </a:r>
            <a:r>
              <a:rPr lang="zh-CN" altLang="en-US" sz="3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Noto Sans CJK SC Medium" charset="-122"/>
                <a:sym typeface="Roboto"/>
              </a:rPr>
              <a:t>青青</a:t>
            </a:r>
            <a:endParaRPr lang="zh-CN" altLang="en-US" sz="3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Noto Sans CJK SC Medium" charset="-122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7540" y="929005"/>
            <a:ext cx="6017895" cy="2297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  <a:sym typeface="+mn-ea"/>
              </a:rPr>
              <a:t>该数据集可用于训练Gemma-2b模型，使其能够根据症状描述推荐合适的中药治疗，或者用于教育目的，帮助学习中医诊断和治疗方法。每个条目都是症状与治疗的对应关系，提供了结构化的数据，适合进行自然语言处理和文本分类任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Google Sans"/>
                <a:ea typeface="宋体" panose="02010600030101010101" pitchFamily="2" charset="-122"/>
                <a:cs typeface="Google Sans"/>
                <a:sym typeface="Google Sans"/>
              </a:rPr>
              <a:t>、训练</a:t>
            </a:r>
            <a:r>
              <a:rPr lang="zh-CN" altLang="en-US" dirty="0">
                <a:solidFill>
                  <a:schemeClr val="lt1"/>
                </a:solidFill>
                <a:latin typeface="Google Sans"/>
                <a:ea typeface="宋体" panose="02010600030101010101" pitchFamily="2" charset="-122"/>
                <a:cs typeface="Google Sans"/>
                <a:sym typeface="Google Sans"/>
              </a:rPr>
              <a:t>过程</a:t>
            </a:r>
            <a:endParaRPr lang="zh-CN" altLang="en-US" dirty="0">
              <a:solidFill>
                <a:schemeClr val="lt1"/>
              </a:solidFill>
              <a:latin typeface="Google Sans"/>
              <a:ea typeface="宋体" panose="02010600030101010101" pitchFamily="2" charset="-122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lang="zh-CN" altLang="en-US" sz="2800">
                <a:solidFill>
                  <a:schemeClr val="dk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、下载</a:t>
            </a:r>
            <a:r>
              <a:rPr lang="en-US" altLang="zh-CN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LLaMA-Factory</a:t>
            </a:r>
            <a:endParaRPr lang="en-US" altLang="zh-CN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、下载</a:t>
            </a:r>
            <a:r>
              <a:rPr lang="zh-CN" altLang="en-US">
                <a:ea typeface="宋体" panose="02010600030101010101" pitchFamily="2" charset="-122"/>
              </a:rPr>
              <a:t>模型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532890"/>
            <a:ext cx="8368665" cy="376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3060065"/>
            <a:ext cx="8448675" cy="372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、创建</a:t>
            </a:r>
            <a:r>
              <a:rPr lang="en-US" altLang="zh-CN">
                <a:ea typeface="宋体" panose="02010600030101010101" pitchFamily="2" charset="-122"/>
              </a:rPr>
              <a:t>conda</a:t>
            </a:r>
            <a:r>
              <a:rPr lang="zh-CN" altLang="en-US">
                <a:ea typeface="宋体" panose="02010600030101010101" pitchFamily="2" charset="-122"/>
              </a:rPr>
              <a:t>环境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901190"/>
            <a:ext cx="8184515" cy="26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340610"/>
            <a:ext cx="8053705" cy="233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2882265"/>
            <a:ext cx="8249285" cy="241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" y="3359785"/>
            <a:ext cx="8305800" cy="2609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设置GPU和Gradio端口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950085"/>
            <a:ext cx="8098155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9945" cy="763270"/>
          </a:xfrm>
        </p:spPr>
        <p:txBody>
          <a:bodyPr/>
          <a:p>
            <a:r>
              <a:rPr lang="zh-CN" altLang="en-US">
                <a:ea typeface="宋体" panose="02010600030101010101" pitchFamily="2" charset="-122"/>
              </a:rPr>
              <a:t>5、下载数据集并放到/LLaMA-Factory/finetune-gemma （finetune-gemma为⾃⼰新建的⽂件夹）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834515"/>
            <a:ext cx="610044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9945" cy="763270"/>
          </a:xfrm>
        </p:spPr>
        <p:txBody>
          <a:bodyPr/>
          <a:p>
            <a:r>
              <a:rPr lang="zh-CN" altLang="en-US"/>
              <a:t>6、编写</a:t>
            </a:r>
            <a:r>
              <a:rPr lang="zh-CN" altLang="en-US"/>
              <a:t>代码处理数据集并生成新文件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535430"/>
            <a:ext cx="647192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0"/>
            <a:ext cx="616204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" y="186209"/>
            <a:ext cx="2630250" cy="25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9385" y="649605"/>
            <a:ext cx="731520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import json</a:t>
            </a:r>
            <a:endParaRPr lang="zh-CN" altLang="en-US"/>
          </a:p>
          <a:p>
            <a:r>
              <a:rPr lang="zh-CN" altLang="en-US"/>
              <a:t>import os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check_and_fix_json(input_file, output_dir):</a:t>
            </a:r>
            <a:endParaRPr lang="zh-CN" altLang="en-US"/>
          </a:p>
          <a:p>
            <a:r>
              <a:rPr lang="zh-CN" altLang="en-US"/>
              <a:t>    """</a:t>
            </a:r>
            <a:endParaRPr lang="zh-CN" altLang="en-US"/>
          </a:p>
          <a:p>
            <a:r>
              <a:rPr lang="zh-CN" altLang="en-US"/>
              <a:t>    检查并修复JSON文件中的格式错误，并将修复后的文件保存到指定目录。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参数:</a:t>
            </a:r>
            <a:endParaRPr lang="zh-CN" altLang="en-US"/>
          </a:p>
          <a:p>
            <a:r>
              <a:rPr lang="zh-CN" altLang="en-US"/>
              <a:t>        input_file (str): 输入JSON文件的路径。</a:t>
            </a:r>
            <a:endParaRPr lang="zh-CN" altLang="en-US"/>
          </a:p>
          <a:p>
            <a:r>
              <a:rPr lang="zh-CN" altLang="en-US"/>
              <a:t>        output_dir (str): 修复后文件的输出目录。</a:t>
            </a:r>
            <a:endParaRPr lang="zh-CN" altLang="en-US"/>
          </a:p>
          <a:p>
            <a:r>
              <a:rPr lang="zh-CN" altLang="en-US"/>
              <a:t>    """</a:t>
            </a:r>
            <a:endParaRPr lang="zh-CN" altLang="en-US"/>
          </a:p>
          <a:p>
            <a:r>
              <a:rPr lang="zh-CN" altLang="en-US"/>
              <a:t>    # 读取并检查JSON文件</a:t>
            </a:r>
            <a:endParaRPr lang="zh-CN" altLang="en-US"/>
          </a:p>
          <a:p>
            <a:r>
              <a:rPr lang="zh-CN" altLang="en-US"/>
              <a:t>    try:</a:t>
            </a:r>
            <a:endParaRPr lang="zh-CN" altLang="en-US"/>
          </a:p>
          <a:p>
            <a:r>
              <a:rPr lang="zh-CN" altLang="en-US"/>
              <a:t>        with open(input_file, 'r', encoding='utf-8') as file:</a:t>
            </a:r>
            <a:endParaRPr lang="zh-CN" altLang="en-US"/>
          </a:p>
          <a:p>
            <a:r>
              <a:rPr lang="zh-CN" altLang="en-US"/>
              <a:t>            data = json.load(file)  # 尝试加载 JSON 数据</a:t>
            </a:r>
            <a:endParaRPr lang="zh-CN" altLang="en-US"/>
          </a:p>
          <a:p>
            <a:r>
              <a:rPr lang="zh-CN" altLang="en-US"/>
              <a:t>        print("文件格式正常，无需修复。")</a:t>
            </a:r>
            <a:endParaRPr lang="zh-CN" altLang="en-US"/>
          </a:p>
          <a:p>
            <a:r>
              <a:rPr lang="zh-CN" altLang="en-US"/>
              <a:t>    except json.JSONDecodeError as e:</a:t>
            </a:r>
            <a:endParaRPr lang="zh-CN" altLang="en-US"/>
          </a:p>
          <a:p>
            <a:r>
              <a:rPr lang="zh-CN" altLang="en-US"/>
              <a:t>        print(f"检测到格式错误: {e}")</a:t>
            </a:r>
            <a:endParaRPr lang="zh-CN" altLang="en-US"/>
          </a:p>
          <a:p>
            <a:r>
              <a:rPr lang="zh-CN" altLang="en-US"/>
              <a:t>        print("尝试修复文件格式...")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9550" y="213360"/>
            <a:ext cx="3291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处理数据集的代码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0"/>
            <a:ext cx="597027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465" y="128905"/>
            <a:ext cx="785241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修复 JSON 格式</a:t>
            </a:r>
            <a:endParaRPr lang="zh-CN" altLang="en-US"/>
          </a:p>
          <a:p>
            <a:r>
              <a:rPr lang="zh-CN" altLang="en-US"/>
              <a:t>        with open(input_file, 'r', encoding='utf-8') as file:</a:t>
            </a:r>
            <a:endParaRPr lang="zh-CN" altLang="en-US"/>
          </a:p>
          <a:p>
            <a:r>
              <a:rPr lang="zh-CN" altLang="en-US"/>
              <a:t>            content = file.read()</a:t>
            </a:r>
            <a:endParaRPr lang="zh-CN" altLang="en-US"/>
          </a:p>
          <a:p>
            <a:r>
              <a:rPr lang="zh-CN" altLang="en-US"/>
              <a:t>            try:</a:t>
            </a:r>
            <a:endParaRPr lang="zh-CN" altLang="en-US"/>
          </a:p>
          <a:p>
            <a:r>
              <a:rPr lang="zh-CN" altLang="en-US"/>
              <a:t>                # 尝试修复常见的 JSON 问题</a:t>
            </a:r>
            <a:endParaRPr lang="zh-CN" altLang="en-US"/>
          </a:p>
          <a:p>
            <a:r>
              <a:rPr lang="zh-CN" altLang="en-US"/>
              <a:t>                content = content.replace("'", "\"")  # 修复引号错误</a:t>
            </a:r>
            <a:endParaRPr lang="zh-CN" altLang="en-US"/>
          </a:p>
          <a:p>
            <a:r>
              <a:rPr lang="zh-CN" altLang="en-US"/>
              <a:t>                data = json.loads(content)</a:t>
            </a:r>
            <a:endParaRPr lang="zh-CN" altLang="en-US"/>
          </a:p>
          <a:p>
            <a:r>
              <a:rPr lang="zh-CN" altLang="en-US"/>
              <a:t>                print("文件已成功修复。")</a:t>
            </a:r>
            <a:endParaRPr lang="zh-CN" altLang="en-US"/>
          </a:p>
          <a:p>
            <a:r>
              <a:rPr lang="zh-CN" altLang="en-US"/>
              <a:t>            except json.JSONDecodeError as e:</a:t>
            </a:r>
            <a:endParaRPr lang="zh-CN" altLang="en-US"/>
          </a:p>
          <a:p>
            <a:r>
              <a:rPr lang="zh-CN" altLang="en-US"/>
              <a:t>                print(f"修复失败: {e}")</a:t>
            </a:r>
            <a:endParaRPr lang="zh-CN" altLang="en-US"/>
          </a:p>
          <a:p>
            <a:r>
              <a:rPr lang="zh-CN" altLang="en-US"/>
              <a:t>                return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# 检查输出目录是否存在</a:t>
            </a:r>
            <a:endParaRPr lang="zh-CN" altLang="en-US"/>
          </a:p>
          <a:p>
            <a:r>
              <a:rPr lang="zh-CN" altLang="en-US"/>
              <a:t>    if not os.path.exists(output_dir):</a:t>
            </a:r>
            <a:endParaRPr lang="zh-CN" altLang="en-US"/>
          </a:p>
          <a:p>
            <a:r>
              <a:rPr lang="zh-CN" altLang="en-US"/>
              <a:t>        os.makedirs(output_dir)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# 输出修复后的文件名为 itnews_data.json</a:t>
            </a:r>
            <a:endParaRPr lang="zh-CN" altLang="en-US"/>
          </a:p>
          <a:p>
            <a:r>
              <a:rPr lang="zh-CN" altLang="en-US"/>
              <a:t>    output_file = os.path.join(output_dir, "itnews_data.json")</a:t>
            </a:r>
            <a:endParaRPr lang="zh-CN" altLang="en-US"/>
          </a:p>
          <a:p>
            <a:r>
              <a:rPr lang="zh-CN" altLang="en-US"/>
              <a:t>    with open(output_file, 'w', encoding='utf-8') as file:</a:t>
            </a:r>
            <a:endParaRPr lang="zh-CN" altLang="en-US"/>
          </a:p>
          <a:p>
            <a:r>
              <a:rPr lang="zh-CN" altLang="en-US"/>
              <a:t>        json.dump(data, file, ensure_ascii=False, indent=4)</a:t>
            </a:r>
            <a:endParaRPr lang="zh-CN" altLang="en-US"/>
          </a:p>
          <a:p>
            <a:r>
              <a:rPr lang="zh-CN" altLang="en-US"/>
              <a:t>    print(f"修复后的文件已保存到: {output_file}")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0"/>
            <a:ext cx="598043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375" y="458470"/>
            <a:ext cx="79635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使用示例</a:t>
            </a:r>
            <a:endParaRPr lang="zh-CN" altLang="en-US"/>
          </a:p>
          <a:p>
            <a:r>
              <a:rPr lang="zh-CN" altLang="en-US"/>
              <a:t>input_file = "/home/wangziyang/A/LLaMA-Factory/finetune-gemma/cpmi_dataset.json"  # 输入文件路径</a:t>
            </a:r>
            <a:endParaRPr lang="zh-CN" altLang="en-US"/>
          </a:p>
          <a:p>
            <a:r>
              <a:rPr lang="zh-CN" altLang="en-US"/>
              <a:t>output_dir = "/home/wangziyang/A/LLaMA-Factory/finetune-gemma"       # 指定输出目录</a:t>
            </a:r>
            <a:endParaRPr lang="zh-CN" altLang="en-US"/>
          </a:p>
          <a:p>
            <a:r>
              <a:rPr lang="zh-CN" altLang="en-US"/>
              <a:t>check_and_fix_json(input_file, output_dir)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2;p23"/>
          <p:cNvSpPr txBox="1"/>
          <p:nvPr/>
        </p:nvSpPr>
        <p:spPr>
          <a:xfrm>
            <a:off x="671545" y="1435819"/>
            <a:ext cx="6145060" cy="297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sym typeface="Montserrat"/>
              </a:rPr>
              <a:t>项目背景</a:t>
            </a:r>
            <a:endParaRPr lang="en-US" altLang="zh-CN" sz="3600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Montserrat"/>
            </a:endParaRPr>
          </a:p>
          <a:p>
            <a:pPr marL="419100" indent="-342900" algn="l">
              <a:lnSpc>
                <a:spcPct val="200000"/>
              </a:lnSpc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sym typeface="Montserrat"/>
              </a:rPr>
              <a:t>网络模型原理</a:t>
            </a:r>
            <a:endParaRPr lang="zh-CN" altLang="en-US" dirty="0">
              <a:solidFill>
                <a:srgbClr val="6B7687"/>
              </a:solidFill>
              <a:latin typeface="仿宋" panose="02010609060101010101" charset="-122"/>
              <a:ea typeface="仿宋" panose="02010609060101010101" charset="-122"/>
              <a:sym typeface="Montserrat"/>
            </a:endParaRPr>
          </a:p>
          <a:p>
            <a:pPr marL="419100" indent="-342900" algn="l">
              <a:lnSpc>
                <a:spcPct val="200000"/>
              </a:lnSpc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sym typeface="Montserrat"/>
              </a:rPr>
              <a:t>数据集简介</a:t>
            </a:r>
            <a:endParaRPr lang="zh-CN" altLang="en-US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Montserrat"/>
            </a:endParaRPr>
          </a:p>
          <a:p>
            <a:pPr marL="419100" indent="-342900" algn="l">
              <a:lnSpc>
                <a:spcPct val="200000"/>
              </a:lnSpc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sym typeface="Montserrat"/>
              </a:rPr>
              <a:t>训练过程</a:t>
            </a:r>
            <a:endParaRPr lang="zh-CN" altLang="en-US" dirty="0">
              <a:solidFill>
                <a:srgbClr val="6B7687"/>
              </a:solidFill>
              <a:latin typeface="仿宋" panose="02010609060101010101" charset="-122"/>
              <a:ea typeface="仿宋" panose="02010609060101010101" charset="-122"/>
              <a:sym typeface="Montserrat"/>
            </a:endParaRPr>
          </a:p>
          <a:p>
            <a:pPr marL="419100" indent="-342900" algn="l">
              <a:lnSpc>
                <a:spcPct val="200000"/>
              </a:lnSpc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sym typeface="Montserrat"/>
              </a:rPr>
              <a:t>总结和展望</a:t>
            </a:r>
            <a:endParaRPr lang="zh-CN" altLang="en-US" dirty="0">
              <a:solidFill>
                <a:srgbClr val="6B7687"/>
              </a:solidFill>
              <a:latin typeface="仿宋" panose="02010609060101010101" charset="-122"/>
              <a:ea typeface="仿宋" panose="02010609060101010101" charset="-122"/>
              <a:sym typeface="Montserrat"/>
            </a:endParaRPr>
          </a:p>
          <a:p>
            <a:pPr marL="76200" indent="0">
              <a:lnSpc>
                <a:spcPct val="200000"/>
              </a:lnSpc>
              <a:buClrTx/>
              <a:buSzPct val="100000"/>
              <a:buFont typeface="+mj-lt"/>
              <a:buNone/>
            </a:pPr>
            <a:endParaRPr lang="zh-CN" altLang="en-US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</p:txBody>
      </p:sp>
      <p:sp>
        <p:nvSpPr>
          <p:cNvPr id="5" name="Google Shape;136;p23"/>
          <p:cNvSpPr txBox="1"/>
          <p:nvPr/>
        </p:nvSpPr>
        <p:spPr>
          <a:xfrm>
            <a:off x="711301" y="730595"/>
            <a:ext cx="60261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Google Sans"/>
                <a:sym typeface="Google Sans"/>
              </a:rPr>
              <a:t>目录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9945" cy="763270"/>
          </a:xfrm>
        </p:spPr>
        <p:txBody>
          <a:bodyPr/>
          <a:p>
            <a:r>
              <a:rPr lang="en-US" altLang="zh-CN"/>
              <a:t>7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将itnews_data.json⽂件复制到LLaMA-Factory的data⽬录下并</a:t>
            </a:r>
            <a:r>
              <a:rPr lang="zh-CN" altLang="en-US"/>
              <a:t>修改dataset_info.json</a:t>
            </a:r>
            <a:br>
              <a:rPr lang="zh-CN" altLang="en-US"/>
            </a:br>
            <a:r>
              <a:rPr lang="zh-CN" altLang="en-US"/>
              <a:t>添加如下数据库说明：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2124710"/>
            <a:ext cx="5565775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8675" cy="763270"/>
          </a:xfrm>
        </p:spPr>
        <p:txBody>
          <a:bodyPr/>
          <a:p>
            <a:r>
              <a:rPr lang="en-US" altLang="zh-CN"/>
              <a:t>8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运行以下</a:t>
            </a:r>
            <a:r>
              <a:rPr lang="zh-CN" altLang="en-US"/>
              <a:t>代码看到可视化微调界⾯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2162175"/>
            <a:ext cx="7571105" cy="5035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9945" cy="763270"/>
          </a:xfrm>
        </p:spPr>
        <p:txBody>
          <a:bodyPr/>
          <a:p>
            <a:r>
              <a:rPr lang="en-US" altLang="zh-CN"/>
              <a:t>9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在浏览器界⾯设置模型路径、数据集选择itnews、</a:t>
            </a:r>
            <a:r>
              <a:rPr lang="zh-CN" altLang="en-US"/>
              <a:t>其他保持默认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745615"/>
            <a:ext cx="6690360" cy="33978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开始训练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351280"/>
            <a:ext cx="7355205" cy="3735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8449945" cy="763270"/>
          </a:xfrm>
        </p:spPr>
        <p:txBody>
          <a:bodyPr/>
          <a:p>
            <a:r>
              <a:rPr lang="en-US" altLang="zh-CN"/>
              <a:t>11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检测微调</a:t>
            </a:r>
            <a:r>
              <a:rPr lang="zh-CN" altLang="en-US"/>
              <a:t>前后的模型对话能⼒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）微调前：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921510"/>
            <a:ext cx="6265545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94373" y="773166"/>
            <a:ext cx="3108325" cy="627062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）微调</a:t>
            </a:r>
            <a:r>
              <a:rPr lang="zh-CN" altLang="en-US"/>
              <a:t>后：</a:t>
            </a:r>
            <a:endParaRPr lang="zh-CN" altLang="en-US"/>
          </a:p>
        </p:txBody>
      </p:sp>
      <p:pic>
        <p:nvPicPr>
          <p:cNvPr id="5" name="图片 4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304290"/>
            <a:ext cx="7395210" cy="37547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5</a:t>
            </a:r>
            <a:r>
              <a:rPr lang="zh-CN" altLang="en-US" dirty="0">
                <a:solidFill>
                  <a:schemeClr val="lt1"/>
                </a:solidFill>
                <a:latin typeface="Google Sans"/>
                <a:ea typeface="宋体" panose="02010600030101010101" pitchFamily="2" charset="-122"/>
                <a:cs typeface="Google Sans"/>
                <a:sym typeface="Google Sans"/>
              </a:rPr>
              <a:t>、</a:t>
            </a: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总结和展望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706954" y="2202029"/>
            <a:ext cx="6026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 algn="l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Roboto"/>
              </a:rPr>
              <a:t>基于Gemma模型的中成药问答系统在提供专业、准确的中药咨询方面表现优异。目前，系统已能有效辅助用户获取适宜的中药治疗方案</a:t>
            </a: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Roboto"/>
              </a:rPr>
              <a:t>。</a:t>
            </a:r>
            <a:endParaRPr lang="zh-CN" altLang="en-US" dirty="0">
              <a:solidFill>
                <a:srgbClr val="6B7687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Roboto"/>
            </a:endParaRPr>
          </a:p>
          <a:p>
            <a:pPr marL="457200" indent="-330200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Roboto"/>
              </a:rPr>
              <a:t>展望未来，我们将持续优化算法，扩充药典信息，以进一步提升系统的智能度和实用性，满足更广泛用户的健康需求。</a:t>
            </a:r>
            <a:endParaRPr lang="zh-CN" altLang="en-US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779948" y="1248400"/>
            <a:ext cx="310765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总结和展望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7"/>
          <p:cNvSpPr txBox="1"/>
          <p:nvPr/>
        </p:nvSpPr>
        <p:spPr>
          <a:xfrm>
            <a:off x="725400" y="4621272"/>
            <a:ext cx="6704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70845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600" dirty="0">
                <a:solidFill>
                  <a:srgbClr val="425066"/>
                </a:solidFill>
                <a:latin typeface="Google Sans"/>
                <a:sym typeface="Google Sans"/>
              </a:rPr>
              <a:t>谢谢！</a:t>
            </a:r>
            <a:endParaRPr sz="3600" b="1" dirty="0">
              <a:solidFill>
                <a:srgbClr val="425066"/>
              </a:solidFill>
              <a:latin typeface="Google Sans" panose="020B050303050204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2"/>
          </p:nvPr>
        </p:nvSpPr>
        <p:spPr/>
        <p:txBody>
          <a:bodyPr/>
          <a:p>
            <a:r>
              <a:rPr lang="en-US" altLang="zh-CN" sz="3600" dirty="0">
                <a:solidFill>
                  <a:schemeClr val="lt1"/>
                </a:solidFill>
              </a:rPr>
              <a:t>1、</a:t>
            </a:r>
            <a:r>
              <a:rPr lang="zh-CN" altLang="en-US" sz="3600" dirty="0">
                <a:solidFill>
                  <a:schemeClr val="lt1"/>
                </a:solidFill>
              </a:rPr>
              <a:t>项目</a:t>
            </a:r>
            <a:r>
              <a:rPr lang="en-US" altLang="zh-CN" sz="3600" dirty="0">
                <a:solidFill>
                  <a:schemeClr val="lt1"/>
                </a:solidFill>
              </a:rPr>
              <a:t>背景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690" y="769620"/>
            <a:ext cx="5277485" cy="2428875"/>
          </a:xfrm>
        </p:spPr>
        <p:txBody>
          <a:bodyPr/>
          <a:p>
            <a:r>
              <a:rPr lang="zh-CN" altLang="en-US" sz="200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  <a:sym typeface="+mn-ea"/>
              </a:rPr>
              <a:t>中医药历史悠久，但传统的中成药问答方式依赖于药师的经验，存在主观性强、效率低下等问题。本项目旨在利用自然语言处理和深度学习技术，构建一个自动化的中成药问答系统，为用户提供更便捷、准确的咨询服务。</a:t>
            </a:r>
            <a:endParaRPr lang="zh-CN" altLang="en-US" sz="2000">
              <a:solidFill>
                <a:srgbClr val="425066"/>
              </a:solidFill>
              <a:latin typeface="Noto Sans CJK SC" charset="-122"/>
              <a:ea typeface="Noto Sans CJK SC" charset="-122"/>
              <a:cs typeface="Noto Sans CJK SC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160" y="2233930"/>
            <a:ext cx="377253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2"/>
          </p:nvPr>
        </p:nvSpPr>
        <p:spPr/>
        <p:txBody>
          <a:bodyPr/>
          <a:p>
            <a:r>
              <a:rPr lang="en-US" altLang="zh-CN" sz="3600" dirty="0">
                <a:solidFill>
                  <a:schemeClr val="lt1"/>
                </a:solidFill>
                <a:sym typeface="Roboto"/>
              </a:rPr>
              <a:t>2、网络模型原理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94877" y="1740429"/>
            <a:ext cx="4878609" cy="1772624"/>
          </a:xfrm>
        </p:spPr>
        <p:txBody>
          <a:bodyPr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）基于Transformer架构：Gemma模型主要使用了Transformer模型中的解码器板块。这种设计使Gemma模型非常适合于文本生成类的任务，如问答、摘要和推理等。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）预训练语言模型：Gemma模型在大规模中文语料库上进行预训练，学习到丰富的语言知识和语法规则，能够理解中文语义和语境。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）灵活的微调能力：Gemma模型可以进行微调，根据特定任务调整模型参数，使其更好地适应不同场景的需求。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97230" y="783590"/>
            <a:ext cx="3971925" cy="626745"/>
          </a:xfrm>
        </p:spPr>
        <p:txBody>
          <a:bodyPr/>
          <a:p>
            <a:r>
              <a:rPr lang="zh-CN" alt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Gemma 模型的特点：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1815465"/>
            <a:ext cx="2141220" cy="2688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54700" y="4669155"/>
            <a:ext cx="2127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</a:t>
            </a:r>
            <a:r>
              <a:rPr lang="zh-CN" altLang="en-US"/>
              <a:t>模型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5540" y="130111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墨迹 10"/>
              <p14:cNvContentPartPr/>
              <p14:nvPr/>
            </p14:nvContentPartPr>
            <p14:xfrm>
              <a:off x="6753225" y="1590675"/>
              <a:ext cx="1095375" cy="2957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6753225" y="1590675"/>
                <a:ext cx="1095375" cy="295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1861820" y="2661920"/>
              <a:ext cx="360" cy="50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1861820" y="2661920"/>
                <a:ext cx="36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3357245" y="2667000"/>
              <a:ext cx="9525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7"/>
            </p:blipFill>
            <p:spPr>
              <a:xfrm>
                <a:off x="3357245" y="2667000"/>
                <a:ext cx="952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Montserrat"/>
              </a:rPr>
              <a:t>3、数据集简介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olidFill>
                  <a:srgbClr val="6B7687"/>
                </a:solidFill>
                <a:latin typeface="Google Sans"/>
                <a:ea typeface="Noto Sans CJK SC" panose="020B0500000000000000" pitchFamily="34" charset="-128"/>
                <a:cs typeface="Noto Sans CJK SC Medium" charset="-122"/>
                <a:sym typeface="Montserrat"/>
              </a:rPr>
            </a:br>
            <a:endParaRPr lang="zh-CN" altLang="en-US">
              <a:solidFill>
                <a:srgbClr val="6B7687"/>
              </a:solidFill>
              <a:latin typeface="Google Sans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94877" y="2051579"/>
            <a:ext cx="4878609" cy="1772624"/>
          </a:xfrm>
        </p:spPr>
        <p:txBody>
          <a:bodyPr/>
          <a:p>
            <a:endParaRPr lang="zh-CN" altLang="en-US"/>
          </a:p>
        </p:txBody>
      </p:sp>
      <p:sp>
        <p:nvSpPr>
          <p:cNvPr id="2" name="文本占位符 1"/>
          <p:cNvSpPr/>
          <p:nvPr>
            <p:ph type="body" sz="quarter" idx="13"/>
          </p:nvPr>
        </p:nvSpPr>
        <p:spPr>
          <a:xfrm>
            <a:off x="694690" y="838200"/>
            <a:ext cx="7854315" cy="626745"/>
          </a:xfrm>
        </p:spPr>
        <p:txBody>
          <a:bodyPr/>
          <a:p>
            <a:r>
              <a:rPr lang="zh-CN" altLang="en-US">
                <a:sym typeface="+mn-ea"/>
              </a:rPr>
              <a:t>这个数据集是一个中医诊断与治疗的数据集：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821180"/>
            <a:ext cx="7556500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97417" y="681249"/>
            <a:ext cx="4878609" cy="1772624"/>
          </a:xfrm>
        </p:spPr>
        <p:txBody>
          <a:bodyPr/>
          <a:p>
            <a:r>
              <a:rPr lang="zh-CN" altLang="en-US">
                <a:sym typeface="+mn-ea"/>
              </a:rPr>
              <a:t>其中包含以下主要特点：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）指令（Instruction）：每个条目都包含一个指令，指导如何回答问题，这里通常是“使用中医知识正确回答适合这个病例的中成药。”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）输入（Input）：这部分描述了一个具体的病例或症状，如“我前几天吃了很多食物，但肚子总是不舒服，咕咕响，还经常嗳气反酸，大便不成形，脸色也差极了。”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）输出（Output）：这部分是基于输入的症状，推荐了一种中成药，并附上了详细的药物说明书，包括主要成分、功能主治、用法用量、不良反应、生产企业以及注意事项等信息。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VhODk4NWVlZDBmODgyYTU2YmM3ZDA1ODgyZDdiNjc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nsor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2625</Words>
  <Application>WPS 演示</Application>
  <PresentationFormat>全屏显示(16:9)</PresentationFormat>
  <Paragraphs>131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Arial</vt:lpstr>
      <vt:lpstr>Noto Sans CJK SC Medium</vt:lpstr>
      <vt:lpstr>Roboto</vt:lpstr>
      <vt:lpstr>Times New Roman</vt:lpstr>
      <vt:lpstr>Google Sans Medium</vt:lpstr>
      <vt:lpstr>Segoe Print</vt:lpstr>
      <vt:lpstr>Google Sans</vt:lpstr>
      <vt:lpstr>Noto Sans CJK SC</vt:lpstr>
      <vt:lpstr>Roboto Mono</vt:lpstr>
      <vt:lpstr>Noto Sans CJK SC</vt:lpstr>
      <vt:lpstr>Avenir</vt:lpstr>
      <vt:lpstr>Heiti SC Medium</vt:lpstr>
      <vt:lpstr>仿宋</vt:lpstr>
      <vt:lpstr>Montserrat</vt:lpstr>
      <vt:lpstr>Yu Gothic UI</vt:lpstr>
      <vt:lpstr>微软雅黑</vt:lpstr>
      <vt:lpstr>Arial Unicode MS</vt:lpstr>
      <vt:lpstr>Google Sans</vt:lpstr>
      <vt:lpstr>DejaVu Math TeX Gyre</vt:lpstr>
      <vt:lpstr>Simple Light</vt:lpstr>
      <vt:lpstr>TensorFlow</vt:lpstr>
      <vt:lpstr>PowerPoint 演示文稿</vt:lpstr>
      <vt:lpstr>PowerPoint 演示文稿</vt:lpstr>
      <vt:lpstr>PowerPoint 演示文稿</vt:lpstr>
      <vt:lpstr>中医药历史悠久，但传统的中成药问答方式依赖于药师的经验，存在主观性强、效率低下等问题。本项目旨在利用自然语言处理和深度学习技术，构建一个自动化的中成药问答系统，为用户提供更便捷、准确的咨询服务。</vt:lpstr>
      <vt:lpstr>PowerPoint 演示文稿</vt:lpstr>
      <vt:lpstr>PowerPoint 演示文稿</vt:lpstr>
      <vt:lpstr>3、数据集简介</vt:lpstr>
      <vt:lpstr> </vt:lpstr>
      <vt:lpstr>PowerPoint 演示文稿</vt:lpstr>
      <vt:lpstr>PowerPoint 演示文稿</vt:lpstr>
      <vt:lpstr>4、训练过程</vt:lpstr>
      <vt:lpstr>1、下载模型</vt:lpstr>
      <vt:lpstr>3、创建conda环境</vt:lpstr>
      <vt:lpstr>4、设置GPU和Gradio端口</vt:lpstr>
      <vt:lpstr>5、下载数据集并放到/LLaMA-Factory/finetune-gemma （finetune-gemma为⾃⼰新建的⽂件夹）</vt:lpstr>
      <vt:lpstr>6、编写代码处理数据集并生成新文件</vt:lpstr>
      <vt:lpstr>PowerPoint 演示文稿</vt:lpstr>
      <vt:lpstr>PowerPoint 演示文稿</vt:lpstr>
      <vt:lpstr>PowerPoint 演示文稿</vt:lpstr>
      <vt:lpstr>7、将itnews_data.json⽂件复制到LLaMA-Factory的data⽬录下并修改dataset_info.json 添加如下数据库说明：</vt:lpstr>
      <vt:lpstr>8、运行以下代码看到可视化微调界⾯</vt:lpstr>
      <vt:lpstr>9、在浏览器界⾯设置模型路径、数据集选择itnews、其他保持默认</vt:lpstr>
      <vt:lpstr>10、开始训练模型</vt:lpstr>
      <vt:lpstr>11、检测微调前后的模型对话能⼒</vt:lpstr>
      <vt:lpstr>PowerPoint 演示文稿</vt:lpstr>
      <vt:lpstr>5、总结和展望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WPS_1607088379</cp:lastModifiedBy>
  <cp:revision>155</cp:revision>
  <dcterms:created xsi:type="dcterms:W3CDTF">2024-11-11T07:33:00Z</dcterms:created>
  <dcterms:modified xsi:type="dcterms:W3CDTF">2024-11-15T03:14:32Z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78B096D57C59480B948B1461A12F47F3_12</vt:lpwstr>
  </property>
  <property fmtid="{D5CDD505-2E9C-101B-9397-08002B2CF9AE}" pid="3" name="KSOProductBuildVer">
    <vt:lpwstr>2052-12.1.0.18912</vt:lpwstr>
  </property>
</Properties>
</file>