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212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ja-JP" altLang="en-US" smtClean="0"/>
              <a:t>マスター タイトルの書式設定</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16/10/02</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つ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つ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16/10/02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16/10/02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ja-JP" altLang="en-US" smtClean="0"/>
              <a:t>マスター タイトルの書式設定</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ja-JP" altLang="en-US" smtClean="0"/>
              <a:t>マスター タイトルの書式設定</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タイトルの上に図">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ja-JP" altLang="en-US" smtClean="0"/>
              <a:t>マスター タイトルの書式設定</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タイトル付き 4 つの図">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ja-JP" altLang="en-US" smtClean="0"/>
              <a:t>マスター タイトルの書式設定</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Vertical Text Placeholder 2"/>
          <p:cNvSpPr>
            <a:spLocks noGrp="1"/>
          </p:cNvSpPr>
          <p:nvPr>
            <p:ph type="body" orient="vert" idx="1"/>
          </p:nvPr>
        </p:nvSpPr>
        <p:spPr/>
        <p:txBody>
          <a:bodyPr vert="eaVert"/>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16/10/02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ja-JP" altLang="en-US" smtClean="0"/>
              <a:t>マスター タイトルの書式設定</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16/10/02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Content Placeholder 2"/>
          <p:cNvSpPr>
            <a:spLocks noGrp="1"/>
          </p:cNvSpPr>
          <p:nvPr>
            <p:ph idx="1"/>
          </p:nvPr>
        </p:nvSpPr>
        <p:spPr/>
        <p:txBody>
          <a:bodyPr/>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16/10/02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図付きタイトル スライド">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ja-JP" altLang="en-US" smtClean="0"/>
              <a:t>マスター タイトルの書式設定</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16/10/02</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ja-JP" altLang="en-US" smtClean="0"/>
              <a:t>プレースホルダーまでドラッグするかアイコンをクリックして図を追加</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タイトル、コンテンツ、図">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ja-JP" altLang="en-US" smtClean="0"/>
              <a:t>マスター タイトルの書式設定</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16/10/02</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16/10/02</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図付きセクション">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ja-JP" altLang="en-US" smtClean="0"/>
              <a:t>マスター タイトルの書式設定</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16/10/02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つの上下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16/10/02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ja-JP" altLang="en-US" smtClean="0"/>
              <a:t>マスター タイトルの書式設定</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16/10/02</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kumimoji="1"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kumimoji="1"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kumimoji="1"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kumimoji="1"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kumimoji="1"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kumimoji="1"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kumimoji="1"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kumimoji="1" lang="en-US" sz="1800" kern="1200" dirty="0">
          <a:solidFill>
            <a:schemeClr val="tx2"/>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usiness.nikkeibp.co.jp/atclbdt/15/258689/092100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t.biopapyrus.net/graph/line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yutannihilation/ggplot2-5385187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R </a:t>
            </a:r>
            <a:r>
              <a:rPr kumimoji="1" lang="ja-JP" altLang="en-US" dirty="0" smtClean="0"/>
              <a:t>勉強会</a:t>
            </a:r>
            <a:r>
              <a:rPr kumimoji="1" lang="en-US" altLang="ja-JP" dirty="0" smtClean="0"/>
              <a:t> 2016/10/02</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担当者：金子航平</a:t>
            </a:r>
            <a:endParaRPr kumimoji="1" lang="ja-JP" altLang="en-US" dirty="0"/>
          </a:p>
        </p:txBody>
      </p:sp>
    </p:spTree>
    <p:extLst>
      <p:ext uri="{BB962C8B-B14F-4D97-AF65-F5344CB8AC3E}">
        <p14:creationId xmlns:p14="http://schemas.microsoft.com/office/powerpoint/2010/main" val="210813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目次</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試みた事の説明</a:t>
            </a:r>
            <a:endParaRPr kumimoji="1" lang="en-US" altLang="ja-JP" dirty="0" smtClean="0"/>
          </a:p>
          <a:p>
            <a:r>
              <a:rPr lang="ja-JP" altLang="en-US" dirty="0" smtClean="0"/>
              <a:t>感想</a:t>
            </a:r>
            <a:endParaRPr lang="en-US" altLang="ja-JP" dirty="0" smtClean="0"/>
          </a:p>
          <a:p>
            <a:r>
              <a:rPr kumimoji="1" lang="ja-JP" altLang="en-US" dirty="0" smtClean="0"/>
              <a:t>意見交換</a:t>
            </a:r>
            <a:endParaRPr kumimoji="1" lang="en-US" altLang="ja-JP" dirty="0" smtClean="0"/>
          </a:p>
        </p:txBody>
      </p:sp>
    </p:spTree>
    <p:extLst>
      <p:ext uri="{BB962C8B-B14F-4D97-AF65-F5344CB8AC3E}">
        <p14:creationId xmlns:p14="http://schemas.microsoft.com/office/powerpoint/2010/main" val="53134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t>
            </a:r>
            <a:r>
              <a:rPr kumimoji="1" lang="ja-JP" altLang="en-US" dirty="0" smtClean="0"/>
              <a:t>を使ってオークションデータの可視化をしてみる</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自社のデータ（公開して問題ない範囲）を使って、ちょっとしてデータビジュアライズを行いました</a:t>
            </a:r>
            <a:endParaRPr kumimoji="1" lang="en-US" altLang="ja-JP" dirty="0" smtClean="0"/>
          </a:p>
          <a:p>
            <a:pPr marL="0" indent="0">
              <a:buNone/>
            </a:pPr>
            <a:r>
              <a:rPr lang="ja-JP" altLang="en-US" dirty="0" smtClean="0"/>
              <a:t>　</a:t>
            </a:r>
            <a:r>
              <a:rPr lang="en-US" altLang="ja-JP" dirty="0" smtClean="0"/>
              <a:t>→</a:t>
            </a:r>
            <a:r>
              <a:rPr lang="ja-JP" altLang="en-US" dirty="0" smtClean="0"/>
              <a:t>それがこちら（日経ビッグデータ掲載）</a:t>
            </a:r>
            <a:endParaRPr lang="en-US" altLang="ja-JP" dirty="0" smtClean="0"/>
          </a:p>
          <a:p>
            <a:pPr marL="0" indent="0">
              <a:buNone/>
            </a:pPr>
            <a:r>
              <a:rPr lang="en-US" altLang="ja-JP" dirty="0">
                <a:hlinkClick r:id="rId2"/>
              </a:rPr>
              <a:t>http://business.nikkeibp.co.jp/atclbdt/15/258689/092100018</a:t>
            </a:r>
            <a:r>
              <a:rPr lang="en-US" altLang="ja-JP" dirty="0" smtClean="0">
                <a:hlinkClick r:id="rId2"/>
              </a:rPr>
              <a:t>/</a:t>
            </a:r>
            <a:endParaRPr lang="en-US" altLang="ja-JP" dirty="0" smtClean="0"/>
          </a:p>
          <a:p>
            <a:pPr marL="0" indent="0">
              <a:buNone/>
            </a:pPr>
            <a:endParaRPr kumimoji="1" lang="en-US" altLang="ja-JP" dirty="0" smtClean="0"/>
          </a:p>
          <a:p>
            <a:r>
              <a:rPr lang="ja-JP" altLang="en-US" dirty="0" smtClean="0"/>
              <a:t>この記事に出てくる作業を</a:t>
            </a:r>
            <a:r>
              <a:rPr lang="en-US" altLang="ja-JP" dirty="0" smtClean="0"/>
              <a:t>R</a:t>
            </a:r>
            <a:r>
              <a:rPr lang="ja-JP" altLang="en-US" dirty="0" smtClean="0"/>
              <a:t>を使ってトレースしてみました</a:t>
            </a:r>
            <a:endParaRPr lang="en-US" altLang="ja-JP" dirty="0" smtClean="0"/>
          </a:p>
          <a:p>
            <a:pPr marL="228600" lvl="1" indent="0">
              <a:buNone/>
            </a:pPr>
            <a:r>
              <a:rPr lang="en-US" altLang="ja-JP" dirty="0" smtClean="0"/>
              <a:t>→</a:t>
            </a:r>
            <a:r>
              <a:rPr lang="ja-JP" altLang="en-US" dirty="0" smtClean="0"/>
              <a:t>実際に寄稿にあたって使ったのは「</a:t>
            </a:r>
            <a:r>
              <a:rPr lang="en-US" altLang="ja-JP" dirty="0" smtClean="0"/>
              <a:t>tableau</a:t>
            </a:r>
            <a:r>
              <a:rPr lang="ja-JP" altLang="en-US" dirty="0" smtClean="0"/>
              <a:t>」という統計ソフトです。</a:t>
            </a:r>
            <a:r>
              <a:rPr lang="en-US" altLang="ja-JP" dirty="0" smtClean="0"/>
              <a:t>tableau</a:t>
            </a:r>
            <a:r>
              <a:rPr lang="ja-JP" altLang="en-US" dirty="0" smtClean="0"/>
              <a:t>（タブローと読みます）は、イメージとしては</a:t>
            </a:r>
            <a:r>
              <a:rPr lang="en-US" altLang="ja-JP" dirty="0" smtClean="0"/>
              <a:t>Excel</a:t>
            </a:r>
            <a:r>
              <a:rPr lang="ja-JP" altLang="en-US" dirty="0" smtClean="0"/>
              <a:t>のピボットテーブルに近く、</a:t>
            </a:r>
            <a:r>
              <a:rPr lang="en-US" altLang="ja-JP" dirty="0" smtClean="0"/>
              <a:t>Excel</a:t>
            </a:r>
            <a:r>
              <a:rPr lang="ja-JP" altLang="en-US" dirty="0" smtClean="0"/>
              <a:t>に比較してより統計的な分析ができる、といった具合です。</a:t>
            </a:r>
            <a:endParaRPr lang="en-US" altLang="ja-JP" dirty="0" smtClean="0"/>
          </a:p>
        </p:txBody>
      </p:sp>
    </p:spTree>
    <p:extLst>
      <p:ext uri="{BB962C8B-B14F-4D97-AF65-F5344CB8AC3E}">
        <p14:creationId xmlns:p14="http://schemas.microsoft.com/office/powerpoint/2010/main" val="122552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トライのゴール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オークションで落札された、各アーティスト関連商品のデータを使って、落札率などを可視化する。</a:t>
            </a:r>
            <a:endParaRPr lang="en-US" altLang="ja-JP" dirty="0" smtClean="0"/>
          </a:p>
          <a:p>
            <a:pPr lvl="1"/>
            <a:r>
              <a:rPr kumimoji="1" lang="en-US" altLang="ja-JP" dirty="0" smtClean="0"/>
              <a:t>1</a:t>
            </a:r>
            <a:r>
              <a:rPr kumimoji="1" lang="ja-JP" altLang="en-US" dirty="0" smtClean="0"/>
              <a:t>、データの用意（社内でサクッとサンプルだけ抽出）</a:t>
            </a:r>
            <a:endParaRPr kumimoji="1" lang="en-US" altLang="ja-JP" dirty="0" smtClean="0"/>
          </a:p>
          <a:p>
            <a:pPr lvl="1"/>
            <a:r>
              <a:rPr kumimoji="1" lang="en-US" altLang="ja-JP" dirty="0" smtClean="0"/>
              <a:t>2</a:t>
            </a:r>
            <a:r>
              <a:rPr kumimoji="1" lang="ja-JP" altLang="en-US" dirty="0" smtClean="0"/>
              <a:t>、</a:t>
            </a:r>
            <a:r>
              <a:rPr lang="en-US" altLang="ja-JP" dirty="0" smtClean="0"/>
              <a:t>R</a:t>
            </a:r>
            <a:r>
              <a:rPr lang="ja-JP" altLang="en-US" dirty="0" smtClean="0"/>
              <a:t>でグラフ化してみる</a:t>
            </a:r>
            <a:endParaRPr lang="en-US" altLang="ja-JP" dirty="0" smtClean="0"/>
          </a:p>
          <a:p>
            <a:pPr lvl="1"/>
            <a:r>
              <a:rPr kumimoji="1" lang="en-US" altLang="ja-JP" dirty="0" smtClean="0"/>
              <a:t>3</a:t>
            </a:r>
            <a:r>
              <a:rPr kumimoji="1" lang="ja-JP" altLang="en-US" dirty="0" smtClean="0"/>
              <a:t>、終わり</a:t>
            </a:r>
            <a:endParaRPr kumimoji="1" lang="en-US" altLang="ja-JP" dirty="0" smtClean="0"/>
          </a:p>
          <a:p>
            <a:pPr marL="228600" lvl="1" indent="0">
              <a:buNone/>
            </a:pPr>
            <a:endParaRPr lang="en-US" altLang="ja-JP" dirty="0"/>
          </a:p>
          <a:p>
            <a:pPr marL="228600" lvl="1" indent="0">
              <a:buNone/>
            </a:pPr>
            <a:r>
              <a:rPr kumimoji="1" lang="en-US" altLang="ja-JP" dirty="0" smtClean="0"/>
              <a:t>→</a:t>
            </a:r>
            <a:r>
              <a:rPr lang="ja-JP" altLang="en-US" dirty="0" smtClean="0"/>
              <a:t>意外と</a:t>
            </a:r>
            <a:r>
              <a:rPr lang="en-US" altLang="ja-JP" dirty="0" smtClean="0"/>
              <a:t>1</a:t>
            </a:r>
            <a:r>
              <a:rPr lang="ja-JP" altLang="en-US" dirty="0" smtClean="0"/>
              <a:t>の作業が大変らしい。実際に寄稿したアナリストいわく、ゴミデータが超大量に出てくるので、それを一定のアルゴリズムに基づいて削除するのが一番大変だったそうです。</a:t>
            </a:r>
            <a:endParaRPr kumimoji="1" lang="en-US" altLang="ja-JP" dirty="0" smtClean="0"/>
          </a:p>
        </p:txBody>
      </p:sp>
    </p:spTree>
    <p:extLst>
      <p:ext uri="{BB962C8B-B14F-4D97-AF65-F5344CB8AC3E}">
        <p14:creationId xmlns:p14="http://schemas.microsoft.com/office/powerpoint/2010/main" val="111208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ここから作業のログです</a:t>
            </a:r>
            <a:endParaRPr kumimoji="1" lang="ja-JP" altLang="en-US" dirty="0"/>
          </a:p>
        </p:txBody>
      </p:sp>
      <p:sp>
        <p:nvSpPr>
          <p:cNvPr id="3" name="コンテンツ プレースホルダー 2"/>
          <p:cNvSpPr>
            <a:spLocks noGrp="1"/>
          </p:cNvSpPr>
          <p:nvPr>
            <p:ph idx="1"/>
          </p:nvPr>
        </p:nvSpPr>
        <p:spPr>
          <a:xfrm>
            <a:off x="457199" y="2209800"/>
            <a:ext cx="6508377" cy="1048951"/>
          </a:xfrm>
        </p:spPr>
        <p:txBody>
          <a:bodyPr/>
          <a:lstStyle/>
          <a:p>
            <a:r>
              <a:rPr kumimoji="1" lang="ja-JP" altLang="en-US" dirty="0" smtClean="0"/>
              <a:t>まずはデータをダウンロードします</a:t>
            </a:r>
            <a:endParaRPr lang="en-US" altLang="ja-JP" dirty="0"/>
          </a:p>
          <a:p>
            <a:pPr lvl="1"/>
            <a:r>
              <a:rPr kumimoji="1" lang="ja-JP" altLang="en-US" dirty="0" smtClean="0"/>
              <a:t>データは</a:t>
            </a:r>
            <a:r>
              <a:rPr kumimoji="1" lang="en-US" altLang="ja-JP" dirty="0" err="1" smtClean="0"/>
              <a:t>git</a:t>
            </a:r>
            <a:r>
              <a:rPr kumimoji="1" lang="ja-JP" altLang="en-US" dirty="0" smtClean="0"/>
              <a:t>に上げるので、各自任意のディレクトリに格納して下さい。</a:t>
            </a:r>
            <a:endParaRPr kumimoji="1" lang="en-US" altLang="ja-JP" dirty="0" smtClean="0"/>
          </a:p>
        </p:txBody>
      </p:sp>
      <p:sp>
        <p:nvSpPr>
          <p:cNvPr id="4" name="コンテンツ プレースホルダー 2"/>
          <p:cNvSpPr txBox="1">
            <a:spLocks/>
          </p:cNvSpPr>
          <p:nvPr/>
        </p:nvSpPr>
        <p:spPr>
          <a:xfrm>
            <a:off x="475927" y="3247901"/>
            <a:ext cx="6508377" cy="1048951"/>
          </a:xfrm>
          <a:prstGeom prst="rect">
            <a:avLst/>
          </a:prstGeom>
        </p:spPr>
        <p:txBody>
          <a:bodyPr vert="horz" lIns="91440" tIns="45720" rIns="91440" bIns="45720" rtlCol="0">
            <a:normAutofit/>
          </a:bodyPr>
          <a:lstStyle>
            <a:lvl1pPr marL="228600" indent="-228600" algn="l" defTabSz="914400" rtl="0" eaLnBrk="1" latinLnBrk="0" hangingPunct="1">
              <a:spcBef>
                <a:spcPts val="1800"/>
              </a:spcBef>
              <a:buClr>
                <a:schemeClr val="accent1"/>
              </a:buClr>
              <a:buSzPct val="100000"/>
              <a:buFont typeface="Wingdings 2" pitchFamily="18" charset="2"/>
              <a:buChar char="¡"/>
              <a:defRPr kumimoji="1"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kumimoji="1"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kumimoji="1"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kumimoji="1"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kumimoji="1"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kumimoji="1"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kumimoji="1" lang="en-US" sz="1800" kern="1200" dirty="0">
                <a:solidFill>
                  <a:schemeClr val="tx2"/>
                </a:solidFill>
                <a:latin typeface="+mn-lt"/>
                <a:ea typeface="+mn-ea"/>
                <a:cs typeface="+mn-cs"/>
              </a:defRPr>
            </a:lvl9pPr>
          </a:lstStyle>
          <a:p>
            <a:pPr marL="0" indent="0">
              <a:buNone/>
            </a:pPr>
            <a:r>
              <a:rPr lang="en-US" altLang="ja-JP" dirty="0" err="1" smtClean="0"/>
              <a:t>auction.csv</a:t>
            </a:r>
            <a:r>
              <a:rPr lang="ja-JP" altLang="en-US" dirty="0" smtClean="0"/>
              <a:t>というファイルです</a:t>
            </a:r>
            <a:endParaRPr lang="en-US" altLang="ja-JP" dirty="0" smtClean="0"/>
          </a:p>
        </p:txBody>
      </p:sp>
    </p:spTree>
    <p:extLst>
      <p:ext uri="{BB962C8B-B14F-4D97-AF65-F5344CB8AC3E}">
        <p14:creationId xmlns:p14="http://schemas.microsoft.com/office/powerpoint/2010/main" val="8606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CSV</a:t>
            </a:r>
            <a:r>
              <a:rPr lang="ja-JP" altLang="en-US" dirty="0" smtClean="0"/>
              <a:t>を読み込む</a:t>
            </a:r>
            <a:endParaRPr kumimoji="1" lang="ja-JP" altLang="en-US" dirty="0"/>
          </a:p>
        </p:txBody>
      </p:sp>
      <p:sp>
        <p:nvSpPr>
          <p:cNvPr id="3" name="コンテンツ プレースホルダー 2"/>
          <p:cNvSpPr>
            <a:spLocks noGrp="1"/>
          </p:cNvSpPr>
          <p:nvPr>
            <p:ph idx="1"/>
          </p:nvPr>
        </p:nvSpPr>
        <p:spPr>
          <a:xfrm>
            <a:off x="457199" y="2209800"/>
            <a:ext cx="6508377" cy="4491529"/>
          </a:xfrm>
        </p:spPr>
        <p:txBody>
          <a:bodyPr>
            <a:normAutofit fontScale="92500" lnSpcReduction="20000"/>
          </a:bodyPr>
          <a:lstStyle/>
          <a:p>
            <a:pPr marL="0" indent="0">
              <a:buNone/>
            </a:pPr>
            <a:r>
              <a:rPr lang="en-US" altLang="ja-JP" dirty="0">
                <a:hlinkClick r:id="rId2"/>
              </a:rPr>
              <a:t>http://stat.biopapyrus.net/graph/</a:t>
            </a:r>
            <a:r>
              <a:rPr lang="en-US" altLang="ja-JP" dirty="0" smtClean="0">
                <a:hlinkClick r:id="rId2"/>
              </a:rPr>
              <a:t>lines.html</a:t>
            </a:r>
            <a:endParaRPr lang="en-US" altLang="ja-JP" dirty="0" smtClean="0"/>
          </a:p>
          <a:p>
            <a:pPr marL="0" indent="0">
              <a:buNone/>
            </a:pPr>
            <a:r>
              <a:rPr kumimoji="1" lang="ja-JP" altLang="en-US" dirty="0" smtClean="0"/>
              <a:t>を参考にして、読み込みをしてみる。</a:t>
            </a:r>
            <a:endParaRPr kumimoji="1" lang="en-US" altLang="ja-JP" dirty="0" smtClean="0"/>
          </a:p>
          <a:p>
            <a:pPr marL="0" indent="0">
              <a:buNone/>
            </a:pPr>
            <a:endParaRPr lang="en-US" altLang="ja-JP" dirty="0" smtClean="0"/>
          </a:p>
          <a:p>
            <a:pPr marL="0" indent="0">
              <a:buNone/>
            </a:pPr>
            <a:r>
              <a:rPr lang="ja-JP" altLang="en-US" dirty="0" smtClean="0"/>
              <a:t>あれ、なんか怒られている？</a:t>
            </a:r>
            <a:endParaRPr lang="en-US" altLang="ja-JP" dirty="0" smtClean="0"/>
          </a:p>
          <a:p>
            <a:pPr marL="0" indent="0">
              <a:buNone/>
            </a:pPr>
            <a:r>
              <a:rPr lang="en-US" altLang="ja-JP" dirty="0" err="1"/>
              <a:t>make.names</a:t>
            </a:r>
            <a:r>
              <a:rPr lang="en-US" altLang="ja-JP" dirty="0"/>
              <a:t>(</a:t>
            </a:r>
            <a:r>
              <a:rPr lang="en-US" altLang="ja-JP" dirty="0" err="1"/>
              <a:t>col.names</a:t>
            </a:r>
            <a:r>
              <a:rPr lang="en-US" altLang="ja-JP" dirty="0"/>
              <a:t>, unique = TRUE) </a:t>
            </a:r>
            <a:r>
              <a:rPr lang="ja-JP" altLang="en-US" dirty="0"/>
              <a:t>でエラー</a:t>
            </a:r>
            <a:r>
              <a:rPr lang="en-US" altLang="ja-JP" dirty="0"/>
              <a:t>: </a:t>
            </a:r>
          </a:p>
          <a:p>
            <a:pPr marL="0" indent="0">
              <a:buNone/>
            </a:pPr>
            <a:r>
              <a:rPr lang="en-US" altLang="ja-JP" dirty="0"/>
              <a:t>   '&lt;</a:t>
            </a:r>
            <a:r>
              <a:rPr lang="en-US" altLang="ja-JP" dirty="0" err="1"/>
              <a:t>ff</a:t>
            </a:r>
            <a:r>
              <a:rPr lang="en-US" altLang="ja-JP" dirty="0"/>
              <a:t>&gt;&lt;</a:t>
            </a:r>
            <a:r>
              <a:rPr lang="en-US" altLang="ja-JP" dirty="0" err="1"/>
              <a:t>fe</a:t>
            </a:r>
            <a:r>
              <a:rPr lang="en-US" altLang="ja-JP" dirty="0"/>
              <a:t>&gt;&lt;</a:t>
            </a:r>
            <a:r>
              <a:rPr lang="en-US" altLang="ja-JP" dirty="0" err="1"/>
              <a:t>ec</a:t>
            </a:r>
            <a:r>
              <a:rPr lang="en-US" altLang="ja-JP" dirty="0"/>
              <a:t>&gt;0&lt;b3&gt;0&lt;fc&gt;0&lt;c9&gt;0pe' </a:t>
            </a:r>
            <a:r>
              <a:rPr lang="ja-JP" altLang="en-US" dirty="0"/>
              <a:t>に不正なマルチバイト文字が</a:t>
            </a:r>
            <a:r>
              <a:rPr lang="ja-JP" altLang="en-US" dirty="0" smtClean="0"/>
              <a:t>あります</a:t>
            </a:r>
            <a:endParaRPr lang="en-US" altLang="ja-JP" dirty="0" smtClean="0"/>
          </a:p>
          <a:p>
            <a:pPr marL="0" indent="0">
              <a:buNone/>
            </a:pPr>
            <a:r>
              <a:rPr lang="en-US" altLang="ja-JP" dirty="0" smtClean="0"/>
              <a:t>→UTF-8</a:t>
            </a:r>
            <a:r>
              <a:rPr lang="ja-JP" altLang="en-US" dirty="0" smtClean="0"/>
              <a:t>で保存しなおして解決しました。</a:t>
            </a:r>
            <a:endParaRPr lang="en-US" altLang="ja-JP" dirty="0"/>
          </a:p>
          <a:p>
            <a:pPr marL="0" indent="0">
              <a:buNone/>
            </a:pPr>
            <a:r>
              <a:rPr lang="en-US" altLang="ja-JP" dirty="0" smtClean="0"/>
              <a:t>→</a:t>
            </a:r>
            <a:r>
              <a:rPr lang="ja-JP" altLang="en-US" dirty="0" smtClean="0"/>
              <a:t>このマルチバイトとの戦いでかなり苦戦。参考サイト。</a:t>
            </a:r>
            <a:endParaRPr lang="en-US" altLang="ja-JP" dirty="0" smtClean="0"/>
          </a:p>
          <a:p>
            <a:pPr marL="0" indent="0">
              <a:buNone/>
            </a:pPr>
            <a:r>
              <a:rPr lang="en-US" altLang="ja-JP" dirty="0"/>
              <a:t>http://demacassette2.hateblo.jp/entry/2015/11/28/011742</a:t>
            </a:r>
          </a:p>
        </p:txBody>
      </p:sp>
    </p:spTree>
    <p:extLst>
      <p:ext uri="{BB962C8B-B14F-4D97-AF65-F5344CB8AC3E}">
        <p14:creationId xmlns:p14="http://schemas.microsoft.com/office/powerpoint/2010/main" val="411707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ggplot</a:t>
            </a:r>
            <a:r>
              <a:rPr kumimoji="1" lang="ja-JP" altLang="en-US" dirty="0" smtClean="0"/>
              <a:t>でバブルチャートを出す</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参考サイト</a:t>
            </a:r>
            <a:endParaRPr kumimoji="1" lang="en-US" altLang="ja-JP" dirty="0" smtClean="0"/>
          </a:p>
          <a:p>
            <a:r>
              <a:rPr lang="en-US" altLang="ja-JP" dirty="0">
                <a:hlinkClick r:id="rId2"/>
              </a:rPr>
              <a:t>http://www.slideshare.net/yutannihilation/ggplot2-</a:t>
            </a:r>
            <a:r>
              <a:rPr lang="en-US" altLang="ja-JP" dirty="0" smtClean="0">
                <a:hlinkClick r:id="rId2"/>
              </a:rPr>
              <a:t>53851875</a:t>
            </a:r>
            <a:endParaRPr lang="en-US" altLang="ja-JP" dirty="0" smtClean="0"/>
          </a:p>
          <a:p>
            <a:pPr marL="0" indent="0">
              <a:buNone/>
            </a:pPr>
            <a:endParaRPr lang="en-US" altLang="ja-JP" dirty="0" smtClean="0"/>
          </a:p>
          <a:p>
            <a:pPr marL="0" indent="0">
              <a:buNone/>
            </a:pPr>
            <a:r>
              <a:rPr lang="en-US" altLang="ja-JP" dirty="0" smtClean="0"/>
              <a:t>→</a:t>
            </a:r>
            <a:r>
              <a:rPr lang="ja-JP" altLang="en-US" dirty="0" smtClean="0"/>
              <a:t>ここを使って、以下のチャートの再現を試みました</a:t>
            </a:r>
            <a:endParaRPr lang="en-US" altLang="ja-JP" dirty="0" smtClean="0"/>
          </a:p>
          <a:p>
            <a:pPr marL="0" indent="0">
              <a:buNone/>
            </a:pPr>
            <a:r>
              <a:rPr lang="en-US" altLang="ja-JP" dirty="0"/>
              <a:t>http://</a:t>
            </a:r>
            <a:r>
              <a:rPr lang="en-US" altLang="ja-JP" dirty="0" err="1"/>
              <a:t>business.nikkeibp.co.jp</a:t>
            </a:r>
            <a:r>
              <a:rPr lang="en-US" altLang="ja-JP" dirty="0"/>
              <a:t>/</a:t>
            </a:r>
            <a:r>
              <a:rPr lang="en-US" altLang="ja-JP" dirty="0" err="1"/>
              <a:t>atclbdt</a:t>
            </a:r>
            <a:r>
              <a:rPr lang="en-US" altLang="ja-JP" dirty="0"/>
              <a:t>/15/258689/092100018/?SS=</a:t>
            </a:r>
            <a:r>
              <a:rPr lang="en-US" altLang="ja-JP" dirty="0" err="1"/>
              <a:t>imgviewbdt&amp;FD</a:t>
            </a:r>
            <a:r>
              <a:rPr lang="en-US" altLang="ja-JP" dirty="0"/>
              <a:t>=-653713547</a:t>
            </a:r>
            <a:endParaRPr kumimoji="1" lang="en-US" altLang="ja-JP" dirty="0"/>
          </a:p>
        </p:txBody>
      </p:sp>
    </p:spTree>
    <p:extLst>
      <p:ext uri="{BB962C8B-B14F-4D97-AF65-F5344CB8AC3E}">
        <p14:creationId xmlns:p14="http://schemas.microsoft.com/office/powerpoint/2010/main" val="129194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躓いたポイント</a:t>
            </a:r>
            <a:endParaRPr kumimoji="1" lang="ja-JP" altLang="en-US" dirty="0"/>
          </a:p>
        </p:txBody>
      </p:sp>
      <p:sp>
        <p:nvSpPr>
          <p:cNvPr id="3" name="コンテンツ プレースホルダー 2"/>
          <p:cNvSpPr>
            <a:spLocks noGrp="1"/>
          </p:cNvSpPr>
          <p:nvPr>
            <p:ph idx="1"/>
          </p:nvPr>
        </p:nvSpPr>
        <p:spPr/>
        <p:txBody>
          <a:bodyPr/>
          <a:lstStyle/>
          <a:p>
            <a:r>
              <a:rPr lang="en-US" altLang="ja-JP" dirty="0"/>
              <a:t>&gt; data &lt;- </a:t>
            </a:r>
            <a:r>
              <a:rPr lang="en-US" altLang="ja-JP" dirty="0" err="1"/>
              <a:t>read.csv</a:t>
            </a:r>
            <a:r>
              <a:rPr lang="en-US" altLang="ja-JP" dirty="0"/>
              <a:t>("auction.</a:t>
            </a:r>
            <a:r>
              <a:rPr lang="en-US" altLang="ja-JP" dirty="0" err="1"/>
              <a:t>csv</a:t>
            </a:r>
            <a:r>
              <a:rPr lang="en-US" altLang="ja-JP" dirty="0"/>
              <a:t>",header=FALSE)</a:t>
            </a:r>
          </a:p>
          <a:p>
            <a:r>
              <a:rPr lang="en-US" altLang="ja-JP" dirty="0"/>
              <a:t>&gt; </a:t>
            </a:r>
            <a:r>
              <a:rPr lang="en-US" altLang="ja-JP" dirty="0" err="1"/>
              <a:t>ggplot</a:t>
            </a:r>
            <a:r>
              <a:rPr lang="en-US" altLang="ja-JP" dirty="0"/>
              <a:t>(data=</a:t>
            </a:r>
            <a:r>
              <a:rPr lang="en-US" altLang="ja-JP" dirty="0" err="1"/>
              <a:t>mpg,mapping</a:t>
            </a:r>
            <a:r>
              <a:rPr lang="en-US" altLang="ja-JP" dirty="0"/>
              <a:t>=</a:t>
            </a:r>
            <a:r>
              <a:rPr lang="en-US" altLang="ja-JP" dirty="0" err="1"/>
              <a:t>aes</a:t>
            </a:r>
            <a:r>
              <a:rPr lang="en-US" altLang="ja-JP" dirty="0"/>
              <a:t>(X=</a:t>
            </a:r>
            <a:r>
              <a:rPr lang="en-US" altLang="ja-JP" dirty="0" err="1"/>
              <a:t>amount,y</a:t>
            </a:r>
            <a:r>
              <a:rPr lang="en-US" altLang="ja-JP" dirty="0"/>
              <a:t>=</a:t>
            </a:r>
            <a:r>
              <a:rPr lang="en-US" altLang="ja-JP" dirty="0" err="1"/>
              <a:t>rate,color</a:t>
            </a:r>
            <a:r>
              <a:rPr lang="en-US" altLang="ja-JP" dirty="0"/>
              <a:t>=</a:t>
            </a:r>
            <a:r>
              <a:rPr lang="en-US" altLang="ja-JP" dirty="0" err="1"/>
              <a:t>class,alpha</a:t>
            </a:r>
            <a:r>
              <a:rPr lang="en-US" altLang="ja-JP" dirty="0"/>
              <a:t>=</a:t>
            </a:r>
            <a:r>
              <a:rPr lang="en-US" altLang="ja-JP" dirty="0" err="1"/>
              <a:t>cty</a:t>
            </a:r>
            <a:r>
              <a:rPr lang="en-US" altLang="ja-JP" dirty="0"/>
              <a:t>))+</a:t>
            </a:r>
            <a:r>
              <a:rPr lang="en-US" altLang="ja-JP" dirty="0" err="1"/>
              <a:t>geom_point</a:t>
            </a:r>
            <a:r>
              <a:rPr lang="en-US" altLang="ja-JP" dirty="0"/>
              <a:t>()</a:t>
            </a:r>
          </a:p>
          <a:p>
            <a:r>
              <a:rPr lang="en-US" altLang="ja-JP" dirty="0"/>
              <a:t> </a:t>
            </a:r>
            <a:r>
              <a:rPr lang="en-US" altLang="ja-JP" dirty="0" err="1"/>
              <a:t>eval</a:t>
            </a:r>
            <a:r>
              <a:rPr lang="en-US" altLang="ja-JP" dirty="0"/>
              <a:t>(</a:t>
            </a:r>
            <a:r>
              <a:rPr lang="en-US" altLang="ja-JP" dirty="0" err="1"/>
              <a:t>expr</a:t>
            </a:r>
            <a:r>
              <a:rPr lang="en-US" altLang="ja-JP" dirty="0"/>
              <a:t>, </a:t>
            </a:r>
            <a:r>
              <a:rPr lang="en-US" altLang="ja-JP" dirty="0" err="1"/>
              <a:t>envir</a:t>
            </a:r>
            <a:r>
              <a:rPr lang="en-US" altLang="ja-JP" dirty="0"/>
              <a:t>, </a:t>
            </a:r>
            <a:r>
              <a:rPr lang="en-US" altLang="ja-JP" dirty="0" err="1"/>
              <a:t>enclos</a:t>
            </a:r>
            <a:r>
              <a:rPr lang="en-US" altLang="ja-JP" dirty="0"/>
              <a:t>) </a:t>
            </a:r>
            <a:r>
              <a:rPr lang="ja-JP" altLang="en-US" dirty="0"/>
              <a:t>でエラー</a:t>
            </a:r>
            <a:r>
              <a:rPr lang="en-US" altLang="ja-JP" dirty="0"/>
              <a:t>:  </a:t>
            </a:r>
            <a:r>
              <a:rPr lang="ja-JP" altLang="en-US" dirty="0"/>
              <a:t>オブジェクト </a:t>
            </a:r>
            <a:r>
              <a:rPr lang="en-US" altLang="ja-JP" dirty="0"/>
              <a:t>'rate' </a:t>
            </a:r>
            <a:r>
              <a:rPr lang="ja-JP" altLang="en-US" dirty="0"/>
              <a:t>が</a:t>
            </a:r>
            <a:r>
              <a:rPr lang="ja-JP" altLang="en-US" dirty="0" smtClean="0"/>
              <a:t>ありません</a:t>
            </a:r>
            <a:endParaRPr lang="en-US" altLang="ja-JP" dirty="0" smtClean="0"/>
          </a:p>
          <a:p>
            <a:endParaRPr kumimoji="1" lang="en-US" altLang="ja-JP" dirty="0"/>
          </a:p>
          <a:p>
            <a:pPr marL="0" indent="0">
              <a:buNone/>
            </a:pPr>
            <a:r>
              <a:rPr lang="en-US" altLang="ja-JP" dirty="0" smtClean="0"/>
              <a:t>→</a:t>
            </a:r>
            <a:r>
              <a:rPr lang="ja-JP" altLang="en-US" dirty="0" smtClean="0"/>
              <a:t>ファイルの中には確かに</a:t>
            </a:r>
            <a:r>
              <a:rPr lang="en-US" altLang="ja-JP" dirty="0" smtClean="0"/>
              <a:t>rate</a:t>
            </a:r>
            <a:r>
              <a:rPr lang="ja-JP" altLang="en-US" dirty="0" smtClean="0"/>
              <a:t>があるのに、なぜか怒られる。</a:t>
            </a:r>
            <a:endParaRPr kumimoji="1" lang="ja-JP" altLang="en-US" dirty="0"/>
          </a:p>
        </p:txBody>
      </p:sp>
    </p:spTree>
    <p:extLst>
      <p:ext uri="{BB962C8B-B14F-4D97-AF65-F5344CB8AC3E}">
        <p14:creationId xmlns:p14="http://schemas.microsoft.com/office/powerpoint/2010/main" val="1476065137"/>
      </p:ext>
    </p:extLst>
  </p:cSld>
  <p:clrMapOvr>
    <a:masterClrMapping/>
  </p:clrMapOvr>
</p:sld>
</file>

<file path=ppt/theme/theme1.xml><?xml version="1.0" encoding="utf-8"?>
<a:theme xmlns:a="http://schemas.openxmlformats.org/drawingml/2006/main" name="プラザ">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プラザ.thmx</Template>
  <TotalTime>91</TotalTime>
  <Words>417</Words>
  <Application>Microsoft Macintosh PowerPoint</Application>
  <PresentationFormat>画面に合わせる (4:3)</PresentationFormat>
  <Paragraphs>46</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プラザ</vt:lpstr>
      <vt:lpstr>R 勉強会 2016/10/02</vt:lpstr>
      <vt:lpstr>【目次】</vt:lpstr>
      <vt:lpstr>Rを使ってオークションデータの可視化をしてみる</vt:lpstr>
      <vt:lpstr>トライのゴール</vt:lpstr>
      <vt:lpstr>ここから作業のログです</vt:lpstr>
      <vt:lpstr>CSVを読み込む</vt:lpstr>
      <vt:lpstr>ggplotでバブルチャートを出す</vt:lpstr>
      <vt:lpstr>躓いたポイント</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勉強会 2016/10/02</dc:title>
  <dc:creator>Kaneko Kohei</dc:creator>
  <cp:lastModifiedBy>Kaneko Kohei</cp:lastModifiedBy>
  <cp:revision>10</cp:revision>
  <dcterms:created xsi:type="dcterms:W3CDTF">2016-10-02T04:29:16Z</dcterms:created>
  <dcterms:modified xsi:type="dcterms:W3CDTF">2016-10-02T06:00:49Z</dcterms:modified>
</cp:coreProperties>
</file>