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4"/>
    <p:restoredTop sz="72917"/>
  </p:normalViewPr>
  <p:slideViewPr>
    <p:cSldViewPr snapToGrid="0">
      <p:cViewPr>
        <p:scale>
          <a:sx n="94" d="100"/>
          <a:sy n="94" d="100"/>
        </p:scale>
        <p:origin x="192" y="-208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6583-1826-974E-BD5B-778F72EDBC7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2BC64-7FCC-174B-A2B2-F4EAFC74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Debian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conservative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Ubuntu,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transferred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Debian.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nickjanetakis.com</a:t>
            </a:r>
            <a:r>
              <a:rPr lang="en-US" dirty="0"/>
              <a:t>/blog/differences-between-a-dockerfile-docker-image-and-docker-container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nickjanetakis.com</a:t>
            </a:r>
            <a:r>
              <a:rPr lang="en-US" dirty="0"/>
              <a:t>/blog/differences-between-a-dockerfile-docker-image-and-docker-container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 </a:t>
            </a:r>
            <a:r>
              <a:rPr lang="en-US" altLang="zh-CN" dirty="0"/>
              <a:t>keyword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top.</a:t>
            </a:r>
          </a:p>
          <a:p>
            <a:endParaRPr lang="en-US" altLang="zh-CN" dirty="0"/>
          </a:p>
          <a:p>
            <a:r>
              <a:rPr lang="en-US" altLang="zh-CN" dirty="0"/>
              <a:t>%setup: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outside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</a:p>
          <a:p>
            <a:r>
              <a:rPr lang="en-US" altLang="zh-CN" dirty="0"/>
              <a:t>%files: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safer</a:t>
            </a:r>
            <a:r>
              <a:rPr lang="zh-CN" altLang="en-US" dirty="0"/>
              <a:t> </a:t>
            </a:r>
            <a:r>
              <a:rPr lang="en-US" altLang="zh-CN" dirty="0"/>
              <a:t>alternative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</a:p>
          <a:p>
            <a:r>
              <a:rPr lang="en-US" altLang="zh-CN" dirty="0"/>
              <a:t>%post: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files,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libraries,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files,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directories</a:t>
            </a:r>
          </a:p>
          <a:p>
            <a:r>
              <a:rPr lang="en-US" altLang="zh-CN" dirty="0"/>
              <a:t>%test:</a:t>
            </a:r>
            <a:r>
              <a:rPr lang="zh-CN" altLang="en-US" dirty="0"/>
              <a:t> </a:t>
            </a:r>
            <a:r>
              <a:rPr lang="en-US" altLang="zh-CN" dirty="0"/>
              <a:t>runs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choice</a:t>
            </a:r>
          </a:p>
          <a:p>
            <a:r>
              <a:rPr lang="en-US" altLang="zh-CN" dirty="0"/>
              <a:t>%environment: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runtime,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sourced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%post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precedence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%environment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runscript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</a:p>
          <a:p>
            <a:r>
              <a:rPr lang="en-US" altLang="zh-CN" dirty="0"/>
              <a:t>%labels: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(key-value</a:t>
            </a:r>
            <a:r>
              <a:rPr lang="zh-CN" altLang="en-US" dirty="0"/>
              <a:t> </a:t>
            </a:r>
            <a:r>
              <a:rPr lang="en-US" altLang="zh-CN" dirty="0"/>
              <a:t>pairs)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container,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viewed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“singularity</a:t>
            </a:r>
            <a:r>
              <a:rPr lang="zh-CN" altLang="en-US" dirty="0"/>
              <a:t> </a:t>
            </a:r>
            <a:r>
              <a:rPr lang="en-US" altLang="zh-CN" dirty="0"/>
              <a:t>inspect”</a:t>
            </a:r>
          </a:p>
          <a:p>
            <a:r>
              <a:rPr lang="en-US" altLang="zh-CN" dirty="0"/>
              <a:t>%help: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displayed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run-help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invoked.</a:t>
            </a:r>
          </a:p>
          <a:p>
            <a:r>
              <a:rPr lang="en-US" altLang="zh-CN" dirty="0"/>
              <a:t>%app: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encapsulating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container,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point,</a:t>
            </a:r>
            <a:r>
              <a:rPr lang="zh-CN" altLang="en-US" dirty="0"/>
              <a:t> </a:t>
            </a:r>
            <a:r>
              <a:rPr lang="en-US" altLang="zh-CN" dirty="0"/>
              <a:t>env,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metadate.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containers.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with.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</a:p>
          <a:p>
            <a:r>
              <a:rPr lang="en-US" dirty="0"/>
              <a:t>	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installation</a:t>
            </a:r>
          </a:p>
          <a:p>
            <a:r>
              <a:rPr lang="en-US" dirty="0"/>
              <a:t>	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</a:p>
          <a:p>
            <a:r>
              <a:rPr lang="en-US" dirty="0"/>
              <a:t>	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</a:p>
          <a:p>
            <a:r>
              <a:rPr lang="en-US" altLang="zh-CN" dirty="0"/>
              <a:t>%post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%post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SCI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--sandbox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pre-built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sandbox,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packages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privilege</a:t>
            </a:r>
            <a:r>
              <a:rPr lang="zh-CN" altLang="en-US" dirty="0"/>
              <a:t> </a:t>
            </a:r>
            <a:r>
              <a:rPr lang="en-US" altLang="zh-CN" dirty="0"/>
              <a:t>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BC7B-6DC1-94C4-057E-13E38C345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261DA-A092-AB16-A07B-1008737C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CD1D-6428-5851-FF8E-964CD8D5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5A6F-BE68-114F-B004-B165AF43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85DD5-CC53-CC39-6583-F0D29687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263A-AE6F-755B-047F-280BD4FB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E250-B61B-D2BB-B7D4-93430DC6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51A8-A856-921D-4199-89D3D8B0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2C56-8818-1474-D9FC-6E4A5CD8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5140-1669-457A-7F2E-FBBD99B3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2B890-909B-5B01-971D-0A57353A4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B164F-1359-4F46-1448-AE799437F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199F-42B9-A5A8-2ABA-703086AC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6CD9-D9FD-601E-A773-7EC449C9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51F6-1629-1C54-AF35-EE993292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9D04-2260-18D4-1CC8-3EDC25B8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134C-B707-D342-356D-23D75E97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F12E-4C99-EACC-FCFA-44CDE4FE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2B14-F5F3-74A8-E301-417C86BB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8275-0E96-009E-7D83-17C3719E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1F2D-1AF5-500A-5E37-DBE8746E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D6405-8DEA-CF42-26FC-D2B58CA23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B5BE-5FAB-B980-A693-5EF7E074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D408-9AB8-05D3-8C4A-A04EAA55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2224-2564-606D-F37A-0D8AEF50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2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5F11-6CF6-C0F8-1DBF-304CC72B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B657-8B9A-D7C1-AD71-4853108EA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508B-68C3-FB4C-5812-B4EB7911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5A062-FAA9-E2C4-CD66-4407030C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9820A-69D7-AFD7-1703-384FF82E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53D6-34C4-5364-0519-87481833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CEE2-3563-DF89-3942-F355F7D9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7349-9AB5-FBFB-2539-E931AA77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2956C-5587-3D4D-113F-B739E29EF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1AE8C-44EC-238C-439D-F938E861D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1ED8E-6ADC-3DA5-4F0B-A6F6337E1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7A67-9EFC-FB6C-1257-01548A1C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C0965-152B-CA7C-A1A4-2476F44F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84111-B619-E784-F8A3-1BCBAC0D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F1A8-B47F-91AF-D4B7-DC8D6186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59984-22F7-4D22-60D7-97BB19CA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2523B-444D-FC32-E40B-ED3D95C1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96059-D175-A821-00A5-DB7AD914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3A3D1-F686-5C50-D7E7-FD54026B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D9D92-4759-D779-DD62-AD82E33D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3D670-579C-5945-38DC-0F923960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52F7-9BC4-C507-82A6-D8F569D7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FA10-4FE9-D224-1D62-FA32CCE6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C6532-6A72-4C86-09FF-13257EC74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6C1C4-C75D-2078-B6B4-88A1EED4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D35F-A479-FC52-1D62-216DEAEE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9631E-7B04-9146-2E29-E3C59F87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CF44-A91D-AF02-F5E2-21AD656B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D1EE-C1A0-1FE4-730C-04D5B5E3D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D6FD-5E1E-0825-AE75-BD535B9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84B35-620B-DD68-BB0F-A2A38253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F0F4-B1B2-0396-82A0-BF1E2A2B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410D-38DC-2605-4232-DAC6D85B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ECB53-5F89-6847-F871-9FF40A7C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65A0F-9942-AB3C-CCA7-AFE265E8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F4A3-9E5B-5AC5-DB51-9C75015BD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DA9-F479-A34F-9F23-89E036B9D89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BDB6-EB45-3931-0133-049C63426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62D2-7FEF-A094-9D35-4FE4F596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77459" TargetMode="External"/><Relationship Id="rId2" Type="http://schemas.openxmlformats.org/officeDocument/2006/relationships/hyperlink" Target="https://blogs.oregonstate.edu/learningbydoing/2022/01/04/docker-and-singularity-containers-which-one-is-bet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ckjanetakis.com/blog/differences-between-a-dockerfile-docker-image-and-docker-contain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labs.io/guides/3.2/user-guide/installa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ylabs.io/guides/3.3/user-guide/cloud_library.html#make-an-accou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labs.io/guides/3.3/user-guide/cloud_library.html#creating-a-access-tok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1DF4-2DA1-FCB5-04B5-885E8A3C1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2247900"/>
            <a:ext cx="9867900" cy="23622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Practical tips on Apptainer/Singularity</a:t>
            </a:r>
            <a:br>
              <a:rPr lang="en-US" sz="3800" dirty="0"/>
            </a:br>
            <a:br>
              <a:rPr lang="en-US" sz="3800" dirty="0"/>
            </a:br>
            <a:br>
              <a:rPr lang="en-US" sz="3800" dirty="0"/>
            </a:br>
            <a:r>
              <a:rPr lang="en-US" sz="3100" dirty="0"/>
              <a:t>Kai Hu </a:t>
            </a:r>
            <a:br>
              <a:rPr lang="en-US" sz="3100" dirty="0"/>
            </a:br>
            <a:r>
              <a:rPr lang="en-US" sz="3100" dirty="0"/>
              <a:t>01/17/2023 </a:t>
            </a: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318466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97FA03-D128-F0A1-47F1-FF0AC0B5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6396"/>
            <a:ext cx="12218275" cy="457144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200" dirty="0"/>
              <a:t>Singularity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pull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convert</a:t>
            </a:r>
            <a:r>
              <a:rPr lang="zh-CN" altLang="en-US" sz="3200" dirty="0"/>
              <a:t> </a:t>
            </a:r>
            <a:r>
              <a:rPr lang="en-US" altLang="zh-CN" sz="3200" dirty="0"/>
              <a:t>Docker</a:t>
            </a:r>
            <a:r>
              <a:rPr lang="zh-CN" altLang="en-US" sz="3200" dirty="0"/>
              <a:t> </a:t>
            </a:r>
            <a:r>
              <a:rPr lang="en-US" altLang="zh-CN" sz="3200" dirty="0"/>
              <a:t>images</a:t>
            </a:r>
            <a:r>
              <a:rPr lang="zh-CN" altLang="en-US" sz="3200" dirty="0"/>
              <a:t> </a:t>
            </a:r>
            <a:r>
              <a:rPr lang="en-US" altLang="zh-CN" sz="3200" dirty="0"/>
              <a:t>directly:</a:t>
            </a:r>
          </a:p>
          <a:p>
            <a:pPr lvl="1"/>
            <a:r>
              <a:rPr lang="en-US" altLang="zh-CN" sz="2800" dirty="0"/>
              <a:t>So,</a:t>
            </a:r>
            <a:r>
              <a:rPr lang="zh-CN" altLang="en-US" sz="2800" dirty="0"/>
              <a:t> </a:t>
            </a:r>
            <a:r>
              <a:rPr lang="en-US" altLang="zh-CN" sz="2800" dirty="0"/>
              <a:t>most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time,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don’t</a:t>
            </a:r>
            <a:r>
              <a:rPr lang="zh-CN" altLang="en-US" sz="2800" dirty="0"/>
              <a:t> </a:t>
            </a:r>
            <a:r>
              <a:rPr lang="en-US" altLang="zh-CN" sz="2800" dirty="0"/>
              <a:t>even</a:t>
            </a:r>
            <a:r>
              <a:rPr lang="zh-CN" altLang="en-US" sz="2800" dirty="0"/>
              <a:t> </a:t>
            </a:r>
            <a:r>
              <a:rPr lang="en-US" altLang="zh-CN" sz="2800" dirty="0"/>
              <a:t>need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bothered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b="1" i="1" dirty="0"/>
              <a:t>singularity</a:t>
            </a:r>
            <a:r>
              <a:rPr lang="zh-CN" altLang="en-US" sz="2800" b="1" i="1" dirty="0"/>
              <a:t> </a:t>
            </a:r>
            <a:r>
              <a:rPr lang="en-US" altLang="zh-CN" sz="2800" b="1" i="1" dirty="0"/>
              <a:t>build</a:t>
            </a:r>
            <a:r>
              <a:rPr lang="zh-CN" altLang="en-US" sz="2800" dirty="0"/>
              <a:t> </a:t>
            </a:r>
            <a:r>
              <a:rPr lang="en-US" altLang="zh-CN" sz="2800" dirty="0"/>
              <a:t>at</a:t>
            </a:r>
            <a:r>
              <a:rPr lang="zh-CN" altLang="en-US" sz="2800" dirty="0"/>
              <a:t> </a:t>
            </a:r>
            <a:r>
              <a:rPr lang="en-US" altLang="zh-CN" sz="2800" dirty="0"/>
              <a:t>all</a:t>
            </a:r>
          </a:p>
          <a:p>
            <a:pPr lvl="2"/>
            <a:r>
              <a:rPr lang="en-US" altLang="zh-CN" sz="2400" i="1" dirty="0"/>
              <a:t>singularity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pull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docker://</a:t>
            </a:r>
            <a:r>
              <a:rPr lang="en-US" altLang="zh-CN" sz="2400" i="1" dirty="0" err="1"/>
              <a:t>user_name</a:t>
            </a:r>
            <a:r>
              <a:rPr lang="en-US" altLang="zh-CN" sz="2400" i="1" dirty="0"/>
              <a:t>/</a:t>
            </a:r>
            <a:r>
              <a:rPr lang="en-US" altLang="zh-CN" sz="2400" i="1" dirty="0" err="1"/>
              <a:t>image_name:version</a:t>
            </a:r>
            <a:endParaRPr lang="en-US" altLang="zh-CN" sz="2400" i="1" dirty="0"/>
          </a:p>
          <a:p>
            <a:endParaRPr lang="en-US" altLang="zh-CN" sz="3200" dirty="0"/>
          </a:p>
          <a:p>
            <a:r>
              <a:rPr lang="en-US" altLang="zh-CN" sz="3200" dirty="0"/>
              <a:t>Regarding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base</a:t>
            </a:r>
            <a:r>
              <a:rPr lang="zh-CN" altLang="en-US" sz="3200" dirty="0"/>
              <a:t> </a:t>
            </a:r>
            <a:r>
              <a:rPr lang="en-US" altLang="zh-CN" sz="3200" dirty="0"/>
              <a:t>OS:</a:t>
            </a:r>
          </a:p>
          <a:p>
            <a:pPr lvl="1"/>
            <a:r>
              <a:rPr lang="en-US" altLang="zh-CN" sz="2800" dirty="0"/>
              <a:t>Choose</a:t>
            </a:r>
            <a:r>
              <a:rPr lang="zh-CN" altLang="en-US" sz="2800" dirty="0"/>
              <a:t> </a:t>
            </a:r>
            <a:r>
              <a:rPr lang="en-US" altLang="zh-CN" sz="2800" dirty="0"/>
              <a:t>Ubuntu,</a:t>
            </a:r>
            <a:r>
              <a:rPr lang="zh-CN" altLang="en-US" sz="2800" dirty="0"/>
              <a:t> </a:t>
            </a:r>
            <a:r>
              <a:rPr lang="en-US" altLang="zh-CN" sz="2800" dirty="0"/>
              <a:t>since</a:t>
            </a:r>
            <a:r>
              <a:rPr lang="zh-CN" altLang="en-US" sz="2800" dirty="0"/>
              <a:t> </a:t>
            </a:r>
            <a:r>
              <a:rPr lang="en-US" altLang="zh-CN" sz="2800" dirty="0"/>
              <a:t>most</a:t>
            </a:r>
            <a:r>
              <a:rPr lang="zh-CN" altLang="en-US" sz="2800" dirty="0"/>
              <a:t> </a:t>
            </a:r>
            <a:r>
              <a:rPr lang="en-US" altLang="zh-CN" sz="2800" dirty="0"/>
              <a:t>hard-to-install</a:t>
            </a:r>
            <a:r>
              <a:rPr lang="zh-CN" altLang="en-US" sz="2800" dirty="0"/>
              <a:t> </a:t>
            </a:r>
            <a:r>
              <a:rPr lang="en-US" altLang="zh-CN" sz="2800" dirty="0"/>
              <a:t>packages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developed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Ubuntu,</a:t>
            </a:r>
            <a:r>
              <a:rPr lang="zh-CN" altLang="en-US" sz="2800" dirty="0"/>
              <a:t> </a:t>
            </a:r>
            <a:r>
              <a:rPr lang="en-US" altLang="zh-CN" sz="2800" dirty="0"/>
              <a:t>thus,</a:t>
            </a:r>
            <a:r>
              <a:rPr lang="zh-CN" altLang="en-US" sz="2800" dirty="0"/>
              <a:t> </a:t>
            </a:r>
            <a:r>
              <a:rPr lang="en-US" altLang="zh-CN" sz="2800" dirty="0"/>
              <a:t>easier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deploy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Ubuntu</a:t>
            </a:r>
          </a:p>
          <a:p>
            <a:pPr lvl="1"/>
            <a:r>
              <a:rPr lang="en-US" altLang="zh-CN" sz="2800" dirty="0"/>
              <a:t>Ubuntu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derived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Debian: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2"/>
            <a:r>
              <a:rPr lang="en-US" altLang="zh-CN" sz="2400" dirty="0"/>
              <a:t>they</a:t>
            </a:r>
            <a:r>
              <a:rPr lang="zh-CN" altLang="en-US" sz="2400" dirty="0"/>
              <a:t> </a:t>
            </a:r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package</a:t>
            </a:r>
            <a:r>
              <a:rPr lang="zh-CN" altLang="en-US" sz="2400" dirty="0"/>
              <a:t> </a:t>
            </a:r>
            <a:r>
              <a:rPr lang="en-US" altLang="zh-CN" sz="2400" dirty="0"/>
              <a:t>manager</a:t>
            </a:r>
          </a:p>
          <a:p>
            <a:pPr lvl="2"/>
            <a:endParaRPr lang="en-US" sz="2400" dirty="0"/>
          </a:p>
          <a:p>
            <a:r>
              <a:rPr lang="en-US" altLang="zh-CN" sz="3200" dirty="0"/>
              <a:t>Demo:</a:t>
            </a:r>
          </a:p>
          <a:p>
            <a:pPr lvl="1"/>
            <a:r>
              <a:rPr lang="en-US" altLang="zh-CN" sz="2800" i="1" dirty="0"/>
              <a:t>cd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/pi/</a:t>
            </a:r>
            <a:r>
              <a:rPr lang="en-US" altLang="zh-CN" sz="2800" i="1" dirty="0" err="1"/>
              <a:t>mccb-umw</a:t>
            </a:r>
            <a:r>
              <a:rPr lang="en-US" altLang="zh-CN" sz="2800" i="1" dirty="0"/>
              <a:t>/shared/singularity/demo</a:t>
            </a:r>
            <a:r>
              <a:rPr lang="zh-CN" altLang="en-US" sz="2800" i="1" dirty="0"/>
              <a:t> </a:t>
            </a:r>
            <a:endParaRPr lang="en-US" altLang="zh-CN" sz="2800" i="1" dirty="0"/>
          </a:p>
          <a:p>
            <a:pPr lvl="1"/>
            <a:r>
              <a:rPr lang="en-US" altLang="zh-CN" sz="2800" dirty="0" err="1">
                <a:highlight>
                  <a:srgbClr val="FFFF00"/>
                </a:highlight>
              </a:rPr>
              <a:t>demo.md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8992E-7FF2-3D4A-57C5-64549230AFC3}"/>
              </a:ext>
            </a:extLst>
          </p:cNvPr>
          <p:cNvSpPr txBox="1"/>
          <p:nvPr/>
        </p:nvSpPr>
        <p:spPr>
          <a:xfrm>
            <a:off x="0" y="6488668"/>
            <a:ext cx="8079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www.chpc.utah.edu</a:t>
            </a:r>
            <a:r>
              <a:rPr lang="en-US" dirty="0"/>
              <a:t>/documentation/software/containers-</a:t>
            </a:r>
            <a:r>
              <a:rPr lang="en-US" dirty="0" err="1"/>
              <a:t>localbuild.php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5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07A5-A9A6-24F5-A611-A008B368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76BA-A10C-7267-0463-0C558298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and Singularity containers: which one is better?</a:t>
            </a:r>
          </a:p>
          <a:p>
            <a:pPr lvl="1"/>
            <a:r>
              <a:rPr lang="en-US" dirty="0">
                <a:hlinkClick r:id="rId2"/>
              </a:rPr>
              <a:t>https://blogs.oregonstate.edu/learningbydoing/2022/01/04/docker-and-singularity-containers-which-one-is-better/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Singularity paper:</a:t>
            </a:r>
          </a:p>
          <a:p>
            <a:pPr lvl="1"/>
            <a:r>
              <a:rPr lang="en-US" dirty="0">
                <a:hlinkClick r:id="rId3"/>
              </a:rPr>
              <a:t>https://journals.plos.org/plosone/article?id=10.1371/journal.pone.0177459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Recipe vs image vs container:</a:t>
            </a:r>
          </a:p>
          <a:p>
            <a:pPr lvl="1"/>
            <a:r>
              <a:rPr lang="en-US" dirty="0">
                <a:hlinkClick r:id="rId4"/>
              </a:rPr>
              <a:t>https://nickjanetakis.com/blog/differences-between-a-dockerfile-docker-image-and-docker-container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5D86-9E8F-A2BC-F322-4A167440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5700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 to Singularity</a:t>
            </a:r>
          </a:p>
          <a:p>
            <a:pPr lvl="1"/>
            <a:r>
              <a:rPr lang="en-US" dirty="0"/>
              <a:t>core concepts, why use it,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commands,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  <a:p>
            <a:pPr lvl="1"/>
            <a:r>
              <a:rPr lang="en-US" dirty="0"/>
              <a:t>practical issues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to solve the practical issues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strategy that worked for me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other tips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Reference</a:t>
            </a:r>
            <a:r>
              <a:rPr lang="en-US" altLang="zh-CN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4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/>
              <a:t>Introduction to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5D86-9E8F-A2BC-F322-4A167440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96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Core concepts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Apptainer/Singularity</a:t>
            </a:r>
            <a:r>
              <a:rPr lang="en-US" dirty="0"/>
              <a:t>: an open-source container framework for HPC</a:t>
            </a:r>
          </a:p>
          <a:p>
            <a:pPr lvl="2"/>
            <a:r>
              <a:rPr lang="en-US" dirty="0"/>
              <a:t>Allows running Docker containers natively</a:t>
            </a:r>
          </a:p>
          <a:p>
            <a:pPr lvl="2"/>
            <a:r>
              <a:rPr lang="en-US" dirty="0"/>
              <a:t>A replacement for Docker on HPC systems</a:t>
            </a:r>
          </a:p>
          <a:p>
            <a:pPr lvl="3"/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</a:p>
          <a:p>
            <a:pPr lvl="3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privilege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Recipe (</a:t>
            </a:r>
            <a:r>
              <a:rPr lang="en-US" b="1" dirty="0">
                <a:highlight>
                  <a:srgbClr val="FFFF00"/>
                </a:highlight>
              </a:rPr>
              <a:t>.recipe</a:t>
            </a:r>
            <a:r>
              <a:rPr lang="en-US" altLang="zh-CN" b="1" dirty="0">
                <a:highlight>
                  <a:srgbClr val="FFFF00"/>
                </a:highlight>
              </a:rPr>
              <a:t>/.def</a:t>
            </a:r>
            <a:r>
              <a:rPr lang="en-US" dirty="0">
                <a:highlight>
                  <a:srgbClr val="FFFF00"/>
                </a:highlight>
              </a:rPr>
              <a:t>) vs image (</a:t>
            </a:r>
            <a:r>
              <a:rPr lang="en-US" b="1" dirty="0">
                <a:highlight>
                  <a:srgbClr val="FFFF00"/>
                </a:highlight>
              </a:rPr>
              <a:t>.</a:t>
            </a:r>
            <a:r>
              <a:rPr lang="en-US" b="1" dirty="0" err="1">
                <a:highlight>
                  <a:srgbClr val="FFFF00"/>
                </a:highlight>
              </a:rPr>
              <a:t>sif</a:t>
            </a:r>
            <a:r>
              <a:rPr lang="en-US" dirty="0">
                <a:highlight>
                  <a:srgbClr val="FFFF00"/>
                </a:highlight>
              </a:rPr>
              <a:t>) vs container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Recipe is the definition</a:t>
            </a:r>
            <a:r>
              <a:rPr lang="zh-CN" altLang="en-US" dirty="0"/>
              <a:t> </a:t>
            </a:r>
            <a:r>
              <a:rPr lang="en-US" altLang="zh-CN" dirty="0"/>
              <a:t>(blueprint)</a:t>
            </a:r>
            <a:r>
              <a:rPr lang="en-US" dirty="0"/>
              <a:t> file to </a:t>
            </a:r>
            <a:r>
              <a:rPr lang="en-US" altLang="zh-CN" dirty="0"/>
              <a:t>build</a:t>
            </a:r>
            <a:r>
              <a:rPr lang="en-US" dirty="0"/>
              <a:t> an image</a:t>
            </a:r>
          </a:p>
          <a:p>
            <a:pPr lvl="2"/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(analogy: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instance)</a:t>
            </a:r>
          </a:p>
          <a:p>
            <a:pPr lvl="2"/>
            <a:endParaRPr lang="en-US" dirty="0"/>
          </a:p>
          <a:p>
            <a:r>
              <a:rPr lang="en-US" dirty="0"/>
              <a:t>Why </a:t>
            </a:r>
            <a:r>
              <a:rPr lang="en-US" altLang="zh-CN" dirty="0"/>
              <a:t>bother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en-US" dirty="0"/>
              <a:t>?</a:t>
            </a:r>
          </a:p>
          <a:p>
            <a:pPr lvl="1"/>
            <a:r>
              <a:rPr lang="en-US" altLang="zh-CN" dirty="0"/>
              <a:t>Reproducible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HPC/SCI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SCI</a:t>
            </a:r>
            <a:r>
              <a:rPr lang="zh-CN" altLang="en-US" dirty="0"/>
              <a:t> </a:t>
            </a:r>
            <a:r>
              <a:rPr lang="en-US" altLang="zh-CN" dirty="0" err="1"/>
              <a:t>OpenOnDemand</a:t>
            </a:r>
            <a:r>
              <a:rPr lang="zh-CN" altLang="en-US" dirty="0"/>
              <a:t> </a:t>
            </a:r>
            <a:r>
              <a:rPr lang="en-US" altLang="zh-CN" dirty="0"/>
              <a:t>(OOD):</a:t>
            </a:r>
            <a:r>
              <a:rPr lang="zh-CN" altLang="en-US" dirty="0"/>
              <a:t> </a:t>
            </a:r>
            <a:r>
              <a:rPr lang="en-US" altLang="zh-CN" dirty="0" err="1"/>
              <a:t>JupyterNotebook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/>
              <a:t>RStudio</a:t>
            </a:r>
            <a:endParaRPr lang="en-US" altLang="zh-CN" dirty="0"/>
          </a:p>
          <a:p>
            <a:pPr lvl="2"/>
            <a:r>
              <a:rPr lang="en-US" altLang="zh-CN" dirty="0"/>
              <a:t>OOD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RStudio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usable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</a:p>
          <a:p>
            <a:pPr lvl="2"/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OOD</a:t>
            </a:r>
            <a:r>
              <a:rPr lang="zh-CN" altLang="en-US" dirty="0"/>
              <a:t> </a:t>
            </a:r>
            <a:r>
              <a:rPr lang="en-US" altLang="zh-CN" dirty="0"/>
              <a:t>offers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recipe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</a:p>
        </p:txBody>
      </p:sp>
    </p:spTree>
    <p:extLst>
      <p:ext uri="{BB962C8B-B14F-4D97-AF65-F5344CB8AC3E}">
        <p14:creationId xmlns:p14="http://schemas.microsoft.com/office/powerpoint/2010/main" val="36009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Introduction to Singularity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924936-26D6-6F34-722E-40D5E2D3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3029"/>
            <a:ext cx="9307287" cy="432525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i="1" dirty="0"/>
              <a:t>singularity/</a:t>
            </a:r>
            <a:r>
              <a:rPr lang="en-US" altLang="zh-CN" b="1" i="1" dirty="0" err="1"/>
              <a:t>apptainer</a:t>
            </a:r>
            <a:r>
              <a:rPr lang="zh-CN" altLang="en-US" b="1" i="1" dirty="0"/>
              <a:t> </a:t>
            </a:r>
            <a:r>
              <a:rPr lang="en-US" altLang="zh-CN" b="1" i="1" dirty="0"/>
              <a:t>build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formats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</a:p>
          <a:p>
            <a:pPr lvl="1"/>
            <a:endParaRPr lang="en-US" altLang="zh-CN" dirty="0"/>
          </a:p>
          <a:p>
            <a:r>
              <a:rPr lang="en-US" altLang="zh-CN" b="1" i="1" dirty="0"/>
              <a:t>singularity/</a:t>
            </a:r>
            <a:r>
              <a:rPr lang="en-US" altLang="zh-CN" b="1" i="1" dirty="0" err="1"/>
              <a:t>apptainer</a:t>
            </a:r>
            <a:r>
              <a:rPr lang="zh-CN" altLang="en-US" b="1" i="1" dirty="0"/>
              <a:t> </a:t>
            </a:r>
            <a:r>
              <a:rPr lang="en-US" altLang="zh-CN" b="1" i="1" dirty="0"/>
              <a:t>exec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</a:p>
          <a:p>
            <a:pPr lvl="1"/>
            <a:endParaRPr lang="en-US" altLang="zh-CN" dirty="0"/>
          </a:p>
          <a:p>
            <a:r>
              <a:rPr lang="en-US" altLang="zh-CN" b="1" i="1" dirty="0"/>
              <a:t>singularity/</a:t>
            </a:r>
            <a:r>
              <a:rPr lang="en-US" altLang="zh-CN" b="1" i="1" dirty="0" err="1"/>
              <a:t>apptainer</a:t>
            </a:r>
            <a:r>
              <a:rPr lang="zh-CN" altLang="en-US" b="1" i="1" dirty="0"/>
              <a:t> </a:t>
            </a:r>
            <a:r>
              <a:rPr lang="en-US" altLang="zh-CN" b="1" i="1" dirty="0"/>
              <a:t>shell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</a:p>
          <a:p>
            <a:pPr lvl="1"/>
            <a:endParaRPr lang="en-US" altLang="zh-CN" dirty="0"/>
          </a:p>
          <a:p>
            <a:r>
              <a:rPr lang="en-US" altLang="zh-CN" b="1" i="1" dirty="0"/>
              <a:t>singularity/</a:t>
            </a:r>
            <a:r>
              <a:rPr lang="en-US" altLang="zh-CN" b="1" i="1" dirty="0" err="1"/>
              <a:t>apptainer</a:t>
            </a:r>
            <a:r>
              <a:rPr lang="zh-CN" altLang="en-US" b="1" i="1" dirty="0"/>
              <a:t> </a:t>
            </a:r>
            <a:r>
              <a:rPr lang="en-US" altLang="zh-CN" b="1" i="1" dirty="0"/>
              <a:t>pull/push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URI</a:t>
            </a:r>
          </a:p>
        </p:txBody>
      </p:sp>
    </p:spTree>
    <p:extLst>
      <p:ext uri="{BB962C8B-B14F-4D97-AF65-F5344CB8AC3E}">
        <p14:creationId xmlns:p14="http://schemas.microsoft.com/office/powerpoint/2010/main" val="5269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dirty="0"/>
              <a:t>Introduction to Singularity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23BDC7-BD65-8787-2272-4FA97CD4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3029"/>
            <a:ext cx="10515600" cy="4325257"/>
          </a:xfrm>
        </p:spPr>
        <p:txBody>
          <a:bodyPr>
            <a:normAutofit/>
          </a:bodyPr>
          <a:lstStyle/>
          <a:p>
            <a:r>
              <a:rPr lang="en-US" altLang="zh-CN" b="1" dirty="0"/>
              <a:t>Header</a:t>
            </a:r>
            <a:r>
              <a:rPr lang="zh-CN" altLang="en-US" b="1" dirty="0"/>
              <a:t> </a:t>
            </a:r>
            <a:r>
              <a:rPr lang="en-US" altLang="zh-CN" b="1" dirty="0"/>
              <a:t>(required)</a:t>
            </a:r>
          </a:p>
          <a:p>
            <a:pPr lvl="1"/>
            <a:r>
              <a:rPr lang="en-US" altLang="zh-CN" dirty="0"/>
              <a:t>Bootstrap: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describes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</a:p>
          <a:p>
            <a:pPr lvl="2"/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from:</a:t>
            </a:r>
          </a:p>
          <a:p>
            <a:pPr lvl="3"/>
            <a:r>
              <a:rPr lang="en-US" altLang="zh-CN" dirty="0">
                <a:highlight>
                  <a:srgbClr val="FFFF00"/>
                </a:highlight>
              </a:rPr>
              <a:t>docker</a:t>
            </a:r>
            <a:r>
              <a:rPr lang="zh-CN" altLang="en-US" dirty="0"/>
              <a:t> </a:t>
            </a:r>
            <a:r>
              <a:rPr lang="en-US" altLang="zh-CN" dirty="0"/>
              <a:t>(preferred,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Hub)</a:t>
            </a:r>
          </a:p>
          <a:p>
            <a:pPr lvl="3"/>
            <a:r>
              <a:rPr lang="en-US" altLang="zh-CN" dirty="0"/>
              <a:t>yum</a:t>
            </a:r>
            <a:r>
              <a:rPr lang="zh-CN" altLang="en-US" dirty="0"/>
              <a:t> </a:t>
            </a:r>
            <a:r>
              <a:rPr lang="en-US" altLang="zh-CN" dirty="0"/>
              <a:t>(yum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(image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Registries,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Sylab</a:t>
            </a:r>
            <a:r>
              <a:rPr lang="en-US" altLang="zh-CN" dirty="0"/>
              <a:t>)</a:t>
            </a:r>
          </a:p>
          <a:p>
            <a:pPr lvl="3"/>
            <a:endParaRPr lang="en-US" altLang="zh-CN" b="1" dirty="0"/>
          </a:p>
          <a:p>
            <a:r>
              <a:rPr lang="en-US" altLang="zh-CN" b="1" dirty="0"/>
              <a:t>Sections</a:t>
            </a:r>
            <a:r>
              <a:rPr lang="zh-CN" altLang="en-US" b="1" dirty="0"/>
              <a:t> </a:t>
            </a:r>
            <a:r>
              <a:rPr lang="en-US" altLang="zh-CN" b="1" dirty="0"/>
              <a:t>(all</a:t>
            </a:r>
            <a:r>
              <a:rPr lang="zh-CN" altLang="en-US" b="1" dirty="0"/>
              <a:t> </a:t>
            </a:r>
            <a:r>
              <a:rPr lang="en-US" altLang="zh-CN" b="1" dirty="0"/>
              <a:t>are</a:t>
            </a:r>
            <a:r>
              <a:rPr lang="zh-CN" altLang="en-US" b="1" dirty="0"/>
              <a:t> </a:t>
            </a:r>
            <a:r>
              <a:rPr lang="en-US" altLang="zh-CN" b="1" dirty="0"/>
              <a:t>optional)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 lvl="2"/>
            <a:r>
              <a:rPr lang="en-US" altLang="zh-CN" dirty="0"/>
              <a:t>%setup,</a:t>
            </a:r>
            <a:r>
              <a:rPr lang="zh-CN" altLang="en-US" dirty="0"/>
              <a:t> </a:t>
            </a:r>
            <a:r>
              <a:rPr lang="en-US" altLang="zh-CN" dirty="0"/>
              <a:t>%files,</a:t>
            </a:r>
            <a:r>
              <a:rPr lang="zh-CN" altLang="en-US" dirty="0"/>
              <a:t> </a:t>
            </a:r>
            <a:r>
              <a:rPr lang="en-US" altLang="zh-CN" dirty="0"/>
              <a:t>%app,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%post,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%test,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%environment,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startscript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runscript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%labels,</a:t>
            </a:r>
            <a:r>
              <a:rPr lang="zh-CN" altLang="en-US" dirty="0"/>
              <a:t> </a:t>
            </a:r>
            <a:r>
              <a:rPr lang="en-US" altLang="zh-CN" dirty="0"/>
              <a:t>%help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830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0B406-9E0E-DDB8-952E-6116EB34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6" y="1358446"/>
            <a:ext cx="4889500" cy="50038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file: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E6315F-B271-9793-1EE3-47D82E02A1C9}"/>
              </a:ext>
            </a:extLst>
          </p:cNvPr>
          <p:cNvSpPr/>
          <p:nvPr/>
        </p:nvSpPr>
        <p:spPr>
          <a:xfrm>
            <a:off x="542290" y="4764926"/>
            <a:ext cx="4747162" cy="8018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92AB5FD-B939-2881-23BA-5AAA5F7CA38E}"/>
              </a:ext>
            </a:extLst>
          </p:cNvPr>
          <p:cNvSpPr/>
          <p:nvPr/>
        </p:nvSpPr>
        <p:spPr>
          <a:xfrm>
            <a:off x="6417896" y="4764926"/>
            <a:ext cx="5274018" cy="8018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36591F-CE23-2801-424B-D86AB94AA99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72211" y="5165856"/>
            <a:ext cx="1145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5F1E39-42C7-EF55-491F-9872289451D9}"/>
              </a:ext>
            </a:extLst>
          </p:cNvPr>
          <p:cNvSpPr txBox="1"/>
          <p:nvPr/>
        </p:nvSpPr>
        <p:spPr>
          <a:xfrm>
            <a:off x="6435137" y="4842690"/>
            <a:ext cx="527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container:</a:t>
            </a:r>
            <a:r>
              <a:rPr lang="zh-CN" altLang="en-US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run</a:t>
            </a:r>
            <a:r>
              <a:rPr lang="zh-CN" altLang="en-US" b="1" i="1" dirty="0"/>
              <a:t> </a:t>
            </a:r>
            <a:r>
              <a:rPr lang="en-US" altLang="zh-CN" b="1" i="1" dirty="0" err="1"/>
              <a:t>xxx.sif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i="1" dirty="0"/>
              <a:t>./</a:t>
            </a:r>
            <a:r>
              <a:rPr lang="en-US" altLang="zh-CN" b="1" i="1" dirty="0" err="1"/>
              <a:t>xxx.sif</a:t>
            </a:r>
            <a:endParaRPr lang="en-US" b="1" i="1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7A4BB7-16D2-7830-9C8A-745EB747BA8D}"/>
              </a:ext>
            </a:extLst>
          </p:cNvPr>
          <p:cNvSpPr/>
          <p:nvPr/>
        </p:nvSpPr>
        <p:spPr>
          <a:xfrm>
            <a:off x="525049" y="3523253"/>
            <a:ext cx="4747162" cy="101659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1B40B12-54B3-DA22-A602-1391E1B9646A}"/>
              </a:ext>
            </a:extLst>
          </p:cNvPr>
          <p:cNvSpPr/>
          <p:nvPr/>
        </p:nvSpPr>
        <p:spPr>
          <a:xfrm>
            <a:off x="6400655" y="3523253"/>
            <a:ext cx="5274018" cy="101657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CD6EC-2244-4AED-E112-0EC290A7B0F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272211" y="4031543"/>
            <a:ext cx="1128444" cy="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EC712F-931C-2D29-87AA-B2D8407BB55D}"/>
              </a:ext>
            </a:extLst>
          </p:cNvPr>
          <p:cNvSpPr txBox="1"/>
          <p:nvPr/>
        </p:nvSpPr>
        <p:spPr>
          <a:xfrm>
            <a:off x="6417896" y="3702618"/>
            <a:ext cx="527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runtime,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not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available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build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time</a:t>
            </a:r>
            <a:endParaRPr lang="en-US" b="1" i="1" dirty="0">
              <a:highlight>
                <a:srgbClr val="FFFF00"/>
              </a:highlight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1E5B37-9488-825B-A304-622251C64784}"/>
              </a:ext>
            </a:extLst>
          </p:cNvPr>
          <p:cNvSpPr/>
          <p:nvPr/>
        </p:nvSpPr>
        <p:spPr>
          <a:xfrm>
            <a:off x="551350" y="1391990"/>
            <a:ext cx="4747162" cy="8018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00AB45-B05B-89D9-5D64-2182683F3504}"/>
              </a:ext>
            </a:extLst>
          </p:cNvPr>
          <p:cNvSpPr/>
          <p:nvPr/>
        </p:nvSpPr>
        <p:spPr>
          <a:xfrm>
            <a:off x="6426956" y="1391990"/>
            <a:ext cx="5274018" cy="8018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082243-B6FB-B88E-55AA-D81BAC4E1A0A}"/>
              </a:ext>
            </a:extLst>
          </p:cNvPr>
          <p:cNvCxnSpPr>
            <a:cxnSpLocks/>
          </p:cNvCxnSpPr>
          <p:nvPr/>
        </p:nvCxnSpPr>
        <p:spPr>
          <a:xfrm>
            <a:off x="5281271" y="1792920"/>
            <a:ext cx="1145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389FCC-D749-837C-D232-FA656A09EC85}"/>
              </a:ext>
            </a:extLst>
          </p:cNvPr>
          <p:cNvSpPr txBox="1"/>
          <p:nvPr/>
        </p:nvSpPr>
        <p:spPr>
          <a:xfrm>
            <a:off x="6429683" y="1339125"/>
            <a:ext cx="525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header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with: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Hub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repositories:</a:t>
            </a:r>
            <a:r>
              <a:rPr lang="zh-CN" altLang="en-US" dirty="0"/>
              <a:t> </a:t>
            </a:r>
            <a:r>
              <a:rPr lang="en-US" altLang="zh-CN" dirty="0"/>
              <a:t>Ubuntu,</a:t>
            </a:r>
            <a:r>
              <a:rPr lang="zh-CN" altLang="en-US" dirty="0"/>
              <a:t> </a:t>
            </a:r>
            <a:r>
              <a:rPr lang="en-US" altLang="zh-CN" dirty="0"/>
              <a:t>CentOS,</a:t>
            </a:r>
            <a:r>
              <a:rPr lang="zh-CN" altLang="en-US" dirty="0"/>
              <a:t> </a:t>
            </a:r>
            <a:r>
              <a:rPr lang="en-US" altLang="zh-CN" dirty="0"/>
              <a:t>Debian,</a:t>
            </a:r>
            <a:r>
              <a:rPr lang="zh-CN" altLang="en-US" dirty="0"/>
              <a:t> </a:t>
            </a:r>
            <a:r>
              <a:rPr lang="en-US" altLang="zh-CN" dirty="0"/>
              <a:t>Arch</a:t>
            </a:r>
            <a:endParaRPr lang="en-US" b="1" i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2DD834-D970-E5EB-8DCD-2598E0B30FB8}"/>
              </a:ext>
            </a:extLst>
          </p:cNvPr>
          <p:cNvSpPr/>
          <p:nvPr/>
        </p:nvSpPr>
        <p:spPr>
          <a:xfrm>
            <a:off x="559530" y="2356695"/>
            <a:ext cx="4747162" cy="97145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8C4F71D-8BA4-C740-4ADC-53C005D4801D}"/>
              </a:ext>
            </a:extLst>
          </p:cNvPr>
          <p:cNvSpPr/>
          <p:nvPr/>
        </p:nvSpPr>
        <p:spPr>
          <a:xfrm>
            <a:off x="6435136" y="2356695"/>
            <a:ext cx="5274018" cy="97145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07B184-0BFB-1657-3850-560C4D6AC591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306692" y="2842423"/>
            <a:ext cx="11284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49894F-2198-EC7F-61D0-F376F8437B8B}"/>
              </a:ext>
            </a:extLst>
          </p:cNvPr>
          <p:cNvSpPr txBox="1"/>
          <p:nvPr/>
        </p:nvSpPr>
        <p:spPr>
          <a:xfrm>
            <a:off x="6452377" y="2521543"/>
            <a:ext cx="525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installed:</a:t>
            </a:r>
          </a:p>
          <a:p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place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perform</a:t>
            </a:r>
            <a:r>
              <a:rPr lang="zh-CN" altLang="en-US" b="1" dirty="0"/>
              <a:t> </a:t>
            </a:r>
            <a:r>
              <a:rPr lang="en-US" altLang="zh-CN" b="1" dirty="0"/>
              <a:t>installations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new</a:t>
            </a:r>
            <a:r>
              <a:rPr lang="zh-CN" altLang="en-US" b="1" dirty="0"/>
              <a:t> </a:t>
            </a:r>
            <a:r>
              <a:rPr lang="en-US" altLang="zh-CN" b="1" dirty="0"/>
              <a:t>applications</a:t>
            </a:r>
            <a:endParaRPr lang="en-US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D07DC66-304F-99F4-7C10-941ADAD882F1}"/>
              </a:ext>
            </a:extLst>
          </p:cNvPr>
          <p:cNvSpPr/>
          <p:nvPr/>
        </p:nvSpPr>
        <p:spPr>
          <a:xfrm>
            <a:off x="542290" y="5700723"/>
            <a:ext cx="4747162" cy="62846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701F9AE-141B-4C92-5A36-77CED30353F2}"/>
              </a:ext>
            </a:extLst>
          </p:cNvPr>
          <p:cNvSpPr/>
          <p:nvPr/>
        </p:nvSpPr>
        <p:spPr>
          <a:xfrm>
            <a:off x="6417896" y="5733823"/>
            <a:ext cx="5274018" cy="62361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3D9516-0DDB-89A5-F429-2920CE6FEC22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289452" y="6014957"/>
            <a:ext cx="1128444" cy="30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7E2F05-E6A9-BCEE-58A9-84FE9AEDCF09}"/>
              </a:ext>
            </a:extLst>
          </p:cNvPr>
          <p:cNvSpPr txBox="1"/>
          <p:nvPr/>
        </p:nvSpPr>
        <p:spPr>
          <a:xfrm>
            <a:off x="6435137" y="5851060"/>
            <a:ext cx="52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custom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3130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97FA03-D128-F0A1-47F1-FF0AC0B5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96"/>
            <a:ext cx="10998200" cy="52984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access: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easy,</a:t>
            </a:r>
            <a:r>
              <a:rPr lang="zh-CN" altLang="en-US" dirty="0"/>
              <a:t> </a:t>
            </a:r>
            <a:r>
              <a:rPr lang="en-US" altLang="zh-CN" dirty="0"/>
              <a:t>simply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interactively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image:</a:t>
            </a:r>
          </a:p>
          <a:p>
            <a:pPr lvl="2"/>
            <a:r>
              <a:rPr lang="en-US" altLang="zh-CN" i="1" dirty="0"/>
              <a:t>singularity</a:t>
            </a:r>
            <a:r>
              <a:rPr lang="zh-CN" altLang="en-US" i="1" dirty="0"/>
              <a:t> </a:t>
            </a:r>
            <a:r>
              <a:rPr lang="en-US" altLang="zh-CN" i="1" dirty="0"/>
              <a:t>build</a:t>
            </a:r>
            <a:r>
              <a:rPr lang="zh-CN" altLang="en-US" i="1" dirty="0"/>
              <a:t> </a:t>
            </a:r>
            <a:r>
              <a:rPr lang="en-US" altLang="zh-CN" i="1" dirty="0"/>
              <a:t>--sandbox</a:t>
            </a:r>
            <a:r>
              <a:rPr lang="zh-CN" altLang="en-US" i="1" dirty="0"/>
              <a:t> </a:t>
            </a:r>
            <a:r>
              <a:rPr lang="en-US" altLang="zh-CN" i="1" dirty="0" err="1"/>
              <a:t>xxx.sif</a:t>
            </a:r>
            <a:r>
              <a:rPr lang="zh-CN" altLang="en-US" i="1" dirty="0"/>
              <a:t> </a:t>
            </a:r>
            <a:r>
              <a:rPr lang="en-US" altLang="zh-CN" i="1" dirty="0" err="1"/>
              <a:t>xxx.def</a:t>
            </a:r>
            <a:r>
              <a:rPr lang="zh-CN" altLang="en-US" i="1" dirty="0"/>
              <a:t> </a:t>
            </a:r>
            <a:r>
              <a:rPr lang="en-US" altLang="zh-CN" dirty="0"/>
              <a:t>(building</a:t>
            </a:r>
            <a:r>
              <a:rPr lang="zh-CN" altLang="en-US" dirty="0"/>
              <a:t> </a:t>
            </a:r>
            <a:r>
              <a:rPr lang="en-US" altLang="zh-CN" dirty="0"/>
              <a:t>sandbox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slower)</a:t>
            </a:r>
          </a:p>
          <a:p>
            <a:pPr lvl="2"/>
            <a:r>
              <a:rPr lang="en-US" altLang="zh-CN" i="1" dirty="0"/>
              <a:t>singularity</a:t>
            </a:r>
            <a:r>
              <a:rPr lang="zh-CN" altLang="en-US" i="1" dirty="0"/>
              <a:t> </a:t>
            </a:r>
            <a:r>
              <a:rPr lang="en-US" altLang="zh-CN" i="1" dirty="0"/>
              <a:t>shell</a:t>
            </a:r>
            <a:r>
              <a:rPr lang="zh-CN" altLang="en-US" i="1" dirty="0"/>
              <a:t> </a:t>
            </a:r>
            <a:r>
              <a:rPr lang="en-US" altLang="zh-CN" i="1" dirty="0"/>
              <a:t>--writable</a:t>
            </a:r>
            <a:r>
              <a:rPr lang="zh-CN" altLang="en-US" i="1" dirty="0"/>
              <a:t> </a:t>
            </a:r>
            <a:r>
              <a:rPr lang="en-US" altLang="zh-CN" i="1" dirty="0" err="1"/>
              <a:t>xxx.sif</a:t>
            </a:r>
            <a:endParaRPr lang="en-US" altLang="zh-CN" i="1" dirty="0"/>
          </a:p>
          <a:p>
            <a:pPr lvl="2"/>
            <a:endParaRPr lang="en-US" dirty="0"/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Windows: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macOS: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VM,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drag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slow,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MacBook</a:t>
            </a:r>
            <a:r>
              <a:rPr lang="zh-CN" altLang="en-US" dirty="0"/>
              <a:t> </a:t>
            </a:r>
            <a:r>
              <a:rPr lang="en-US" altLang="zh-CN" dirty="0"/>
              <a:t>Pro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</a:p>
          <a:p>
            <a:pPr lvl="1"/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zh-CN" altLang="en-US" dirty="0"/>
              <a:t> </a:t>
            </a:r>
            <a:r>
              <a:rPr lang="en-US" altLang="zh-CN" dirty="0"/>
              <a:t>Desktop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macOS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https://docs.sylabs.io/guides/3.2/user-guide/installation.html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push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pull</a:t>
            </a:r>
            <a:r>
              <a:rPr lang="zh-CN" altLang="en-US" b="1" i="1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endParaRPr lang="en-US" altLang="zh-CN" b="1" i="1" dirty="0"/>
          </a:p>
          <a:p>
            <a:pPr lvl="2"/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shell</a:t>
            </a:r>
            <a:r>
              <a:rPr lang="zh-CN" altLang="en-US" b="1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build</a:t>
            </a:r>
            <a:r>
              <a:rPr lang="zh-CN" altLang="en-US" b="1" i="1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endParaRPr lang="en-US" dirty="0"/>
          </a:p>
          <a:p>
            <a:r>
              <a:rPr lang="en-US" dirty="0"/>
              <a:t>On </a:t>
            </a:r>
            <a:r>
              <a:rPr lang="en-US" altLang="zh-CN" dirty="0"/>
              <a:t>SCI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en-US" dirty="0"/>
              <a:t> root privilege</a:t>
            </a:r>
          </a:p>
          <a:p>
            <a:pPr lvl="1"/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shell,</a:t>
            </a:r>
            <a:r>
              <a:rPr lang="zh-CN" altLang="en-US" b="1" i="1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pull,</a:t>
            </a:r>
            <a:r>
              <a:rPr lang="zh-CN" altLang="en-US" b="1" i="1" dirty="0"/>
              <a:t> </a:t>
            </a:r>
            <a:r>
              <a:rPr lang="en-US" altLang="zh-CN" dirty="0"/>
              <a:t>and</a:t>
            </a:r>
            <a:r>
              <a:rPr lang="zh-CN" altLang="en-US" b="1" i="1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push</a:t>
            </a:r>
            <a:r>
              <a:rPr lang="zh-CN" altLang="en-US" b="1" i="1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</a:p>
          <a:p>
            <a:pPr lvl="1"/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build</a:t>
            </a:r>
            <a:r>
              <a:rPr lang="zh-CN" altLang="en-US" b="1" i="1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partially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</a:p>
          <a:p>
            <a:pPr lvl="2"/>
            <a:r>
              <a:rPr lang="en-US" altLang="zh-CN" dirty="0">
                <a:highlight>
                  <a:srgbClr val="FFFF00"/>
                </a:highlight>
              </a:rPr>
              <a:t>can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only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build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pre-built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Docker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images</a:t>
            </a:r>
          </a:p>
          <a:p>
            <a:pPr lvl="2"/>
            <a:r>
              <a:rPr lang="en-US" altLang="zh-CN" b="1" dirty="0">
                <a:highlight>
                  <a:srgbClr val="FFFF00"/>
                </a:highlight>
              </a:rPr>
              <a:t>can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not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build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recipe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file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(require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root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privilege)</a:t>
            </a:r>
          </a:p>
          <a:p>
            <a:pPr lvl="1"/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8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strategy:</a:t>
            </a:r>
            <a:r>
              <a:rPr lang="zh-CN" altLang="en-US" dirty="0"/>
              <a:t> </a:t>
            </a:r>
            <a:r>
              <a:rPr lang="en-US" altLang="zh-CN" dirty="0" err="1"/>
              <a:t>Sylab</a:t>
            </a:r>
            <a:r>
              <a:rPr lang="zh-CN" altLang="en-US" dirty="0"/>
              <a:t> </a:t>
            </a: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builder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97FA03-D128-F0A1-47F1-FF0AC0B5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31" y="1481958"/>
            <a:ext cx="10985938" cy="499767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build?</a:t>
            </a:r>
          </a:p>
          <a:p>
            <a:pPr lvl="1"/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Remote</a:t>
            </a:r>
            <a:r>
              <a:rPr lang="zh-CN" altLang="en-US" sz="2800" dirty="0"/>
              <a:t> </a:t>
            </a:r>
            <a:r>
              <a:rPr lang="en-US" altLang="zh-CN" sz="2800" dirty="0"/>
              <a:t>Builder</a:t>
            </a:r>
            <a:r>
              <a:rPr lang="zh-CN" altLang="en-US" sz="2800" dirty="0"/>
              <a:t> </a:t>
            </a:r>
            <a:r>
              <a:rPr lang="en-US" altLang="zh-CN" sz="2800" dirty="0"/>
              <a:t>created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Sylabs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sz="2800" dirty="0"/>
              <a:t>works on </a:t>
            </a:r>
            <a:r>
              <a:rPr lang="en-US" altLang="zh-CN" sz="2800" dirty="0"/>
              <a:t>macOS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Singularity</a:t>
            </a:r>
            <a:r>
              <a:rPr lang="zh-CN" altLang="en-US" sz="2800" dirty="0"/>
              <a:t> </a:t>
            </a:r>
            <a:r>
              <a:rPr lang="en-US" altLang="zh-CN" sz="2800" dirty="0"/>
              <a:t>Desktop</a:t>
            </a:r>
            <a:r>
              <a:rPr lang="en-US" sz="2800" dirty="0"/>
              <a:t> and </a:t>
            </a:r>
            <a:r>
              <a:rPr lang="en-US" altLang="zh-CN" sz="2800" dirty="0"/>
              <a:t>SCI</a:t>
            </a:r>
            <a:endParaRPr lang="en-US" sz="2800" dirty="0"/>
          </a:p>
          <a:p>
            <a:pPr lvl="2"/>
            <a:r>
              <a:rPr lang="en-US" sz="2400" dirty="0"/>
              <a:t>Register at: </a:t>
            </a:r>
            <a:r>
              <a:rPr lang="en-US" dirty="0">
                <a:effectLst/>
                <a:latin typeface="Calibri" panose="020F0502020204030204" pitchFamily="34" charset="0"/>
              </a:rPr>
              <a:t>(</a:t>
            </a: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https://sylabs.io/guides/3.3/user-guide/cloud_library.html#make-an-account</a:t>
            </a:r>
            <a:endParaRPr lang="en-US" sz="2400" dirty="0"/>
          </a:p>
          <a:p>
            <a:pPr lvl="2"/>
            <a:r>
              <a:rPr lang="en-US" sz="2400" dirty="0"/>
              <a:t>Generate a token: </a:t>
            </a:r>
            <a:r>
              <a:rPr lang="en-US" dirty="0">
                <a:effectLst/>
                <a:latin typeface="Calibri" panose="020F0502020204030204" pitchFamily="34" charset="0"/>
                <a:hlinkClick r:id="rId4"/>
              </a:rPr>
              <a:t>https://sylabs.io/guides/3.3/user-guide/cloud_library.html#creating-a-access-token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3"/>
            <a:r>
              <a:rPr lang="en-US" b="1" i="1" dirty="0">
                <a:latin typeface="Calibri" panose="020F0502020204030204" pitchFamily="34" charset="0"/>
              </a:rPr>
              <a:t>singularity remote login </a:t>
            </a:r>
          </a:p>
          <a:p>
            <a:pPr lvl="3"/>
            <a:r>
              <a:rPr lang="en-US" b="1" i="1" dirty="0">
                <a:effectLst/>
                <a:latin typeface="Calibri" panose="020F0502020204030204" pitchFamily="34" charset="0"/>
              </a:rPr>
              <a:t>singularity build --remote </a:t>
            </a:r>
            <a:r>
              <a:rPr lang="en-US" b="1" i="1" dirty="0" err="1">
                <a:effectLst/>
                <a:latin typeface="Calibri" panose="020F0502020204030204" pitchFamily="34" charset="0"/>
              </a:rPr>
              <a:t>your_image_name.sif</a:t>
            </a:r>
            <a:r>
              <a:rPr lang="en-US" b="1" i="1" dirty="0">
                <a:effectLst/>
                <a:latin typeface="Calibri" panose="020F0502020204030204" pitchFamily="34" charset="0"/>
              </a:rPr>
              <a:t> </a:t>
            </a:r>
            <a:r>
              <a:rPr lang="en-US" b="1" i="1" dirty="0" err="1">
                <a:effectLst/>
                <a:latin typeface="Calibri" panose="020F0502020204030204" pitchFamily="34" charset="0"/>
              </a:rPr>
              <a:t>your_definition_name.def</a:t>
            </a:r>
            <a:endParaRPr lang="en-US" b="1" i="1" dirty="0">
              <a:effectLst/>
              <a:latin typeface="Calibri" panose="020F0502020204030204" pitchFamily="34" charset="0"/>
            </a:endParaRPr>
          </a:p>
          <a:p>
            <a:pPr lvl="3"/>
            <a:r>
              <a:rPr lang="en-US" b="1" i="1" dirty="0">
                <a:latin typeface="Calibri" panose="020F0502020204030204" pitchFamily="34" charset="0"/>
              </a:rPr>
              <a:t>singularity push library://user/collection/container[:tag]</a:t>
            </a:r>
          </a:p>
          <a:p>
            <a:pPr lvl="3"/>
            <a:r>
              <a:rPr lang="en-US" b="1" i="1" dirty="0">
                <a:latin typeface="Calibri" panose="020F0502020204030204" pitchFamily="34" charset="0"/>
              </a:rPr>
              <a:t>singularity shell</a:t>
            </a:r>
            <a:endParaRPr lang="en-US" altLang="zh-CN" sz="2000" dirty="0"/>
          </a:p>
          <a:p>
            <a:pPr lvl="2"/>
            <a:r>
              <a:rPr lang="en-US" altLang="zh-CN" sz="2400" dirty="0"/>
              <a:t>Quotas:</a:t>
            </a:r>
            <a:r>
              <a:rPr lang="zh-CN" altLang="en-US" sz="2400" dirty="0"/>
              <a:t> </a:t>
            </a:r>
            <a:r>
              <a:rPr lang="en-US" altLang="zh-CN" sz="2400" dirty="0"/>
              <a:t>11GB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  <a:r>
              <a:rPr lang="zh-CN" altLang="en-US" sz="24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500</a:t>
            </a:r>
            <a:r>
              <a:rPr lang="zh-CN" altLang="en-US" sz="1800" dirty="0"/>
              <a:t> </a:t>
            </a:r>
            <a:r>
              <a:rPr lang="en-US" altLang="zh-CN" sz="1800" dirty="0"/>
              <a:t>minutes</a:t>
            </a:r>
            <a:r>
              <a:rPr lang="zh-CN" altLang="en-US" sz="1800" dirty="0"/>
              <a:t> </a:t>
            </a:r>
            <a:r>
              <a:rPr lang="en-US" altLang="zh-CN" sz="1800" dirty="0"/>
              <a:t>build</a:t>
            </a:r>
            <a:r>
              <a:rPr lang="zh-CN" altLang="en-US" sz="1800" dirty="0"/>
              <a:t> </a:t>
            </a:r>
            <a:r>
              <a:rPr lang="en-US" altLang="zh-CN" sz="1800" dirty="0"/>
              <a:t>minutes</a:t>
            </a:r>
            <a:r>
              <a:rPr lang="zh-CN" altLang="en-US" sz="1800" dirty="0"/>
              <a:t> </a:t>
            </a:r>
            <a:r>
              <a:rPr lang="en-US" altLang="zh-CN" sz="1800" dirty="0"/>
              <a:t>per</a:t>
            </a:r>
            <a:r>
              <a:rPr lang="zh-CN" altLang="en-US" sz="1800" dirty="0"/>
              <a:t> </a:t>
            </a:r>
            <a:r>
              <a:rPr lang="en-US" altLang="zh-CN" sz="1800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86847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strategy: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97FA03-D128-F0A1-47F1-FF0AC0B5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31" y="1481957"/>
            <a:ext cx="10985938" cy="349994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Need</a:t>
            </a:r>
            <a:r>
              <a:rPr lang="zh-CN" altLang="en-US" sz="3200" dirty="0"/>
              <a:t> </a:t>
            </a:r>
            <a:r>
              <a:rPr lang="en-US" altLang="zh-CN" sz="3200" dirty="0"/>
              <a:t>interactive</a:t>
            </a:r>
            <a:r>
              <a:rPr lang="zh-CN" altLang="en-US" sz="3200" dirty="0"/>
              <a:t> </a:t>
            </a:r>
            <a:r>
              <a:rPr lang="en-US" altLang="zh-CN" sz="3200" dirty="0"/>
              <a:t>testing?</a:t>
            </a:r>
          </a:p>
          <a:p>
            <a:pPr lvl="1"/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macOS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Windows,</a:t>
            </a:r>
            <a:r>
              <a:rPr lang="zh-CN" altLang="en-US" sz="2800" dirty="0"/>
              <a:t> </a:t>
            </a:r>
            <a:r>
              <a:rPr lang="en-US" altLang="zh-CN" sz="2800" dirty="0"/>
              <a:t>install</a:t>
            </a:r>
            <a:r>
              <a:rPr lang="zh-CN" altLang="en-US" sz="2800" dirty="0"/>
              <a:t> </a:t>
            </a:r>
            <a:r>
              <a:rPr lang="en-US" altLang="zh-CN" sz="2800" dirty="0"/>
              <a:t>Docker</a:t>
            </a:r>
            <a:r>
              <a:rPr lang="zh-CN" altLang="en-US" sz="2800" dirty="0"/>
              <a:t> </a:t>
            </a:r>
            <a:r>
              <a:rPr lang="en-US" altLang="zh-CN" sz="2800" dirty="0"/>
              <a:t>desktop: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2"/>
            <a:r>
              <a:rPr lang="en-US" altLang="zh-CN" sz="2400" dirty="0"/>
              <a:t>(</a:t>
            </a:r>
            <a:r>
              <a:rPr lang="en-US" altLang="zh-CN" sz="2400" dirty="0">
                <a:hlinkClick r:id="rId3"/>
              </a:rPr>
              <a:t>https://www.docker.com/products/docker-desktop/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800" dirty="0"/>
              <a:t>Interactively</a:t>
            </a:r>
            <a:r>
              <a:rPr lang="zh-CN" altLang="en-US" sz="2800" dirty="0"/>
              <a:t> </a:t>
            </a:r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Docker</a:t>
            </a:r>
            <a:r>
              <a:rPr lang="zh-CN" altLang="en-US" sz="2800" dirty="0"/>
              <a:t> </a:t>
            </a:r>
            <a:r>
              <a:rPr lang="en-US" altLang="zh-CN" sz="2800" dirty="0"/>
              <a:t>image</a:t>
            </a:r>
            <a:r>
              <a:rPr lang="zh-CN" altLang="en-US" sz="2800" dirty="0"/>
              <a:t> </a:t>
            </a:r>
            <a:r>
              <a:rPr lang="en-US" altLang="zh-CN" sz="2800" dirty="0"/>
              <a:t>created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same</a:t>
            </a:r>
            <a:r>
              <a:rPr lang="zh-CN" altLang="en-US" sz="2800" dirty="0"/>
              <a:t> </a:t>
            </a:r>
            <a:r>
              <a:rPr lang="en-US" altLang="zh-CN" sz="2800" dirty="0"/>
              <a:t>base</a:t>
            </a:r>
            <a:r>
              <a:rPr lang="zh-CN" altLang="en-US" sz="2800" dirty="0"/>
              <a:t> </a:t>
            </a:r>
            <a:r>
              <a:rPr lang="en-US" altLang="zh-CN" sz="2800" dirty="0"/>
              <a:t>system</a:t>
            </a:r>
            <a:r>
              <a:rPr lang="zh-CN" altLang="en-US" sz="2800" dirty="0"/>
              <a:t> </a:t>
            </a:r>
            <a:r>
              <a:rPr lang="en-US" altLang="zh-CN" sz="2800" dirty="0"/>
              <a:t>(so</a:t>
            </a:r>
            <a:r>
              <a:rPr lang="zh-CN" altLang="en-US" sz="2800" dirty="0"/>
              <a:t> </a:t>
            </a:r>
            <a:r>
              <a:rPr lang="en-US" altLang="zh-CN" sz="2800" dirty="0"/>
              <a:t>that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package</a:t>
            </a:r>
            <a:r>
              <a:rPr lang="zh-CN" altLang="en-US" sz="2800" dirty="0"/>
              <a:t> </a:t>
            </a:r>
            <a:r>
              <a:rPr lang="en-US" altLang="zh-CN" sz="2800" dirty="0"/>
              <a:t>managers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same):</a:t>
            </a:r>
            <a:endParaRPr lang="en-US" sz="2800" dirty="0"/>
          </a:p>
          <a:p>
            <a:pPr lvl="2"/>
            <a:r>
              <a:rPr lang="en-US" sz="2400" dirty="0"/>
              <a:t>keep track of the working commands</a:t>
            </a:r>
          </a:p>
          <a:p>
            <a:pPr lvl="2"/>
            <a:r>
              <a:rPr lang="en-US" sz="2400" dirty="0"/>
              <a:t>then, </a:t>
            </a:r>
            <a:r>
              <a:rPr lang="en-US" altLang="zh-CN" sz="2400" dirty="0"/>
              <a:t>copy</a:t>
            </a:r>
            <a:r>
              <a:rPr lang="zh-CN" altLang="en-US" sz="2400" dirty="0"/>
              <a:t> </a:t>
            </a:r>
            <a:r>
              <a:rPr lang="en-US" altLang="zh-CN" sz="2400" dirty="0"/>
              <a:t>them</a:t>
            </a:r>
            <a:r>
              <a:rPr lang="en-US" sz="2400" dirty="0"/>
              <a:t> to the Singularity definition file</a:t>
            </a:r>
          </a:p>
          <a:p>
            <a:pPr lvl="2"/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remote</a:t>
            </a:r>
            <a:r>
              <a:rPr lang="zh-CN" altLang="en-US" sz="2400" dirty="0"/>
              <a:t> </a:t>
            </a:r>
            <a:r>
              <a:rPr lang="en-US" altLang="zh-CN" sz="2400" dirty="0"/>
              <a:t>builder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build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761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1373</Words>
  <Application>Microsoft Macintosh PowerPoint</Application>
  <PresentationFormat>Widescreen</PresentationFormat>
  <Paragraphs>155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Practical tips on Apptainer/Singularity   Kai Hu  01/17/2023 </vt:lpstr>
      <vt:lpstr>Agenda</vt:lpstr>
      <vt:lpstr>Introduction to Singularity</vt:lpstr>
      <vt:lpstr>Introduction to Singularity: core commands</vt:lpstr>
      <vt:lpstr>Introduction to Singularity: definition file</vt:lpstr>
      <vt:lpstr>Definition file: example</vt:lpstr>
      <vt:lpstr>Practical issues when building with Singularity </vt:lpstr>
      <vt:lpstr>A working strategy: Sylab remote builder</vt:lpstr>
      <vt:lpstr>A working strategy: interactive testing</vt:lpstr>
      <vt:lpstr>Other tips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&amp; Singularity</dc:title>
  <dc:creator>Hu, Kai</dc:creator>
  <cp:lastModifiedBy>Hu, Kai</cp:lastModifiedBy>
  <cp:revision>90</cp:revision>
  <dcterms:created xsi:type="dcterms:W3CDTF">2022-10-14T14:36:04Z</dcterms:created>
  <dcterms:modified xsi:type="dcterms:W3CDTF">2023-01-17T19:54:27Z</dcterms:modified>
</cp:coreProperties>
</file>