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/>
    <p:restoredTop sz="83253"/>
  </p:normalViewPr>
  <p:slideViewPr>
    <p:cSldViewPr snapToGrid="0">
      <p:cViewPr>
        <p:scale>
          <a:sx n="99" d="100"/>
          <a:sy n="99" d="100"/>
        </p:scale>
        <p:origin x="246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98B4-43A0-5748-950A-8B7D8BA708F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2FD9-4971-7F46-8C2A-9BDAB780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4987-C65F-2B9E-A9E9-F3AFAC03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58CAC-75B0-A5DD-E901-E376EEED0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74430-E4C8-A919-3C3F-9B2CA2549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4D0DC-4C62-CBC4-A662-3FC5B79BD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917B-0F42-FAC0-614B-5418D85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F60FC-4EA0-9C8C-3E0E-86DE15E6F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25601-3AB7-AE17-7C8A-2CB0636C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78739-5E03-4DE3-E517-A8FCE4B7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989D-4C05-C3D0-FA58-BE2991896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9A01-79BC-5D40-3D57-11D8BD73A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DA71D-19E2-3E6D-7B53-B6BA7782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401D-6D98-7FBA-75CC-83BCCA955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AF6BB-6A9F-B3C0-EF3D-F801F5153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0FB89-9571-E0B4-B73E-73101588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7D694-8AFE-0412-18D6-7D6AD5713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BC30A-A985-57E4-C4DF-64BCB92D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BCBD-596A-B504-2582-114D9E8B6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852D6-7FDA-A041-694F-8943D9D26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59D64-8C13-BEE3-4D0C-E443AD1CA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142C-5919-3C74-2EC5-0D46A05C7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FBCE-91E5-2F39-9AC3-8FF685CA2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8074B-B886-EA77-4202-2F7C4039B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73506-DB23-F1CF-67BE-0A00D6D2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9F32-1C3D-81A8-4607-57274C809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CEE3-AC72-7CC6-0F9F-F5BD9AA3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A9B8D-ADD9-7710-4438-3E8C4F03C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A8772-33D6-9F62-87F4-3E2CD80AA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B4070-8018-1566-B3B5-C005F197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02E5C-A78E-1E40-C0F7-70DDE797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3A2B5-D303-3224-6985-C849C356C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891F8-6D17-F840-9BF0-AAA1A7C8A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1729-1333-9305-298D-4D7F643FB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EC9B8-208E-C891-1F6F-EF84125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42417-ACC3-AD16-757F-F252D8888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B23F7-3BD2-98C4-6816-AFB25E04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7D511-7179-FE78-BE2F-9F4B37AEA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2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9C9E-4768-F9E1-582E-2F9379D4B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5D2D9-E1E2-8707-2E7C-41DDEFABE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BC533-FEF9-5EEB-EEC7-06AA7FEE7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E235C-7290-FB5B-1C5A-30F767E60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D815-21B7-D686-E114-FFC4503A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92D58-BA0E-C497-9FEE-AD02EDD82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D560B-09E9-A0F6-8CDB-9C42CFC7F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B239-F06E-5DDC-24D0-66C6108C3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5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5669-400C-86D4-0EBF-F5D7B027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C5B5F-5F97-3DF5-FE90-AD54A3BEA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C54EE-CEFE-C756-C711-771CAEFE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DFB6-259B-EED7-BA58-06D4E1239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51C4-0308-52B2-4D65-FF9E74EE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F4B05-9EBF-D7F5-AEEF-2D0803656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5DB30-36BE-CAA4-948F-173B5A62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84C0-18C0-0567-7E9F-168AB3D49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130C-B74E-498C-AA42-820B01F1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2F421-E316-4AEC-1A9C-81814D04F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C06-90DF-22EB-837C-006855B8A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A590-FBC3-9DF1-7AD8-994EA1E48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CF4E-C8E7-271A-B160-CAD2D71E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A8810-14A4-DF3A-1E3E-17E96AD8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81275-08CB-2377-9DFD-9437A0B51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62-44E4-D0D7-E0C1-0BFCF8807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AF62-6CC4-6BBB-E040-C0A104DCF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5A28-F1B4-5324-47E1-3B431B617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72EE9-37D8-A68B-E70E-B20AD88C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DE5C-C1D3-A59A-1C87-431C02C93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1492-ADDC-2E71-5010-1820AC28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B7703-5424-6E82-DA6A-68F4B1623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ACF60-D995-22D0-F157-58587BEE0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A080-A50C-7A73-4ED7-ADB45C5C0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5F2F-8443-4293-CE57-A70A3721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1280-20BA-4B9B-E094-0216D413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D32F5-ECEA-8F1F-822F-996537FF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5D6C-6497-65ED-06D3-E1BE159B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866D2-5FF2-C501-C431-6130D731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EF531-13DF-DB89-18DD-6A88CAA0D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08EDC-22B0-DCC8-5378-A1D9ABC64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0F4D-10B8-A0F7-7C8B-B136AAF83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6720-4F72-C32C-661E-0A9DCAC7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D2AF-7F7F-B2E5-36F5-C19E8B9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2C54-90BE-C9B6-EAC3-C2DBE94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B820-8469-1559-5A6B-84F0C91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AC69-3279-A694-06EE-6A4AA3D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28A-CA13-2D64-C660-458A12E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460A-DAAC-B5BF-418B-81A18E08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9C33-2422-5D89-2005-7B9D6CB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A403-2265-2377-53FD-7C70C60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13BD-A288-8E1A-F4EA-EED5AD2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72DF-62D5-996D-E569-D6A93CD16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7CC57-5A2B-3E2C-2A5B-CB1BDD5B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8566-7141-0CDB-4ED7-27287EB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E179-A5B2-9A9B-7C54-F94FE93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F47B-3453-605D-DBF7-EB53207A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F7BC-237F-6447-312A-9CADF0B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8262-0CFA-1FE6-EC9B-64634A76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C10D-8249-1A8E-3BC0-2E3F368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BC14-6E12-6530-3785-94BEDD1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05CE-FE24-DC00-6844-B85587B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A07-2F49-8A6C-CF2C-70E359E9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79C1-3962-10FF-8B2C-877365D5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5264-7687-3898-D828-11617B4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4212-E65E-2F2B-F6B2-C07D70C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6EFA-CF88-88E8-3514-90FC7F34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7420-988F-6C0E-D532-FA8BA59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4B9-DBFB-8E93-A063-03EDCA98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259-D6A3-7F93-6360-A863F34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0DF4-E089-1D39-06AF-DE8F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CDA3-DD9A-1F4C-2122-3917203E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57A1-04A3-D4A1-BF75-7E25CFE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CA7-80A0-6784-005B-DCA77CC9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354B-3B89-6B42-735B-51B341D2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DDDE-E4A9-A4CE-BCD3-25E17838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7C08-AF90-D56D-9FF9-FD7A24C7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EF6B-2566-CB0F-CDBB-6C1A10BA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7D1BC-8DE3-F09C-5215-01F1A05D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6599C-D775-B6B8-609E-61589BB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9B08-2A3D-FFB7-906D-DB3BF7A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3BB-28D3-0393-23EE-4B4186D7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5B7B-3541-DC1B-F3F4-474A5A1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E00DF-61E8-F1D6-0A5F-E0E106D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3C945-6B13-2F0A-2ED8-97B3428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B73D-FD39-860D-3865-083CD55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1A274-81AB-A2DE-8253-838BC99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A95E-9106-3FD9-3E28-7175ACE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093-7D8D-950C-F17E-29AE01C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55A2-AEF7-CF5A-6DAE-54057370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F275-9305-3505-0514-4CE6A6B7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851B-2EF3-9BFE-4202-1AFB031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0540-E1BF-C373-FA4F-0F52514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4C76-68F1-2254-45E9-EEB699B3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115-1D25-0671-5023-372021E8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2925-B19C-0359-FFFB-0255292C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D155-0E52-169B-B1A1-194BF671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C15F-111C-B4B2-68BC-57F001AE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E8DA-5DF8-FD77-BB60-07DF97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AB22-9655-0159-BA4B-95DA9BF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0832-DD8D-6CBF-79D0-6B3AA3C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92A-DB0C-EDEA-49E6-28528A11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3D28-888A-2CDF-BEB6-97D8901C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5877-8AFF-3AAE-937B-056A6E21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DD82-758D-BA90-094A-81CED0C7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hukai916/nextflow_learn/tree/main/f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nf-co.re/docs/contributing/components/meta_map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kai916/nextflow_learn/blob/main/assets/samplesheet.cs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-co.re/events/2023/bytesize_nf_valida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pipelines/pipeline_file_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maco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xtflow.io/docs/latest/install.html" TargetMode="External"/><Relationship Id="rId4" Type="http://schemas.openxmlformats.org/officeDocument/2006/relationships/hyperlink" Target="https://www.docker.com/products/docker-deskt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kai916/nextflow_learn/blob/main/main_sole_demo.config" TargetMode="External"/><Relationship Id="rId4" Type="http://schemas.openxmlformats.org/officeDocument/2006/relationships/hyperlink" Target="https://github.com/hukai916/nextflow_learn/blob/main/main_sole_demo.n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293F-C506-ED9B-8E50-F5337667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1"/>
            <a:ext cx="9144000" cy="2387600"/>
          </a:xfrm>
        </p:spPr>
        <p:txBody>
          <a:bodyPr/>
          <a:lstStyle/>
          <a:p>
            <a:r>
              <a:rPr lang="en-US" dirty="0"/>
              <a:t>A practical guide to using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5348-116C-01F4-EA04-6A11C5D2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3177"/>
            <a:ext cx="9144000" cy="813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Kai Hu</a:t>
            </a:r>
          </a:p>
          <a:p>
            <a:r>
              <a:rPr lang="en-US" dirty="0"/>
              <a:t>2024/10</a:t>
            </a:r>
          </a:p>
        </p:txBody>
      </p:sp>
    </p:spTree>
    <p:extLst>
      <p:ext uri="{BB962C8B-B14F-4D97-AF65-F5344CB8AC3E}">
        <p14:creationId xmlns:p14="http://schemas.microsoft.com/office/powerpoint/2010/main" val="23989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E1A6-2DE6-699A-5FFF-49D5131E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98B1B90-2651-4956-EE5E-F73809DC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19788" cy="467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FF34F-E9F5-376C-9AE9-601BBB6A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main config file zoom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EC011-0E5A-01DD-4F0A-AAEE05792B94}"/>
              </a:ext>
            </a:extLst>
          </p:cNvPr>
          <p:cNvSpPr/>
          <p:nvPr/>
        </p:nvSpPr>
        <p:spPr>
          <a:xfrm>
            <a:off x="8704384" y="151484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input fastq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C8831-5CF2-0C18-B799-93703F5C3BA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17989" y="1824222"/>
            <a:ext cx="3786395" cy="309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D072A5-EC35-E516-71A3-0BD08A1999D3}"/>
              </a:ext>
            </a:extLst>
          </p:cNvPr>
          <p:cNvSpPr/>
          <p:nvPr/>
        </p:nvSpPr>
        <p:spPr>
          <a:xfrm>
            <a:off x="8704384" y="252123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output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32DE6-029B-809A-EC62-00D2673465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18638" y="2489193"/>
            <a:ext cx="1685746" cy="341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DA605-52EE-6D02-9577-578C1AE6D621}"/>
              </a:ext>
            </a:extLst>
          </p:cNvPr>
          <p:cNvSpPr/>
          <p:nvPr/>
        </p:nvSpPr>
        <p:spPr>
          <a:xfrm>
            <a:off x="8704384" y="3788775"/>
            <a:ext cx="2649416" cy="994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“</a:t>
            </a:r>
            <a:r>
              <a:rPr lang="en-US" b="1" i="1" dirty="0"/>
              <a:t>-profile docker</a:t>
            </a:r>
            <a:r>
              <a:rPr lang="en-US" dirty="0"/>
              <a:t>” to enable docker related settings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99D41-6132-AFD2-0BA1-1F16C7779E3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65622" y="3459164"/>
            <a:ext cx="5738762" cy="826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F6282-0432-048A-623D-38C200A70973}"/>
              </a:ext>
            </a:extLst>
          </p:cNvPr>
          <p:cNvSpPr/>
          <p:nvPr/>
        </p:nvSpPr>
        <p:spPr>
          <a:xfrm>
            <a:off x="8704384" y="5431798"/>
            <a:ext cx="2649416" cy="7297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turn on this option on M-chip devices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BFFD1-EBB3-26A6-7CD6-4E16E70489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737097" y="4028303"/>
            <a:ext cx="4967287" cy="1768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3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2861-AB18-427C-6D3D-5D9EE878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E63-8F42-C5B4-25A0-981146C9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use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2D10-0ECC-B166-51E7-52680FB7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Step1: download the TEMPLATE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Step3: comment out non-essential parts in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Step4: test run by tweaking the input file</a:t>
            </a:r>
          </a:p>
          <a:p>
            <a:r>
              <a:rPr lang="en-US" dirty="0"/>
              <a:t>Step5: install needed modules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fastqc</a:t>
            </a:r>
            <a:r>
              <a:rPr lang="en-US" b="1" i="1" dirty="0"/>
              <a:t> </a:t>
            </a:r>
            <a:r>
              <a:rPr lang="en-US" dirty="0"/>
              <a:t>(pre-installed)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cutadapt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multiqc</a:t>
            </a:r>
            <a:r>
              <a:rPr lang="en-US" b="1" i="1" dirty="0"/>
              <a:t> </a:t>
            </a:r>
            <a:r>
              <a:rPr lang="en-US" dirty="0"/>
              <a:t>(pre-installed)</a:t>
            </a:r>
            <a:endParaRPr lang="en-US" b="1" i="1" dirty="0"/>
          </a:p>
          <a:p>
            <a:r>
              <a:rPr lang="en-US" dirty="0"/>
              <a:t>Step6: put back selected non-essential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43F85-0360-68F9-69A5-8004BC09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8ADE-0E65-9BD9-8B79-8423893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BCD4-228C-3B04-9358-0C5E99F0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pPr lvl="1"/>
            <a:r>
              <a:rPr lang="en-US" dirty="0"/>
              <a:t>Workflow name: preprocess</a:t>
            </a:r>
          </a:p>
          <a:p>
            <a:pPr lvl="1"/>
            <a:r>
              <a:rPr lang="en-US" dirty="0"/>
              <a:t>Description: Perform </a:t>
            </a:r>
            <a:r>
              <a:rPr lang="en-US" dirty="0" err="1"/>
              <a:t>FastQC</a:t>
            </a:r>
            <a:r>
              <a:rPr lang="en-US" dirty="0"/>
              <a:t>, Cutadapt, etc. and </a:t>
            </a:r>
            <a:r>
              <a:rPr lang="en-US" dirty="0" err="1"/>
              <a:t>MultiQC</a:t>
            </a:r>
            <a:r>
              <a:rPr lang="en-US" dirty="0"/>
              <a:t> on fastq files.</a:t>
            </a:r>
          </a:p>
          <a:p>
            <a:pPr lvl="1"/>
            <a:r>
              <a:rPr lang="en-US" dirty="0"/>
              <a:t>Author: </a:t>
            </a:r>
            <a:r>
              <a:rPr lang="en-US" dirty="0" err="1"/>
              <a:t>your_name</a:t>
            </a:r>
            <a:endParaRPr lang="en-US" dirty="0"/>
          </a:p>
          <a:p>
            <a:pPr lvl="1"/>
            <a:r>
              <a:rPr lang="en-US" dirty="0"/>
              <a:t>Do you want to customize which parts of the template are used? Yes</a:t>
            </a:r>
          </a:p>
          <a:p>
            <a:pPr lvl="2"/>
            <a:r>
              <a:rPr lang="en-US" dirty="0"/>
              <a:t>Pipeline prefix: test</a:t>
            </a:r>
          </a:p>
          <a:p>
            <a:pPr lvl="2"/>
            <a:r>
              <a:rPr lang="en-US" dirty="0"/>
              <a:t>Select GitHub hosting: it is HIGHLY recommended to host your repo on GitHub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Edit .</a:t>
            </a:r>
            <a:r>
              <a:rPr lang="en-US" dirty="0" err="1"/>
              <a:t>gitignore</a:t>
            </a:r>
            <a:r>
              <a:rPr lang="en-US" dirty="0"/>
              <a:t>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9FCF4-2D9C-37C7-E65F-185D8367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AF2-CBF5-CE76-09E5-EFA260A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FC8F-3BBE-E5A1-762F-C88FD8CA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" y="1546802"/>
            <a:ext cx="4629456" cy="4946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5169E-3850-757E-10E9-D389D06644BB}"/>
              </a:ext>
            </a:extLst>
          </p:cNvPr>
          <p:cNvSpPr/>
          <p:nvPr/>
        </p:nvSpPr>
        <p:spPr>
          <a:xfrm>
            <a:off x="5943600" y="1552980"/>
            <a:ext cx="5890054" cy="18821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before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Basic checks: version, check </a:t>
            </a:r>
            <a:r>
              <a:rPr lang="en-US" sz="1600" dirty="0" err="1"/>
              <a:t>conda</a:t>
            </a:r>
            <a:r>
              <a:rPr lang="en-US" sz="1600" dirty="0"/>
              <a:t>, etc.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against “</a:t>
            </a:r>
            <a:r>
              <a:rPr lang="en-US" sz="1600" b="1" i="1" dirty="0" err="1"/>
              <a:t>nextflow_schema.json</a:t>
            </a:r>
            <a:r>
              <a:rPr lang="en-US" sz="1600" i="1" dirty="0"/>
              <a:t>”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CLI positional argument format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custom</a:t>
            </a:r>
          </a:p>
          <a:p>
            <a:pPr marL="800100" lvl="1" indent="-342900">
              <a:buAutoNum type="arabicPeriod"/>
            </a:pPr>
            <a:r>
              <a:rPr lang="en-US" sz="1600" b="1" dirty="0"/>
              <a:t>Create input channel given input sample sheet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1E4690-E344-AC13-5396-07A93D8717F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224045" y="2494079"/>
            <a:ext cx="1719555" cy="764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257A8-85CF-3C03-BEC2-678DAA35FB0E}"/>
              </a:ext>
            </a:extLst>
          </p:cNvPr>
          <p:cNvSpPr/>
          <p:nvPr/>
        </p:nvSpPr>
        <p:spPr>
          <a:xfrm>
            <a:off x="7031447" y="3885730"/>
            <a:ext cx="4408943" cy="6686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1. Our main 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E3930-E007-48CB-CFD8-20C35113E5B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44636" y="4220044"/>
            <a:ext cx="3186811" cy="345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6348D-3F31-E89F-BCA7-6F31C94D7D5E}"/>
              </a:ext>
            </a:extLst>
          </p:cNvPr>
          <p:cNvSpPr/>
          <p:nvPr/>
        </p:nvSpPr>
        <p:spPr>
          <a:xfrm>
            <a:off x="7031447" y="5183909"/>
            <a:ext cx="4408943" cy="1001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after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Construct and sent out completion email and more</a:t>
            </a:r>
            <a:endParaRPr lang="en-US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11BEF6-3452-C96C-9444-7484FF8ED63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44636" y="5684477"/>
            <a:ext cx="3186811" cy="279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9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FBF5-1E72-D3E6-4EB2-5404477C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ED20-FAA3-3343-7301-7F95BDF3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comment out non-essential parts !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E508-4AC1-93F4-361D-5C354604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07" y="1784496"/>
            <a:ext cx="4166287" cy="1208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67D47-47F1-FFE4-B27D-B024F16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05" y="1554764"/>
            <a:ext cx="5027477" cy="49614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56FCED-382E-1028-E09B-98C963B0DBF6}"/>
              </a:ext>
            </a:extLst>
          </p:cNvPr>
          <p:cNvSpPr/>
          <p:nvPr/>
        </p:nvSpPr>
        <p:spPr>
          <a:xfrm>
            <a:off x="1122407" y="3450215"/>
            <a:ext cx="4693150" cy="28202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practical tip is to comment out non-essential parts in </a:t>
            </a:r>
            <a:r>
              <a:rPr lang="en-US" sz="1600" b="1" dirty="0" err="1"/>
              <a:t>main.nf</a:t>
            </a:r>
            <a:r>
              <a:rPr lang="en-US" sz="1600" b="1" dirty="0"/>
              <a:t> </a:t>
            </a:r>
            <a:r>
              <a:rPr lang="en-US" sz="1600" dirty="0"/>
              <a:t>and focus solely on the main workflow logic (</a:t>
            </a:r>
            <a:r>
              <a:rPr lang="en-US" sz="1600" b="1" dirty="0"/>
              <a:t>TEST_PREPROCESS</a:t>
            </a:r>
            <a:r>
              <a:rPr lang="en-US" sz="1600" dirty="0"/>
              <a:t>). </a:t>
            </a:r>
          </a:p>
          <a:p>
            <a:endParaRPr lang="en-US" sz="1600" dirty="0"/>
          </a:p>
          <a:p>
            <a:r>
              <a:rPr lang="en-US" sz="1600" dirty="0"/>
              <a:t>This approach minimizes distractions and enables quicker turnaround.</a:t>
            </a:r>
          </a:p>
          <a:p>
            <a:endParaRPr lang="en-US" sz="1600" dirty="0"/>
          </a:p>
          <a:p>
            <a:r>
              <a:rPr lang="en-US" sz="1600" b="1" dirty="0"/>
              <a:t>TEST_PREOPROCESS </a:t>
            </a:r>
            <a:r>
              <a:rPr lang="en-US" sz="1600" dirty="0"/>
              <a:t>wraps the </a:t>
            </a:r>
            <a:r>
              <a:rPr lang="en-US" sz="1600" b="1" dirty="0"/>
              <a:t>PREPROCESS</a:t>
            </a:r>
            <a:r>
              <a:rPr lang="en-US" sz="1600" dirty="0"/>
              <a:t> workflow. We could replace it with </a:t>
            </a:r>
            <a:r>
              <a:rPr lang="en-US" sz="1600" b="1" dirty="0"/>
              <a:t>PREPROCESS</a:t>
            </a:r>
            <a:r>
              <a:rPr lang="en-US" sz="1600" dirty="0"/>
              <a:t>, but let’s stick with the TEMPLATE for now.</a:t>
            </a:r>
          </a:p>
        </p:txBody>
      </p:sp>
    </p:spTree>
    <p:extLst>
      <p:ext uri="{BB962C8B-B14F-4D97-AF65-F5344CB8AC3E}">
        <p14:creationId xmlns:p14="http://schemas.microsoft.com/office/powerpoint/2010/main" val="158560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7C77F-AD83-BB6F-6E12-701B9318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5780-2672-E51A-4DE9-79B3E66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TEST_PREPROCESS: zoom in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6B4B-FACF-E462-DE3B-5F6196AA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01" y="1438921"/>
            <a:ext cx="3558747" cy="2417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D46C3-B0B0-536E-9308-462FCBE4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1608"/>
            <a:ext cx="4999518" cy="4490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C2CD5D-D317-ADD9-C281-3F7D20D1FC82}"/>
              </a:ext>
            </a:extLst>
          </p:cNvPr>
          <p:cNvSpPr/>
          <p:nvPr/>
        </p:nvSpPr>
        <p:spPr>
          <a:xfrm>
            <a:off x="838200" y="3966520"/>
            <a:ext cx="4693150" cy="26946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TEST_PREPROCESS</a:t>
            </a:r>
            <a:r>
              <a:rPr lang="en-US" sz="1600" dirty="0"/>
              <a:t> wraps </a:t>
            </a:r>
            <a:r>
              <a:rPr lang="en-US" sz="1600" b="1" dirty="0"/>
              <a:t>PREPROCESS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PREPROCESS</a:t>
            </a:r>
            <a:r>
              <a:rPr lang="en-US" sz="1600" dirty="0"/>
              <a:t> consists of the following default modules from </a:t>
            </a:r>
            <a:r>
              <a:rPr lang="en-US" sz="1600" dirty="0" err="1"/>
              <a:t>nf</a:t>
            </a:r>
            <a:r>
              <a:rPr lang="en-US" sz="1600" dirty="0"/>
              <a:t>-core: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FASTQC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MULTIQC</a:t>
            </a:r>
          </a:p>
          <a:p>
            <a:endParaRPr lang="en-US" sz="1600" dirty="0"/>
          </a:p>
          <a:p>
            <a:r>
              <a:rPr lang="en-US" sz="1600" dirty="0"/>
              <a:t>Line 27-28, 42, 53-52 are related to </a:t>
            </a:r>
            <a:r>
              <a:rPr lang="en-US" sz="1600" b="1" dirty="0"/>
              <a:t>MULTIQC</a:t>
            </a:r>
            <a:r>
              <a:rPr lang="en-US" sz="1600" dirty="0"/>
              <a:t> module: </a:t>
            </a:r>
            <a:r>
              <a:rPr lang="en-US" sz="1600" b="1" dirty="0"/>
              <a:t>MULTIQC</a:t>
            </a:r>
            <a:r>
              <a:rPr lang="en-US" sz="1600" dirty="0"/>
              <a:t> needs to be properly configured: worth its own topic.</a:t>
            </a:r>
          </a:p>
        </p:txBody>
      </p:sp>
    </p:spTree>
    <p:extLst>
      <p:ext uri="{BB962C8B-B14F-4D97-AF65-F5344CB8AC3E}">
        <p14:creationId xmlns:p14="http://schemas.microsoft.com/office/powerpoint/2010/main" val="259185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895-3E4C-970E-6F2D-3EDD5E3B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F929-181B-DA9F-5B7C-551552BC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test run by tweaking the input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59B80-1D41-A822-E618-03A15D0C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9" y="1493920"/>
            <a:ext cx="5043616" cy="10381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F969A-45F8-9D5B-E945-7268D1B82D10}"/>
              </a:ext>
            </a:extLst>
          </p:cNvPr>
          <p:cNvSpPr/>
          <p:nvPr/>
        </p:nvSpPr>
        <p:spPr>
          <a:xfrm>
            <a:off x="6315917" y="1495876"/>
            <a:ext cx="4408943" cy="13255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First download a minimal test </a:t>
            </a:r>
            <a:r>
              <a:rPr lang="en-US" sz="1600" dirty="0" err="1"/>
              <a:t>fq</a:t>
            </a:r>
            <a:r>
              <a:rPr lang="en-US" sz="1600" dirty="0"/>
              <a:t> folder: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https://github.com/hukai916/nextflow_learn/tree/main/fq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 by replacing the default input with </a:t>
            </a:r>
            <a:r>
              <a:rPr lang="en-US" sz="1600" b="1" dirty="0" err="1"/>
              <a:t>Channel.fromFilePairs</a:t>
            </a:r>
            <a:r>
              <a:rPr lang="en-US" sz="1600" b="1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37B81-385D-47F6-E975-A12DDAFEE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459" y="3298071"/>
            <a:ext cx="5932258" cy="338068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7578F3A6-A9C2-B5A0-3754-364C743579AB}"/>
              </a:ext>
            </a:extLst>
          </p:cNvPr>
          <p:cNvSpPr/>
          <p:nvPr/>
        </p:nvSpPr>
        <p:spPr>
          <a:xfrm>
            <a:off x="3773850" y="2888522"/>
            <a:ext cx="667265" cy="4510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C2587-A60C-0F40-E906-00004D1B625B}"/>
              </a:ext>
            </a:extLst>
          </p:cNvPr>
          <p:cNvSpPr txBox="1"/>
          <p:nvPr/>
        </p:nvSpPr>
        <p:spPr>
          <a:xfrm>
            <a:off x="875902" y="3700377"/>
            <a:ext cx="441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 err="1"/>
              <a:t>nextflow</a:t>
            </a:r>
            <a:r>
              <a:rPr lang="en-US" b="1" i="1" dirty="0"/>
              <a:t> run </a:t>
            </a:r>
            <a:r>
              <a:rPr lang="en-US" b="1" i="1" dirty="0" err="1"/>
              <a:t>main.nf</a:t>
            </a:r>
            <a:r>
              <a:rPr lang="en-US" b="1" i="1" dirty="0"/>
              <a:t> -profile </a:t>
            </a:r>
            <a:r>
              <a:rPr lang="en-US" b="1" i="1" dirty="0" err="1"/>
              <a:t>docker,arm</a:t>
            </a:r>
            <a:endParaRPr lang="en-US" b="1" i="1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4B017FF-43A4-E2E2-62BA-DBF70F7E5F96}"/>
              </a:ext>
            </a:extLst>
          </p:cNvPr>
          <p:cNvSpPr/>
          <p:nvPr/>
        </p:nvSpPr>
        <p:spPr>
          <a:xfrm rot="18228026">
            <a:off x="4702600" y="3954137"/>
            <a:ext cx="589149" cy="91056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8BF434-4A1F-F0ED-66D3-B27D6352BC18}"/>
              </a:ext>
            </a:extLst>
          </p:cNvPr>
          <p:cNvSpPr/>
          <p:nvPr/>
        </p:nvSpPr>
        <p:spPr>
          <a:xfrm>
            <a:off x="773819" y="4970544"/>
            <a:ext cx="4616190" cy="16329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FASTQC</a:t>
            </a:r>
            <a:r>
              <a:rPr lang="en-US" sz="1600" dirty="0"/>
              <a:t> module complains about missing “id”.  To debug: read </a:t>
            </a:r>
            <a:r>
              <a:rPr lang="en-US" sz="1600" b="1" dirty="0"/>
              <a:t>FASTQC</a:t>
            </a:r>
            <a:r>
              <a:rPr lang="en-US" sz="1600" dirty="0"/>
              <a:t> input requirements in the module definition file and/or the parameter </a:t>
            </a:r>
            <a:r>
              <a:rPr lang="en-US" sz="1600" dirty="0" err="1"/>
              <a:t>yaml</a:t>
            </a:r>
            <a:r>
              <a:rPr lang="en-US" sz="1600" dirty="0"/>
              <a:t>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modules/</a:t>
            </a:r>
            <a:r>
              <a:rPr lang="en-US" sz="1600" dirty="0" err="1"/>
              <a:t>nf</a:t>
            </a:r>
            <a:r>
              <a:rPr lang="en-US" sz="1600" dirty="0"/>
              <a:t>-core/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main.nf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modules/</a:t>
            </a:r>
            <a:r>
              <a:rPr lang="en-US" sz="1600" dirty="0" err="1"/>
              <a:t>nf</a:t>
            </a:r>
            <a:r>
              <a:rPr lang="en-US" sz="1600" dirty="0"/>
              <a:t>-core/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meta.yml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E9F2A-0EBA-60CA-1B55-45F1A3969BCB}"/>
              </a:ext>
            </a:extLst>
          </p:cNvPr>
          <p:cNvSpPr txBox="1"/>
          <p:nvPr/>
        </p:nvSpPr>
        <p:spPr>
          <a:xfrm>
            <a:off x="511103" y="2711030"/>
            <a:ext cx="313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Also, update </a:t>
            </a:r>
            <a:r>
              <a:rPr lang="en-US" dirty="0" err="1"/>
              <a:t>nextflow.config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outdir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max_cpu</a:t>
            </a:r>
            <a:r>
              <a:rPr lang="en-US" dirty="0"/>
              <a:t>, </a:t>
            </a:r>
            <a:r>
              <a:rPr lang="en-US" dirty="0" err="1"/>
              <a:t>max_memory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122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31263-B216-9E2C-40CE-25D97755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BBE0-6D21-7958-E860-08507C64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FASTQC module input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36493-E125-6315-5C8E-20F7A7DE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85" y="5096543"/>
            <a:ext cx="2940908" cy="1591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3B6D72-620F-2E9D-6D2C-07E2520E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2" y="1764830"/>
            <a:ext cx="3991232" cy="2870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FC6B9-26FF-05A1-E68C-B3851655E740}"/>
              </a:ext>
            </a:extLst>
          </p:cNvPr>
          <p:cNvSpPr/>
          <p:nvPr/>
        </p:nvSpPr>
        <p:spPr>
          <a:xfrm>
            <a:off x="5852590" y="1408141"/>
            <a:ext cx="5512927" cy="27586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FASTQC </a:t>
            </a:r>
            <a:r>
              <a:rPr lang="en-US" sz="1600" dirty="0"/>
              <a:t>takes input as a tuple consisting of two elements:</a:t>
            </a:r>
          </a:p>
          <a:p>
            <a:r>
              <a:rPr lang="en-US" sz="1600" dirty="0"/>
              <a:t>[[id:sample1], [reads1, reads2]]</a:t>
            </a:r>
          </a:p>
          <a:p>
            <a:endParaRPr lang="en-US" sz="1600" dirty="0"/>
          </a:p>
          <a:p>
            <a:r>
              <a:rPr lang="en-US" sz="1600" dirty="0"/>
              <a:t>The first element is a groovy map object that should at least contain the “id” key. Whereas </a:t>
            </a:r>
            <a:r>
              <a:rPr lang="en-US" sz="1600" dirty="0" err="1"/>
              <a:t>Channel.fromFilePairs</a:t>
            </a:r>
            <a:r>
              <a:rPr lang="en-US" sz="1600" dirty="0"/>
              <a:t>() return a tuple with a single value as its first element:</a:t>
            </a:r>
          </a:p>
          <a:p>
            <a:r>
              <a:rPr lang="en-US" sz="1600" dirty="0"/>
              <a:t>[sample1, [reads1, reads2]]</a:t>
            </a:r>
          </a:p>
          <a:p>
            <a:endParaRPr lang="en-US" sz="1600" dirty="0"/>
          </a:p>
          <a:p>
            <a:r>
              <a:rPr lang="en-US" sz="1600" dirty="0"/>
              <a:t>More on the meta map object: </a:t>
            </a:r>
            <a:r>
              <a:rPr lang="en-US" sz="1600" dirty="0">
                <a:hlinkClick r:id="rId5"/>
              </a:rPr>
              <a:t>https://nf-co.re/docs/contributing/components/meta_map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FBE26-4F5B-C2A1-D8EA-02F447C391EF}"/>
              </a:ext>
            </a:extLst>
          </p:cNvPr>
          <p:cNvSpPr txBox="1"/>
          <p:nvPr/>
        </p:nvSpPr>
        <p:spPr>
          <a:xfrm>
            <a:off x="428862" y="4727211"/>
            <a:ext cx="1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fastqc</a:t>
            </a:r>
            <a:r>
              <a:rPr lang="en-US" sz="1800" dirty="0"/>
              <a:t>/</a:t>
            </a:r>
            <a:r>
              <a:rPr lang="en-US" sz="1800" dirty="0" err="1"/>
              <a:t>meta.yml</a:t>
            </a:r>
            <a:r>
              <a:rPr lang="en-US" sz="1800" dirty="0"/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1217-2D38-23A2-4885-B69DD4E5C0D1}"/>
              </a:ext>
            </a:extLst>
          </p:cNvPr>
          <p:cNvSpPr txBox="1"/>
          <p:nvPr/>
        </p:nvSpPr>
        <p:spPr>
          <a:xfrm>
            <a:off x="321770" y="1372972"/>
            <a:ext cx="1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fastqc</a:t>
            </a:r>
            <a:r>
              <a:rPr lang="en-US" sz="1800" dirty="0"/>
              <a:t>/</a:t>
            </a:r>
            <a:r>
              <a:rPr lang="en-US" sz="1800" dirty="0" err="1"/>
              <a:t>main.nf</a:t>
            </a:r>
            <a:r>
              <a:rPr lang="en-US" sz="1800" dirty="0"/>
              <a:t>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944784-0E35-504C-8A0F-0565DDB7A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513" y="4300816"/>
            <a:ext cx="4367082" cy="2222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3DB95-3E32-7503-D36D-73A3E10D8D67}"/>
              </a:ext>
            </a:extLst>
          </p:cNvPr>
          <p:cNvSpPr txBox="1"/>
          <p:nvPr/>
        </p:nvSpPr>
        <p:spPr>
          <a:xfrm>
            <a:off x="5256234" y="5586342"/>
            <a:ext cx="116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Quic</a:t>
            </a:r>
            <a:r>
              <a:rPr lang="en-US" dirty="0"/>
              <a:t>k fix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4D1600A-F793-D8B9-4D90-304D59B2A588}"/>
              </a:ext>
            </a:extLst>
          </p:cNvPr>
          <p:cNvSpPr/>
          <p:nvPr/>
        </p:nvSpPr>
        <p:spPr>
          <a:xfrm>
            <a:off x="6891980" y="5413065"/>
            <a:ext cx="574590" cy="7406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50EF-B81C-F899-E507-8E02C15D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FAB9-5CC8-F933-F75D-8E1C09BB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install needed modules (</a:t>
            </a:r>
            <a:r>
              <a:rPr lang="en-US" b="1" dirty="0"/>
              <a:t>CUTADAPT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76D07-819B-16C0-0BD6-DA4E06EEEFAA}"/>
              </a:ext>
            </a:extLst>
          </p:cNvPr>
          <p:cNvSpPr txBox="1"/>
          <p:nvPr/>
        </p:nvSpPr>
        <p:spPr>
          <a:xfrm>
            <a:off x="0" y="2577147"/>
            <a:ext cx="4534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Command: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cutadapt</a:t>
            </a:r>
            <a:endParaRPr lang="en-US" b="1" i="1" dirty="0"/>
          </a:p>
          <a:p>
            <a:pPr lvl="1"/>
            <a:endParaRPr lang="en-US" b="1" i="1" dirty="0"/>
          </a:p>
          <a:p>
            <a:pPr lvl="1"/>
            <a:r>
              <a:rPr lang="en-US" b="1" dirty="0"/>
              <a:t>CUTADAPT </a:t>
            </a:r>
            <a:r>
              <a:rPr lang="en-US" dirty="0"/>
              <a:t>will be installed at modules/</a:t>
            </a:r>
            <a:r>
              <a:rPr lang="en-US" dirty="0" err="1"/>
              <a:t>nf</a:t>
            </a:r>
            <a:r>
              <a:rPr lang="en-US" dirty="0"/>
              <a:t>-core/</a:t>
            </a:r>
            <a:r>
              <a:rPr lang="en-US" dirty="0" err="1"/>
              <a:t>cutadapt</a:t>
            </a:r>
            <a:r>
              <a:rPr lang="en-US" dirty="0"/>
              <a:t>/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CUTADAPT</a:t>
            </a:r>
            <a:r>
              <a:rPr lang="en-US" dirty="0"/>
              <a:t> has the same input requirements as </a:t>
            </a:r>
            <a:r>
              <a:rPr lang="en-US" b="1" dirty="0"/>
              <a:t>FASTQC</a:t>
            </a:r>
            <a:r>
              <a:rPr lang="en-US" dirty="0"/>
              <a:t>, allowing us to seamlessly integrate it into the </a:t>
            </a:r>
            <a:r>
              <a:rPr lang="en-US" b="1" dirty="0"/>
              <a:t>PREPROCESS</a:t>
            </a:r>
            <a:r>
              <a:rPr lang="en-US" dirty="0"/>
              <a:t>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0BE3-F599-059E-D348-8179438A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52" y="1972383"/>
            <a:ext cx="7113473" cy="40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F9C3-998E-42CE-6F56-64833DEB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5F32-B07F-CB62-E4C4-F69C6D78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put back selected non-essential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93F0-ACE2-58BD-5CC7-5DCAF817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91" y="1747114"/>
            <a:ext cx="4166287" cy="1208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D2408-DFE4-EAC2-30DD-753BB974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80" y="1443553"/>
            <a:ext cx="5771518" cy="51673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99A02F-ABE6-1E49-016B-8B6D269E7A8F}"/>
              </a:ext>
            </a:extLst>
          </p:cNvPr>
          <p:cNvSpPr txBox="1">
            <a:spLocks/>
          </p:cNvSpPr>
          <p:nvPr/>
        </p:nvSpPr>
        <p:spPr>
          <a:xfrm>
            <a:off x="368791" y="3239585"/>
            <a:ext cx="440091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Including </a:t>
            </a:r>
            <a:r>
              <a:rPr lang="en-US" sz="1800" b="1" dirty="0"/>
              <a:t>PIPELINE_INITIALISATION </a:t>
            </a:r>
            <a:r>
              <a:rPr lang="en-US" sz="1800" dirty="0"/>
              <a:t>is highly recommended, as it takes a sample sheet (</a:t>
            </a:r>
            <a:r>
              <a:rPr lang="en-US" sz="1800" b="1" i="1" dirty="0" err="1"/>
              <a:t>params.input</a:t>
            </a:r>
            <a:r>
              <a:rPr lang="en-US" sz="1800" dirty="0"/>
              <a:t>) as input and performs parameter validation, largely enhancing the pipeline's robustness.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CF223-370D-C2E5-5A01-E0BB168FB974}"/>
              </a:ext>
            </a:extLst>
          </p:cNvPr>
          <p:cNvSpPr txBox="1"/>
          <p:nvPr/>
        </p:nvSpPr>
        <p:spPr>
          <a:xfrm>
            <a:off x="368791" y="5025387"/>
            <a:ext cx="45938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Command:</a:t>
            </a:r>
          </a:p>
          <a:p>
            <a:r>
              <a:rPr lang="en-US" sz="1600" b="1" i="1" dirty="0" err="1"/>
              <a:t>nextflow</a:t>
            </a:r>
            <a:r>
              <a:rPr lang="en-US" sz="1600" b="1" i="1" dirty="0"/>
              <a:t> run </a:t>
            </a:r>
            <a:r>
              <a:rPr lang="en-US" sz="1600" b="1" i="1" dirty="0" err="1"/>
              <a:t>main.nf</a:t>
            </a:r>
            <a:r>
              <a:rPr lang="en-US" sz="1600" b="1" i="1" dirty="0"/>
              <a:t> -profile </a:t>
            </a:r>
            <a:r>
              <a:rPr lang="en-US" sz="1600" b="1" i="1" dirty="0" err="1"/>
              <a:t>docker,arm</a:t>
            </a:r>
            <a:r>
              <a:rPr lang="en-US" sz="1600" b="1" i="1" dirty="0"/>
              <a:t> </a:t>
            </a:r>
            <a:r>
              <a:rPr lang="en-US" sz="1600" b="1" i="1" dirty="0">
                <a:highlight>
                  <a:srgbClr val="FFFF00"/>
                </a:highlight>
              </a:rPr>
              <a:t>--input assets/</a:t>
            </a:r>
            <a:r>
              <a:rPr lang="en-US" sz="1600" b="1" i="1" dirty="0" err="1">
                <a:highlight>
                  <a:srgbClr val="FFFF00"/>
                </a:highlight>
              </a:rPr>
              <a:t>samplesheet.csv</a:t>
            </a:r>
            <a:endParaRPr lang="en-US" sz="1600" b="1" i="1" dirty="0">
              <a:highlight>
                <a:srgbClr val="FFFF00"/>
              </a:highlight>
            </a:endParaRPr>
          </a:p>
          <a:p>
            <a:endParaRPr lang="en-US" sz="1600" b="1" i="1" dirty="0">
              <a:highlight>
                <a:srgbClr val="FFFF00"/>
              </a:highlight>
            </a:endParaRPr>
          </a:p>
          <a:p>
            <a:r>
              <a:rPr lang="en-US" sz="1600" dirty="0"/>
              <a:t>Download example: </a:t>
            </a:r>
            <a:r>
              <a:rPr lang="en-US" sz="1600" dirty="0">
                <a:hlinkClick r:id="rId4"/>
              </a:rPr>
              <a:t>samplesheet.csv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824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A8E-B43C-EE57-70D2-504759F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C2F-0BED-44D5-84BC-68974BD3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of Nextflow:</a:t>
            </a:r>
          </a:p>
          <a:p>
            <a:pPr lvl="1"/>
            <a:r>
              <a:rPr lang="en-US" dirty="0"/>
              <a:t>Process/module, channel, channel factory, configuration file, Docker/container</a:t>
            </a:r>
          </a:p>
          <a:p>
            <a:pPr lvl="1"/>
            <a:r>
              <a:rPr lang="en-US" dirty="0" err="1"/>
              <a:t>nf</a:t>
            </a:r>
            <a:r>
              <a:rPr lang="en-US" dirty="0"/>
              <a:t>-core commands:</a:t>
            </a:r>
          </a:p>
          <a:p>
            <a:pPr lvl="2"/>
            <a:r>
              <a:rPr lang="en-US" i="1" dirty="0" err="1"/>
              <a:t>nf</a:t>
            </a:r>
            <a:r>
              <a:rPr lang="en-US" i="1" dirty="0"/>
              <a:t>-core create</a:t>
            </a:r>
            <a:r>
              <a:rPr lang="en-US" dirty="0"/>
              <a:t>, </a:t>
            </a:r>
            <a:r>
              <a:rPr lang="en-US" i="1" dirty="0" err="1"/>
              <a:t>nf</a:t>
            </a:r>
            <a:r>
              <a:rPr lang="en-US" i="1" dirty="0"/>
              <a:t>-core install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Familiar with </a:t>
            </a:r>
            <a:r>
              <a:rPr lang="en-US" dirty="0" err="1"/>
              <a:t>nf</a:t>
            </a:r>
            <a:r>
              <a:rPr lang="en-US" dirty="0"/>
              <a:t>-core base template (termed </a:t>
            </a:r>
            <a:r>
              <a:rPr lang="en-US" b="1" dirty="0"/>
              <a:t>TEMPLATE </a:t>
            </a:r>
            <a:r>
              <a:rPr lang="en-US" dirty="0"/>
              <a:t>hereafter) architecture (optional)</a:t>
            </a:r>
          </a:p>
          <a:p>
            <a:pPr lvl="1"/>
            <a:endParaRPr lang="en-US" dirty="0"/>
          </a:p>
          <a:p>
            <a:r>
              <a:rPr lang="en-US" dirty="0"/>
              <a:t>Working knowledge of </a:t>
            </a:r>
            <a:r>
              <a:rPr lang="en-US" dirty="0" err="1"/>
              <a:t>conda</a:t>
            </a:r>
            <a:r>
              <a:rPr lang="en-US" dirty="0"/>
              <a:t> commands</a:t>
            </a:r>
          </a:p>
          <a:p>
            <a:pPr lvl="1"/>
            <a:r>
              <a:rPr lang="en-US" i="1" dirty="0" err="1"/>
              <a:t>conda</a:t>
            </a:r>
            <a:r>
              <a:rPr lang="en-US" i="1" dirty="0"/>
              <a:t> create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activate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install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042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C1D3-E4A1-B3E3-A432-E16C44D8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3CE1-31B2-494B-5132-46749551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PIPELINE_INITIALISATION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DC2A5-CD99-DCA4-B515-E3F850B7F3D9}"/>
              </a:ext>
            </a:extLst>
          </p:cNvPr>
          <p:cNvSpPr txBox="1"/>
          <p:nvPr/>
        </p:nvSpPr>
        <p:spPr>
          <a:xfrm>
            <a:off x="8058665" y="1998357"/>
            <a:ext cx="3816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n-US" sz="1800" dirty="0"/>
              <a:t>Basic checks: version, </a:t>
            </a:r>
            <a:r>
              <a:rPr lang="en-US" sz="1800" dirty="0" err="1"/>
              <a:t>conda</a:t>
            </a:r>
            <a:r>
              <a:rPr lang="en-US" sz="1800" dirty="0"/>
              <a:t> env,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FC8EF-6B63-1F49-DA7A-D2568BCE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1" y="1690688"/>
            <a:ext cx="7661673" cy="4438263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E0E0063-3425-B5F2-DA85-9940DBE715A3}"/>
              </a:ext>
            </a:extLst>
          </p:cNvPr>
          <p:cNvSpPr/>
          <p:nvPr/>
        </p:nvSpPr>
        <p:spPr>
          <a:xfrm>
            <a:off x="8058665" y="1841157"/>
            <a:ext cx="368641" cy="8776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A7B59-B9F1-9DCA-EE44-CE22F77431B3}"/>
              </a:ext>
            </a:extLst>
          </p:cNvPr>
          <p:cNvSpPr txBox="1"/>
          <p:nvPr/>
        </p:nvSpPr>
        <p:spPr>
          <a:xfrm>
            <a:off x="8058664" y="2659787"/>
            <a:ext cx="381617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marL="800100" lvl="1" indent="-342900">
              <a:buAutoNum type="arabicPeriod" startAt="2"/>
            </a:pPr>
            <a:r>
              <a:rPr lang="en-US" sz="1800" dirty="0"/>
              <a:t>Parameter validation: </a:t>
            </a:r>
            <a:r>
              <a:rPr lang="en-US" dirty="0"/>
              <a:t>against “</a:t>
            </a:r>
            <a:r>
              <a:rPr lang="en-US" b="1" i="1" dirty="0" err="1"/>
              <a:t>nextflow_schema.json</a:t>
            </a:r>
            <a:r>
              <a:rPr lang="en-US" i="1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input type, format, 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i="1" dirty="0" err="1"/>
              <a:t>nextflow_schema.json</a:t>
            </a:r>
            <a:r>
              <a:rPr lang="en-US" sz="1400" i="1" dirty="0"/>
              <a:t> can be created using “</a:t>
            </a:r>
            <a:r>
              <a:rPr lang="en-US" sz="1400" b="1" i="1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sz="1400" b="1" i="1" dirty="0">
                <a:solidFill>
                  <a:srgbClr val="212529"/>
                </a:solidFill>
                <a:effectLst/>
                <a:latin typeface="Inter Variable"/>
              </a:rPr>
              <a:t>-core pipelines schema build</a:t>
            </a:r>
            <a:r>
              <a:rPr lang="en-US" sz="1400" i="1" dirty="0"/>
              <a:t>” </a:t>
            </a:r>
            <a:r>
              <a:rPr lang="en-US" sz="1400" dirty="0"/>
              <a:t>that scans the </a:t>
            </a:r>
            <a:r>
              <a:rPr lang="en-US" sz="1400" dirty="0" err="1"/>
              <a:t>nextflow.config</a:t>
            </a:r>
            <a:r>
              <a:rPr lang="en-US" sz="1400" dirty="0"/>
              <a:t> file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5F06EBE-0CB7-262D-0F5B-CA7A16389332}"/>
              </a:ext>
            </a:extLst>
          </p:cNvPr>
          <p:cNvSpPr/>
          <p:nvPr/>
        </p:nvSpPr>
        <p:spPr>
          <a:xfrm>
            <a:off x="8058665" y="3101546"/>
            <a:ext cx="368641" cy="1470454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F0B87-404E-42D1-6CE6-A10F32922780}"/>
              </a:ext>
            </a:extLst>
          </p:cNvPr>
          <p:cNvSpPr txBox="1"/>
          <p:nvPr/>
        </p:nvSpPr>
        <p:spPr>
          <a:xfrm>
            <a:off x="8058664" y="4979431"/>
            <a:ext cx="3972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lvl="1"/>
            <a:r>
              <a:rPr lang="en-US" dirty="0"/>
              <a:t>3</a:t>
            </a:r>
            <a:r>
              <a:rPr lang="en-US" sz="1800" dirty="0"/>
              <a:t>.	Parameter validation: </a:t>
            </a:r>
            <a:r>
              <a:rPr lang="en-US" dirty="0"/>
              <a:t>CLI positional argument format</a:t>
            </a:r>
            <a:endParaRPr lang="en-US" i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A5287B3-985F-3012-AA8A-B9C2B47270CC}"/>
              </a:ext>
            </a:extLst>
          </p:cNvPr>
          <p:cNvSpPr/>
          <p:nvPr/>
        </p:nvSpPr>
        <p:spPr>
          <a:xfrm>
            <a:off x="8058665" y="5050484"/>
            <a:ext cx="368641" cy="923330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03B25-42E3-6FFE-3DB2-C4A1667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A2E-96CB-7737-F053-88F7650C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PIPELINE_INITIALISATION functions, Cont’d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99C6558-F9D9-33A9-BDE9-B8C5163A5C5F}"/>
              </a:ext>
            </a:extLst>
          </p:cNvPr>
          <p:cNvSpPr/>
          <p:nvPr/>
        </p:nvSpPr>
        <p:spPr>
          <a:xfrm>
            <a:off x="6971271" y="1653274"/>
            <a:ext cx="368641" cy="8776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81CF06-33D5-598C-2229-484E94AF4D91}"/>
              </a:ext>
            </a:extLst>
          </p:cNvPr>
          <p:cNvSpPr/>
          <p:nvPr/>
        </p:nvSpPr>
        <p:spPr>
          <a:xfrm>
            <a:off x="6971271" y="2693772"/>
            <a:ext cx="368641" cy="3470677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1B943-8B9A-A92A-5CEA-06229590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0" y="1690688"/>
            <a:ext cx="6355784" cy="4473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6FD5E-2415-4CEB-FD2E-12772A698E51}"/>
              </a:ext>
            </a:extLst>
          </p:cNvPr>
          <p:cNvSpPr txBox="1"/>
          <p:nvPr/>
        </p:nvSpPr>
        <p:spPr>
          <a:xfrm>
            <a:off x="7155591" y="1667924"/>
            <a:ext cx="48373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marL="800100" lvl="1" indent="-342900">
              <a:buAutoNum type="arabicPeriod" startAt="4"/>
            </a:pPr>
            <a:r>
              <a:rPr lang="en-US" sz="1800" dirty="0"/>
              <a:t>Parameter validation: custom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Beyond those that are defined in the </a:t>
            </a:r>
            <a:r>
              <a:rPr lang="en-US" sz="1600" b="1" dirty="0" err="1"/>
              <a:t>nextflow_schema.json</a:t>
            </a:r>
            <a:r>
              <a:rPr lang="en-US" sz="1600" b="1" dirty="0"/>
              <a:t> </a:t>
            </a:r>
            <a:r>
              <a:rPr lang="en-US" sz="1600" dirty="0"/>
              <a:t>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E98F7-3893-869F-419F-9A17CDD6EBC0}"/>
              </a:ext>
            </a:extLst>
          </p:cNvPr>
          <p:cNvSpPr txBox="1"/>
          <p:nvPr/>
        </p:nvSpPr>
        <p:spPr>
          <a:xfrm>
            <a:off x="7155591" y="4003889"/>
            <a:ext cx="438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5.	Create input channel given input sample 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0A3E-04A3-C760-DAB3-6557A4563931}"/>
              </a:ext>
            </a:extLst>
          </p:cNvPr>
          <p:cNvSpPr txBox="1"/>
          <p:nvPr/>
        </p:nvSpPr>
        <p:spPr>
          <a:xfrm>
            <a:off x="7811531" y="4738168"/>
            <a:ext cx="3962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Additional sanity checks have been implemented for the sample sheet validation. The older TEMPLATE used a subworkflow with Python scripts for this purpose, while the current version utilizes a Groovy function.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05523-B8C5-1359-1F32-7540D2EF1EEB}"/>
              </a:ext>
            </a:extLst>
          </p:cNvPr>
          <p:cNvCxnSpPr>
            <a:cxnSpLocks/>
          </p:cNvCxnSpPr>
          <p:nvPr/>
        </p:nvCxnSpPr>
        <p:spPr>
          <a:xfrm flipH="1" flipV="1">
            <a:off x="3595962" y="5032447"/>
            <a:ext cx="4681139" cy="398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F2447-48F0-7E7C-0635-B71D20ED3517}"/>
              </a:ext>
            </a:extLst>
          </p:cNvPr>
          <p:cNvSpPr txBox="1"/>
          <p:nvPr/>
        </p:nvSpPr>
        <p:spPr>
          <a:xfrm>
            <a:off x="7537329" y="3079210"/>
            <a:ext cx="41285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More on </a:t>
            </a:r>
            <a:r>
              <a:rPr lang="en-US" sz="1400" dirty="0" err="1"/>
              <a:t>Channel.fromSamplesheet</a:t>
            </a:r>
            <a:r>
              <a:rPr lang="en-US" sz="1400" dirty="0"/>
              <a:t>() function (validation plugin):</a:t>
            </a:r>
          </a:p>
          <a:p>
            <a:r>
              <a:rPr lang="en-US" sz="1400" dirty="0">
                <a:hlinkClick r:id="rId4"/>
              </a:rPr>
              <a:t>https://nf-co.re/events/2023/bytesize_nf_validation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7BDD7-6F4B-5561-9AAD-7C70B727A14D}"/>
              </a:ext>
            </a:extLst>
          </p:cNvPr>
          <p:cNvCxnSpPr>
            <a:cxnSpLocks/>
          </p:cNvCxnSpPr>
          <p:nvPr/>
        </p:nvCxnSpPr>
        <p:spPr>
          <a:xfrm flipH="1" flipV="1">
            <a:off x="3188677" y="3268750"/>
            <a:ext cx="4348652" cy="82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2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5834-B78F-4A85-8DCE-0B0400D0F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FF6-C1EF-5E25-F1F3-AD4737E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0A7-47B1-2139-3640-3941854C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minimal Nextflow pipeline should contain at least two files:</a:t>
            </a:r>
          </a:p>
          <a:p>
            <a:pPr lvl="1"/>
            <a:r>
              <a:rPr lang="en-US" dirty="0" err="1"/>
              <a:t>main.nf</a:t>
            </a:r>
            <a:endParaRPr lang="en-US" dirty="0"/>
          </a:p>
          <a:p>
            <a:pPr lvl="1"/>
            <a:r>
              <a:rPr lang="en-US" dirty="0" err="1"/>
              <a:t>nextflow.config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recommended to leverage the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  <a:p>
            <a:pPr lvl="1"/>
            <a:r>
              <a:rPr lang="en-US" dirty="0"/>
              <a:t>The TEMPLATE is getting bulky over time, comment out non-essential parts as you develop the core logic of your pipeline</a:t>
            </a:r>
          </a:p>
          <a:p>
            <a:pPr lvl="1"/>
            <a:r>
              <a:rPr lang="en-US" dirty="0"/>
              <a:t>Put back the </a:t>
            </a:r>
            <a:r>
              <a:rPr lang="en-US" b="1" dirty="0"/>
              <a:t>PIPELINE_INITIALISATION </a:t>
            </a:r>
            <a:r>
              <a:rPr lang="en-US" dirty="0"/>
              <a:t>will make the pipeline more robust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use the latest TEMPLATE from the community!</a:t>
            </a:r>
          </a:p>
        </p:txBody>
      </p:sp>
    </p:spTree>
    <p:extLst>
      <p:ext uri="{BB962C8B-B14F-4D97-AF65-F5344CB8AC3E}">
        <p14:creationId xmlns:p14="http://schemas.microsoft.com/office/powerpoint/2010/main" val="1498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CF7-1E9E-33A4-E13F-7B4ADF3C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12E3-BA14-E7B1-2BE7-576137B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/>
              <a:t>The TEMPLATE architecture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Build a toy pipeline by leveraging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facilities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Environment setup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Toy pipeline outline: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files -&gt;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cutadat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MultiQC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written manually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written by using the TEMPLATE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Practical tips of using the TEMPLATE and the “</a:t>
            </a:r>
            <a:r>
              <a:rPr lang="en-US" b="1" i="1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-core install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9148-89A9-ACE0-26CD-F9D07E70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EEFA-F976-F492-712D-48AF8C63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F3AB-CAEB-119C-901F-DF36D783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pipelines</a:t>
            </a: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modules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modules</a:t>
            </a:r>
            <a:endParaRPr lang="en-US" b="1" i="1" dirty="0"/>
          </a:p>
          <a:p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download</a:t>
            </a:r>
            <a:r>
              <a:rPr lang="en-US" dirty="0"/>
              <a:t>: download pipeline code from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install</a:t>
            </a:r>
            <a:r>
              <a:rPr lang="en-US" dirty="0"/>
              <a:t>: install modules from </a:t>
            </a:r>
            <a:r>
              <a:rPr lang="en-US" dirty="0" err="1"/>
              <a:t>nf</a:t>
            </a:r>
            <a:r>
              <a:rPr lang="en-US" dirty="0"/>
              <a:t>-core/modules in your pipeline at </a:t>
            </a:r>
            <a:r>
              <a:rPr lang="en-US" dirty="0">
                <a:highlight>
                  <a:srgbClr val="FFFF00"/>
                </a:highlight>
              </a:rPr>
              <a:t>“.modules/</a:t>
            </a:r>
            <a:r>
              <a:rPr lang="en-US" dirty="0" err="1">
                <a:highlight>
                  <a:srgbClr val="FFFF00"/>
                </a:highlight>
              </a:rPr>
              <a:t>nf</a:t>
            </a:r>
            <a:r>
              <a:rPr lang="en-US" dirty="0">
                <a:highlight>
                  <a:srgbClr val="FFFF00"/>
                </a:highlight>
              </a:rPr>
              <a:t>-core/modules”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  <a:r>
              <a:rPr lang="en-US" dirty="0"/>
              <a:t>: create a new pipeline using the </a:t>
            </a:r>
            <a:r>
              <a:rPr lang="en-US" dirty="0" err="1"/>
              <a:t>nf</a:t>
            </a:r>
            <a:r>
              <a:rPr lang="en-US" dirty="0"/>
              <a:t>-core base template 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create</a:t>
            </a:r>
            <a:r>
              <a:rPr lang="en-US" dirty="0"/>
              <a:t>: create a new module using the </a:t>
            </a:r>
            <a:r>
              <a:rPr lang="en-US" dirty="0" err="1"/>
              <a:t>nf</a:t>
            </a:r>
            <a:r>
              <a:rPr lang="en-US" dirty="0"/>
              <a:t>-core module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38A1-65CC-94D0-4EB2-A635B2E1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BCD-73D0-4D5B-A455-DE3FF2B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D9B-3E08-3844-C399-01EE123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err="1"/>
              <a:t>main.nf</a:t>
            </a:r>
            <a:r>
              <a:rPr lang="en-US" dirty="0"/>
              <a:t>: main file which will get executed when the pipeline runs</a:t>
            </a:r>
            <a:endParaRPr lang="en-US" b="1" i="1" dirty="0"/>
          </a:p>
          <a:p>
            <a:r>
              <a:rPr lang="en-US" b="1" i="1" dirty="0" err="1"/>
              <a:t>nextflow.config</a:t>
            </a:r>
            <a:r>
              <a:rPr lang="en-US" dirty="0"/>
              <a:t>: main configuration file</a:t>
            </a:r>
          </a:p>
          <a:p>
            <a:r>
              <a:rPr lang="en-US" b="1" i="1" dirty="0" err="1"/>
              <a:t>nextflow_schema.json</a:t>
            </a:r>
            <a:r>
              <a:rPr lang="en-US" dirty="0"/>
              <a:t>: for parameter specification</a:t>
            </a:r>
            <a:endParaRPr lang="en-US" b="1" i="1" dirty="0"/>
          </a:p>
          <a:p>
            <a:endParaRPr lang="en-US" dirty="0"/>
          </a:p>
          <a:p>
            <a:r>
              <a:rPr lang="en-US" b="1" i="1" dirty="0"/>
              <a:t>bin/</a:t>
            </a:r>
            <a:r>
              <a:rPr lang="en-US" dirty="0"/>
              <a:t>: directory for scripts that must be directly accessible within a pipeline process</a:t>
            </a:r>
          </a:p>
          <a:p>
            <a:r>
              <a:rPr lang="en-US" b="1" i="1" dirty="0"/>
              <a:t>conf/</a:t>
            </a:r>
            <a:r>
              <a:rPr lang="en-US" dirty="0"/>
              <a:t>: directory for configuration files</a:t>
            </a:r>
          </a:p>
          <a:p>
            <a:pPr lvl="1"/>
            <a:r>
              <a:rPr lang="en-US" b="1" i="1" dirty="0" err="1"/>
              <a:t>base.config</a:t>
            </a:r>
            <a:r>
              <a:rPr lang="en-US" dirty="0"/>
              <a:t>: basic pipeline configurations, like CPU, memory, etc.</a:t>
            </a:r>
          </a:p>
          <a:p>
            <a:pPr lvl="1"/>
            <a:r>
              <a:rPr lang="en-US" b="1" i="1" dirty="0" err="1"/>
              <a:t>modules.config</a:t>
            </a:r>
            <a:r>
              <a:rPr lang="en-US" dirty="0"/>
              <a:t>: module-specific configurations</a:t>
            </a:r>
          </a:p>
          <a:p>
            <a:r>
              <a:rPr lang="en-US" b="1" i="1" dirty="0"/>
              <a:t>workflows/</a:t>
            </a:r>
            <a:r>
              <a:rPr lang="en-US" dirty="0"/>
              <a:t>: contains main pipeline workflows to be executed in </a:t>
            </a:r>
            <a:r>
              <a:rPr lang="en-US" b="1" i="1" dirty="0" err="1"/>
              <a:t>main.nf</a:t>
            </a:r>
            <a:endParaRPr lang="en-US" b="1" i="1" dirty="0"/>
          </a:p>
          <a:p>
            <a:r>
              <a:rPr lang="en-US" b="1" i="1" dirty="0"/>
              <a:t>subworkflows/</a:t>
            </a:r>
            <a:r>
              <a:rPr lang="en-US" dirty="0"/>
              <a:t>: contains sub-workflows invoked in main workflows</a:t>
            </a:r>
          </a:p>
          <a:p>
            <a:r>
              <a:rPr lang="en-US" b="1" i="1" dirty="0"/>
              <a:t>modules/</a:t>
            </a:r>
            <a:r>
              <a:rPr lang="en-US" dirty="0"/>
              <a:t>: contains module files used in main- and sub-workflows.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full list of files/directories: </a:t>
            </a:r>
          </a:p>
          <a:p>
            <a:pPr lvl="1"/>
            <a:r>
              <a:rPr lang="en-US" dirty="0">
                <a:hlinkClick r:id="rId3"/>
              </a:rPr>
              <a:t>https://nf-co.re/docs/contributing/pipelines/pipeline_file_structure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7027-B0B3-E8B9-FA17-17AB69F4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B452-99BC-C896-8C9E-C1E1375A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B2E-712F-1CF1-EFE6-DDB01C2E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Revisit the core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commands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TEMPLATE architecture</a:t>
            </a:r>
          </a:p>
          <a:p>
            <a:endParaRPr lang="en-US" dirty="0"/>
          </a:p>
          <a:p>
            <a:r>
              <a:rPr lang="en-US" dirty="0"/>
              <a:t>Build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2"/>
            <a:r>
              <a:rPr lang="en-US" dirty="0"/>
              <a:t>if written manually</a:t>
            </a:r>
          </a:p>
          <a:p>
            <a:pPr lvl="2"/>
            <a:r>
              <a:rPr lang="en-US" dirty="0"/>
              <a:t>if written by using the TEMPLATE</a:t>
            </a:r>
          </a:p>
          <a:p>
            <a:pPr lvl="1"/>
            <a:r>
              <a:rPr lang="en-US" dirty="0"/>
              <a:t>Practical tips of using the TEMPLATE and the “</a:t>
            </a:r>
            <a:r>
              <a:rPr lang="en-US" b="1" i="1" dirty="0" err="1"/>
              <a:t>nf</a:t>
            </a:r>
            <a:r>
              <a:rPr lang="en-US" b="1" i="1" dirty="0"/>
              <a:t>-core install</a:t>
            </a:r>
            <a:r>
              <a:rPr lang="en-US" dirty="0"/>
              <a:t>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45B7-86CB-170E-8499-13457CBA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7E4-2D1C-C706-53F5-5956788B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EBEE-2863-8E1D-97C4-597FE9D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Required software: Nextflow, </a:t>
            </a:r>
            <a:r>
              <a:rPr lang="en-US" dirty="0" err="1"/>
              <a:t>nf</a:t>
            </a:r>
            <a:r>
              <a:rPr lang="en-US" dirty="0"/>
              <a:t>-core, </a:t>
            </a:r>
            <a:r>
              <a:rPr lang="en-US" dirty="0" err="1"/>
              <a:t>conda</a:t>
            </a:r>
            <a:r>
              <a:rPr lang="en-US" dirty="0"/>
              <a:t>, Docker/Singularity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Method1</a:t>
            </a:r>
            <a:r>
              <a:rPr lang="en-US" dirty="0"/>
              <a:t> (recommended): use </a:t>
            </a:r>
            <a:r>
              <a:rPr lang="en-US" dirty="0" err="1"/>
              <a:t>conda</a:t>
            </a:r>
            <a:r>
              <a:rPr lang="en-US" dirty="0"/>
              <a:t> to manage environments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miniconda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https://docs.conda.io/projects/conda/en/latest/user-guide/install/macos.html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Nextflow and </a:t>
            </a:r>
            <a:r>
              <a:rPr lang="en-US" dirty="0" err="1"/>
              <a:t>nf</a:t>
            </a:r>
            <a:r>
              <a:rPr lang="en-US" dirty="0"/>
              <a:t>-core 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create -n </a:t>
            </a:r>
            <a:r>
              <a:rPr lang="en-US" b="1" i="1" dirty="0" err="1"/>
              <a:t>nextflow</a:t>
            </a:r>
            <a:r>
              <a:rPr lang="en-US" b="1" i="1" dirty="0"/>
              <a:t> python=3.12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activate </a:t>
            </a:r>
            <a:r>
              <a:rPr lang="en-US" b="1" i="1" dirty="0" err="1"/>
              <a:t>nextflow</a:t>
            </a:r>
            <a:endParaRPr lang="en-US" b="1" i="1" dirty="0"/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nextflow</a:t>
            </a:r>
            <a:r>
              <a:rPr lang="en-US" b="1" i="1" dirty="0"/>
              <a:t> </a:t>
            </a:r>
            <a:r>
              <a:rPr lang="en-US" dirty="0"/>
              <a:t># installs v24.04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nf</a:t>
            </a:r>
            <a:r>
              <a:rPr lang="en-US" b="1" i="1" dirty="0"/>
              <a:t>-core </a:t>
            </a:r>
            <a:r>
              <a:rPr lang="en-US" dirty="0"/>
              <a:t># installs v2.14.1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Docker: </a:t>
            </a:r>
            <a:r>
              <a:rPr lang="en-US" dirty="0">
                <a:hlinkClick r:id="rId4"/>
              </a:rPr>
              <a:t>https://www.docker.com/products/docker-desktop/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Method2</a:t>
            </a:r>
            <a:r>
              <a:rPr lang="en-US" dirty="0"/>
              <a:t> (install Nextflow manually, not recommended)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5"/>
              </a:rPr>
              <a:t>https://www.nextflow.io/docs/latest/install.html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7709-54F8-E166-82BC-4FCC1EE4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D4AB-A1F2-65B9-5AB2-E24F8A2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if written manually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2BAC4-A69E-7F5B-A1CE-D562112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2" y="1590480"/>
            <a:ext cx="5612417" cy="50295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5A5EB5-2F30-AEDD-97FF-265212CC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583" y="1590480"/>
            <a:ext cx="5612417" cy="458648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A minimal of two files are needed:</a:t>
            </a:r>
          </a:p>
          <a:p>
            <a:pPr lvl="1"/>
            <a:r>
              <a:rPr lang="en-US" sz="1800" dirty="0" err="1">
                <a:hlinkClick r:id="rId4"/>
              </a:rPr>
              <a:t>main_sole_demo.nf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main_sole_demo.config</a:t>
            </a:r>
            <a:endParaRPr lang="en-US" sz="1800" dirty="0"/>
          </a:p>
          <a:p>
            <a:r>
              <a:rPr lang="en-US" sz="2200" dirty="0"/>
              <a:t>Command to run:</a:t>
            </a:r>
          </a:p>
          <a:p>
            <a:pPr marL="457200" lvl="1" indent="0">
              <a:buNone/>
            </a:pPr>
            <a:r>
              <a:rPr lang="en-US" sz="1800" b="1" i="1" dirty="0" err="1"/>
              <a:t>nextflow</a:t>
            </a:r>
            <a:r>
              <a:rPr lang="en-US" sz="1800" b="1" i="1" dirty="0"/>
              <a:t> run </a:t>
            </a:r>
            <a:r>
              <a:rPr lang="en-US" sz="1800" b="1" i="1" dirty="0" err="1"/>
              <a:t>main_sole_demo.nf</a:t>
            </a:r>
            <a:r>
              <a:rPr lang="en-US" sz="1800" b="1" i="1" dirty="0"/>
              <a:t> -profile docker -c </a:t>
            </a:r>
            <a:r>
              <a:rPr lang="en-US" sz="1800" b="1" i="1" dirty="0" err="1"/>
              <a:t>main_sole_demo.config</a:t>
            </a:r>
            <a:endParaRPr lang="en-US" sz="1800" b="1" i="1" dirty="0"/>
          </a:p>
          <a:p>
            <a:endParaRPr lang="en-US" sz="2200" dirty="0"/>
          </a:p>
          <a:p>
            <a:r>
              <a:rPr lang="en-US" sz="2200" dirty="0"/>
              <a:t>Input is specified with: </a:t>
            </a:r>
            <a:r>
              <a:rPr lang="en-US" sz="2200" dirty="0" err="1">
                <a:highlight>
                  <a:srgbClr val="FFFF00"/>
                </a:highlight>
              </a:rPr>
              <a:t>Channel.fromFilePairs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, which creates a tuple consisting of grouping key and a list of the files, e.g.: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Use </a:t>
            </a:r>
            <a:r>
              <a:rPr lang="en-US" sz="2200" dirty="0" err="1">
                <a:highlight>
                  <a:srgbClr val="FFFF00"/>
                </a:highlight>
              </a:rPr>
              <a:t>reads.view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 to check if the input format is as expected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FDF00-E46D-B034-A5D0-4EB38BFF9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601" y="4114185"/>
            <a:ext cx="5270953" cy="11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C3EC-E2E4-FF52-EF28-F2397240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5C6-ACD1-208E-85D9-E73D4A0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FASTQC module zoom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1B6D-2D89-E814-D45A-18B7458A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7" y="1690688"/>
            <a:ext cx="7772400" cy="4571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180B7-DB42-621B-4E74-2AE42A05FE3E}"/>
              </a:ext>
            </a:extLst>
          </p:cNvPr>
          <p:cNvSpPr/>
          <p:nvPr/>
        </p:nvSpPr>
        <p:spPr>
          <a:xfrm>
            <a:off x="8704384" y="1514842"/>
            <a:ext cx="2649416" cy="8414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organized to module config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A4BD6-15EF-1C60-5776-647761A59DC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44308" y="1935591"/>
            <a:ext cx="2960076" cy="221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1579</Words>
  <Application>Microsoft Macintosh PowerPoint</Application>
  <PresentationFormat>Widescreen</PresentationFormat>
  <Paragraphs>225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Inter Variable</vt:lpstr>
      <vt:lpstr>Aptos</vt:lpstr>
      <vt:lpstr>Aptos Display</vt:lpstr>
      <vt:lpstr>Arial</vt:lpstr>
      <vt:lpstr>Office Theme</vt:lpstr>
      <vt:lpstr>A practical guide to using nf-core base template</vt:lpstr>
      <vt:lpstr>Prerequisites</vt:lpstr>
      <vt:lpstr>Agenda</vt:lpstr>
      <vt:lpstr>Core nf-core commands</vt:lpstr>
      <vt:lpstr>The nf-core TEMPLATE file structure </vt:lpstr>
      <vt:lpstr>Agenda</vt:lpstr>
      <vt:lpstr>Environment setup</vt:lpstr>
      <vt:lpstr>Toy pipeline: if written manually</vt:lpstr>
      <vt:lpstr>Toy pipeline: FASTQC module zoom in</vt:lpstr>
      <vt:lpstr>Toy pipeline: main config file zoom in</vt:lpstr>
      <vt:lpstr>Toy pipeline: use the TEMPLATE</vt:lpstr>
      <vt:lpstr>Step1: download the TEMPLATE</vt:lpstr>
      <vt:lpstr>Step2: get familiar with the main.nf</vt:lpstr>
      <vt:lpstr>Step3: comment out non-essential parts !</vt:lpstr>
      <vt:lpstr>TEST_PREPROCESS: zoom in</vt:lpstr>
      <vt:lpstr>Step4: test run by tweaking the input file</vt:lpstr>
      <vt:lpstr>FASTQC module input requirements</vt:lpstr>
      <vt:lpstr>Step5: install needed modules (CUTADAPT)</vt:lpstr>
      <vt:lpstr>Step6: put back selected non-essential parts</vt:lpstr>
      <vt:lpstr>PIPELINE_INITIALISATION functions</vt:lpstr>
      <vt:lpstr>PIPELINE_INITIALISATION functions, Cont’d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Kai</dc:creator>
  <cp:lastModifiedBy>Hu, Kai</cp:lastModifiedBy>
  <cp:revision>89</cp:revision>
  <dcterms:created xsi:type="dcterms:W3CDTF">2024-10-07T16:50:53Z</dcterms:created>
  <dcterms:modified xsi:type="dcterms:W3CDTF">2024-10-08T18:56:04Z</dcterms:modified>
</cp:coreProperties>
</file>