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702" r:id="rId4"/>
    <p:sldMasterId id="2147483716" r:id="rId5"/>
    <p:sldMasterId id="2147483787" r:id="rId6"/>
    <p:sldMasterId id="2147483886" r:id="rId7"/>
  </p:sldMasterIdLst>
  <p:notesMasterIdLst>
    <p:notesMasterId r:id="rId33"/>
  </p:notesMasterIdLst>
  <p:sldIdLst>
    <p:sldId id="262" r:id="rId8"/>
    <p:sldId id="774" r:id="rId9"/>
    <p:sldId id="775" r:id="rId10"/>
    <p:sldId id="342" r:id="rId11"/>
    <p:sldId id="768" r:id="rId12"/>
    <p:sldId id="773" r:id="rId13"/>
    <p:sldId id="772" r:id="rId14"/>
    <p:sldId id="770" r:id="rId15"/>
    <p:sldId id="771" r:id="rId16"/>
    <p:sldId id="769" r:id="rId17"/>
    <p:sldId id="776" r:id="rId18"/>
    <p:sldId id="778" r:id="rId19"/>
    <p:sldId id="782" r:id="rId20"/>
    <p:sldId id="765" r:id="rId21"/>
    <p:sldId id="779" r:id="rId22"/>
    <p:sldId id="783" r:id="rId23"/>
    <p:sldId id="785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0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3F3C9-891D-48AC-AAEE-A4C174DBAF67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ED006-D7F3-4FF1-8F41-88D18A1AD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9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ED006-D7F3-4FF1-8F41-88D18A1AD7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1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ED006-D7F3-4FF1-8F41-88D18A1AD7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7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ED006-D7F3-4FF1-8F41-88D18A1AD7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6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D006-D7F3-4FF1-8F41-88D18A1AD7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3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D006-D7F3-4FF1-8F41-88D18A1AD7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3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ED006-D7F3-4FF1-8F41-88D18A1AD7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4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8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7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9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70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70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1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292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4" name="제목 1"/>
          <p:cNvSpPr txBox="1">
            <a:spLocks/>
          </p:cNvSpPr>
          <p:nvPr userDrawn="1"/>
        </p:nvSpPr>
        <p:spPr>
          <a:xfrm>
            <a:off x="114300" y="116632"/>
            <a:ext cx="7886700" cy="59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prstClr val="white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9771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413"/>
            <a:ext cx="20574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6" y="6356413"/>
            <a:ext cx="30861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413"/>
            <a:ext cx="2057400" cy="365125"/>
          </a:xfrm>
        </p:spPr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292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85052" y="139023"/>
            <a:ext cx="7886700" cy="56339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28415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254" y="170980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4254" y="458952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2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44" y="1825625"/>
            <a:ext cx="38730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20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117" y="1681163"/>
            <a:ext cx="38686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117" y="2505075"/>
            <a:ext cx="386861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82" y="1681163"/>
            <a:ext cx="38876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82" y="2505075"/>
            <a:ext cx="388766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3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5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83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667" y="98748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6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96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667" y="98748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97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16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4409" y="365125"/>
            <a:ext cx="197094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7508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65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8" y="-2540"/>
            <a:ext cx="9165642" cy="68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4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62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292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4" name="제목 1"/>
          <p:cNvSpPr txBox="1">
            <a:spLocks/>
          </p:cNvSpPr>
          <p:nvPr userDrawn="1"/>
        </p:nvSpPr>
        <p:spPr>
          <a:xfrm>
            <a:off x="114300" y="116632"/>
            <a:ext cx="7886700" cy="59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prstClr val="white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745428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407"/>
            <a:ext cx="20574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6" y="6356407"/>
            <a:ext cx="30861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407"/>
            <a:ext cx="2057400" cy="365125"/>
          </a:xfrm>
        </p:spPr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292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85052" y="139023"/>
            <a:ext cx="7886700" cy="56339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69561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254" y="170979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4254" y="458952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13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44" y="1825625"/>
            <a:ext cx="38730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26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20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117" y="1681163"/>
            <a:ext cx="38686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117" y="2505075"/>
            <a:ext cx="386861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79" y="1681163"/>
            <a:ext cx="38876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79" y="2505075"/>
            <a:ext cx="388766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6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74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14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667" y="98748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997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667" y="98748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51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073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4409" y="365125"/>
            <a:ext cx="197094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7508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37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8" y="-2540"/>
            <a:ext cx="9165642" cy="68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97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93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292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4" name="제목 1"/>
          <p:cNvSpPr txBox="1">
            <a:spLocks/>
          </p:cNvSpPr>
          <p:nvPr userDrawn="1"/>
        </p:nvSpPr>
        <p:spPr>
          <a:xfrm>
            <a:off x="114300" y="116632"/>
            <a:ext cx="7886700" cy="59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prstClr val="white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886336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99"/>
            <a:ext cx="20574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6" y="6356399"/>
            <a:ext cx="30861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99"/>
            <a:ext cx="2057400" cy="365125"/>
          </a:xfrm>
        </p:spPr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292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85052" y="139023"/>
            <a:ext cx="7886700" cy="56339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43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29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254" y="170978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4254" y="458951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94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44" y="1825625"/>
            <a:ext cx="38730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868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20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117" y="1681163"/>
            <a:ext cx="38686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117" y="2505075"/>
            <a:ext cx="386861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75" y="1681163"/>
            <a:ext cx="38876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75" y="2505075"/>
            <a:ext cx="388766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090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542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25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667" y="98747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335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667" y="98747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67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4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4409" y="365125"/>
            <a:ext cx="197094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7508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7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8" y="-2540"/>
            <a:ext cx="9165642" cy="68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4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376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405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292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4" name="제목 1"/>
          <p:cNvSpPr txBox="1">
            <a:spLocks/>
          </p:cNvSpPr>
          <p:nvPr userDrawn="1"/>
        </p:nvSpPr>
        <p:spPr>
          <a:xfrm>
            <a:off x="114300" y="116632"/>
            <a:ext cx="7886700" cy="59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prstClr val="white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375116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99"/>
            <a:ext cx="20574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6" y="6356399"/>
            <a:ext cx="30861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99"/>
            <a:ext cx="2057400" cy="365125"/>
          </a:xfrm>
        </p:spPr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292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85052" y="139023"/>
            <a:ext cx="7886700" cy="56339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387002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254" y="170978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4254" y="458951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599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44" y="1825625"/>
            <a:ext cx="38730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40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20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117" y="1681163"/>
            <a:ext cx="38686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117" y="2505075"/>
            <a:ext cx="386861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75" y="1681163"/>
            <a:ext cx="38876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75" y="2505075"/>
            <a:ext cx="388766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707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385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44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667" y="98747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6602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667" y="98747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790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451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4409" y="365125"/>
            <a:ext cx="197094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7508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681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8" y="-2540"/>
            <a:ext cx="9165642" cy="68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44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6C2C2-D33B-4EBE-83D7-BEC4FA0C7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F224EA-15AE-4FFD-92F2-808EF921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F1244-9BBD-41E2-8F38-7626FE7A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1B7D3-ACE9-41AC-8198-8F7F3C93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16B6A-D300-46A3-B5F9-C8CD815A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374-82A0-486A-A8E8-D517E45CDF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893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303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4" name="제목 1"/>
          <p:cNvSpPr txBox="1">
            <a:spLocks/>
          </p:cNvSpPr>
          <p:nvPr userDrawn="1"/>
        </p:nvSpPr>
        <p:spPr>
          <a:xfrm>
            <a:off x="114300" y="116632"/>
            <a:ext cx="7886700" cy="59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prstClr val="white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571150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303" y="-12787"/>
            <a:ext cx="9167303" cy="6870787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3"/>
          </p:nvPr>
        </p:nvSpPr>
        <p:spPr>
          <a:xfrm>
            <a:off x="185051" y="980728"/>
            <a:ext cx="8773898" cy="561662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85052" y="139023"/>
            <a:ext cx="7886700" cy="56339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177079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071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881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547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1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176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347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438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325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879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4408" y="365125"/>
            <a:ext cx="197094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7508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8" y="-2540"/>
            <a:ext cx="9165642" cy="68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48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6C2C2-D33B-4EBE-83D7-BEC4FA0C7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F224EA-15AE-4FFD-92F2-808EF921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F1244-9BBD-41E2-8F38-7626FE7A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1B7D3-ACE9-41AC-8198-8F7F3C93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16B6A-D300-46A3-B5F9-C8CD815A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374-82A0-486A-A8E8-D517E45CDF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226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5663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5231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8677C2-6FC4-46FE-A42E-C351F7BC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3AD00B-A79C-4930-979D-86FE37DF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C54B4B-6A48-4DDF-9991-D110006E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0BDB-B1EB-4CF8-8189-9534D36E2C55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1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11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1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4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4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4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618A-1FC7-4C42-AEFB-D01489246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4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4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31EDA3-8E0A-4060-912E-73092DAF69F2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71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4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31EDA3-8E0A-4060-912E-73092DAF69F2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7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31EDA3-8E0A-4060-912E-73092DAF69F2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13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31EDA3-8E0A-4060-912E-73092DAF69F2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31EDA3-8E0A-4060-912E-73092DAF69F2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1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E41F5A-637F-4E84-AD9B-6DD04E8FE9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9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</p:sldLayoutIdLst>
  <p:hf hdr="0" ftr="0" dt="0"/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5.xml"/><Relationship Id="rId4" Type="http://schemas.openxmlformats.org/officeDocument/2006/relationships/hyperlink" Target="https://en.wikipedia.org/wiki/RTP_audio_video_pro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6" y="3749287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굴림" charset="-127"/>
                <a:cs typeface="Arial" pitchFamily="34" charset="0"/>
              </a:rPr>
              <a:t>Computer Vision Lab, University of Seoul</a:t>
            </a:r>
          </a:p>
          <a:p>
            <a:pPr algn="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굴림" charset="-127"/>
                <a:cs typeface="Arial" pitchFamily="34" charset="0"/>
              </a:rPr>
              <a:t>김형욱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굴림" charset="-127"/>
                <a:cs typeface="Arial" pitchFamily="34" charset="0"/>
              </a:rPr>
              <a:t>(hyounguk1112@gmail.com)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597216"/>
            <a:ext cx="49685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/>
              <a:t>Multi media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/>
              <a:t>streaming protocol</a:t>
            </a:r>
            <a:endParaRPr kumimoji="1"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4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RTSP?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C5CC2-D546-4018-ACC9-EEC8657E9399}"/>
              </a:ext>
            </a:extLst>
          </p:cNvPr>
          <p:cNvSpPr txBox="1"/>
          <p:nvPr/>
        </p:nvSpPr>
        <p:spPr>
          <a:xfrm>
            <a:off x="395536" y="1252310"/>
            <a:ext cx="906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Real Time Streaming Protocol(RTSP)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is a network control protocol designed for use in entertainment and communications systems to control streaming media servers.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C7C85-2BB3-4909-AC3D-BB9E2F37CF90}"/>
              </a:ext>
            </a:extLst>
          </p:cNvPr>
          <p:cNvSpPr txBox="1"/>
          <p:nvPr/>
        </p:nvSpPr>
        <p:spPr>
          <a:xfrm>
            <a:off x="510912" y="2492896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스트리밍 데이터를 제어하기 위한 프로토콜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(Application protocol)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재생</a:t>
            </a:r>
            <a:r>
              <a:rPr lang="en-US" altLang="ko-KR" dirty="0"/>
              <a:t>, </a:t>
            </a:r>
            <a:r>
              <a:rPr lang="ko-KR" altLang="en-US" dirty="0"/>
              <a:t>일시정지</a:t>
            </a:r>
            <a:r>
              <a:rPr lang="en-US" altLang="ko-KR" dirty="0"/>
              <a:t>, </a:t>
            </a:r>
            <a:r>
              <a:rPr lang="ko-KR" altLang="en-US" dirty="0" err="1"/>
              <a:t>빨리감기</a:t>
            </a:r>
            <a:r>
              <a:rPr lang="en-US" altLang="ko-KR" dirty="0"/>
              <a:t>, </a:t>
            </a:r>
            <a:r>
              <a:rPr lang="ko-KR" altLang="en-US" dirty="0"/>
              <a:t>되감기</a:t>
            </a:r>
            <a:r>
              <a:rPr lang="en-US" altLang="ko-KR" dirty="0"/>
              <a:t>, </a:t>
            </a:r>
            <a:r>
              <a:rPr lang="ko-KR" altLang="en-US" dirty="0"/>
              <a:t>재생위치 변경 같은 명령 전송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TCP/UDP</a:t>
            </a:r>
            <a:r>
              <a:rPr lang="ko-KR" altLang="en-US" dirty="0"/>
              <a:t> 모두 사용 가능하나 </a:t>
            </a:r>
            <a:r>
              <a:rPr lang="en-US" altLang="ko-KR" dirty="0"/>
              <a:t>UDP</a:t>
            </a:r>
            <a:r>
              <a:rPr lang="ko-KR" altLang="en-US" dirty="0"/>
              <a:t>가 주로 사용된다</a:t>
            </a:r>
            <a:r>
              <a:rPr lang="en-US" altLang="ko-KR" dirty="0"/>
              <a:t>. (port 554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SETUP </a:t>
            </a:r>
            <a:r>
              <a:rPr lang="ko-KR" altLang="en-US" dirty="0"/>
              <a:t>패킷</a:t>
            </a:r>
            <a:r>
              <a:rPr lang="en-US" altLang="ko-KR" dirty="0"/>
              <a:t>(connection establish)</a:t>
            </a:r>
            <a:r>
              <a:rPr lang="ko-KR" altLang="en-US" dirty="0"/>
              <a:t>에서 어떤 파일</a:t>
            </a:r>
            <a:r>
              <a:rPr lang="en-US" altLang="ko-KR" dirty="0"/>
              <a:t>(URL)</a:t>
            </a:r>
            <a:r>
              <a:rPr lang="ko-KR" altLang="en-US" dirty="0"/>
              <a:t>을 재생할 것인지</a:t>
            </a:r>
            <a:r>
              <a:rPr lang="en-US" altLang="ko-KR" dirty="0"/>
              <a:t>, </a:t>
            </a:r>
            <a:r>
              <a:rPr lang="ko-KR" altLang="en-US" dirty="0"/>
              <a:t>포트번호와 프로토콜</a:t>
            </a:r>
            <a:r>
              <a:rPr lang="en-US" altLang="ko-KR" dirty="0"/>
              <a:t>(UDP/RTP)</a:t>
            </a:r>
            <a:r>
              <a:rPr lang="ko-KR" altLang="en-US" dirty="0"/>
              <a:t>을 무엇을 사용할 것인지를 알려주면 서버에서 </a:t>
            </a:r>
            <a:r>
              <a:rPr lang="en-US" altLang="ko-KR" dirty="0"/>
              <a:t>Session </a:t>
            </a:r>
            <a:r>
              <a:rPr lang="ko-KR" altLang="en-US" dirty="0"/>
              <a:t>번호를 알려준다</a:t>
            </a:r>
            <a:r>
              <a:rPr lang="en-US" altLang="ko-KR" dirty="0"/>
              <a:t>. </a:t>
            </a:r>
            <a:r>
              <a:rPr lang="ko-KR" altLang="en-US" dirty="0"/>
              <a:t>그 세션을 통해 클라이언트를 구분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15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RTSP?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37238A-A5A1-4FEC-AE8E-537A884F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00" y="1736726"/>
            <a:ext cx="3800475" cy="461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438DB0-8600-4D1A-9FC9-6ED6A49EC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43075"/>
            <a:ext cx="4010025" cy="1685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DB6E34-44C0-4D54-B188-D69DDEF35740}"/>
              </a:ext>
            </a:extLst>
          </p:cNvPr>
          <p:cNvSpPr txBox="1"/>
          <p:nvPr/>
        </p:nvSpPr>
        <p:spPr>
          <a:xfrm>
            <a:off x="467544" y="1364605"/>
            <a:ext cx="392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Option : server</a:t>
            </a:r>
            <a:r>
              <a:rPr lang="ko-KR" altLang="en-US" sz="1600" dirty="0"/>
              <a:t>에 요청할 수 있는 선택지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4359D-6B85-446C-B1F6-96BE663A4A44}"/>
              </a:ext>
            </a:extLst>
          </p:cNvPr>
          <p:cNvSpPr txBox="1"/>
          <p:nvPr/>
        </p:nvSpPr>
        <p:spPr>
          <a:xfrm>
            <a:off x="5071196" y="1268760"/>
            <a:ext cx="3239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Describe : </a:t>
            </a:r>
            <a:r>
              <a:rPr lang="ko-KR" altLang="en-US" sz="1600" dirty="0"/>
              <a:t>해당 </a:t>
            </a:r>
            <a:r>
              <a:rPr lang="en-US" altLang="ko-KR" sz="1600" dirty="0"/>
              <a:t>item</a:t>
            </a:r>
            <a:r>
              <a:rPr lang="ko-KR" altLang="en-US" sz="1600" dirty="0"/>
              <a:t>에 대한 정보</a:t>
            </a:r>
          </a:p>
        </p:txBody>
      </p:sp>
    </p:spTree>
    <p:extLst>
      <p:ext uri="{BB962C8B-B14F-4D97-AF65-F5344CB8AC3E}">
        <p14:creationId xmlns:p14="http://schemas.microsoft.com/office/powerpoint/2010/main" val="198422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RTSP?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B6E34-44C0-4D54-B188-D69DDEF35740}"/>
              </a:ext>
            </a:extLst>
          </p:cNvPr>
          <p:cNvSpPr txBox="1"/>
          <p:nvPr/>
        </p:nvSpPr>
        <p:spPr>
          <a:xfrm>
            <a:off x="467544" y="1364605"/>
            <a:ext cx="6546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SETUP : RTP socket setup! </a:t>
            </a:r>
            <a:r>
              <a:rPr lang="ko-KR" altLang="en-US" sz="1600" dirty="0"/>
              <a:t>이때 </a:t>
            </a:r>
            <a:r>
              <a:rPr lang="en-US" altLang="ko-KR" sz="1600" dirty="0"/>
              <a:t>server</a:t>
            </a:r>
            <a:r>
              <a:rPr lang="ko-KR" altLang="en-US" sz="1600" dirty="0"/>
              <a:t>는 </a:t>
            </a:r>
            <a:r>
              <a:rPr lang="en-US" altLang="ko-KR" sz="1600" dirty="0"/>
              <a:t>session id</a:t>
            </a:r>
            <a:r>
              <a:rPr lang="ko-KR" altLang="en-US" sz="1600" dirty="0"/>
              <a:t>를 알려줘야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4359D-6B85-446C-B1F6-96BE663A4A44}"/>
              </a:ext>
            </a:extLst>
          </p:cNvPr>
          <p:cNvSpPr txBox="1"/>
          <p:nvPr/>
        </p:nvSpPr>
        <p:spPr>
          <a:xfrm>
            <a:off x="467544" y="3789040"/>
            <a:ext cx="367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PLAY : RTP protocol</a:t>
            </a:r>
            <a:r>
              <a:rPr lang="ko-KR" altLang="en-US" sz="1600" dirty="0"/>
              <a:t>에 의해 전송 시작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3AF6B2-1C2C-465F-ABB1-0661A823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04" y="1844824"/>
            <a:ext cx="6391275" cy="1695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B979E2-6D83-46C8-B6DF-9FE0F6ADC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293096"/>
            <a:ext cx="6353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RTSP?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C5CC2-D546-4018-ACC9-EEC8657E9399}"/>
              </a:ext>
            </a:extLst>
          </p:cNvPr>
          <p:cNvSpPr txBox="1"/>
          <p:nvPr/>
        </p:nvSpPr>
        <p:spPr>
          <a:xfrm>
            <a:off x="359532" y="1105009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RTSP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는 양방향 송신으로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쓰는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유사하다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그러나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달리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가지고 있다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257BB3-5C75-4047-A976-C73384AD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15491"/>
            <a:ext cx="7858124" cy="30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7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RTCP?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C5CC2-D546-4018-ACC9-EEC8657E9399}"/>
              </a:ext>
            </a:extLst>
          </p:cNvPr>
          <p:cNvSpPr txBox="1"/>
          <p:nvPr/>
        </p:nvSpPr>
        <p:spPr>
          <a:xfrm>
            <a:off x="395536" y="125231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RTP Control Protocol(RTCP)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is a sister protocol of the Real-time Transport Protocol (RTP). RTCP provides out-of-band statistics and control information for an RTP session. It partners with RTP in the delivery and packaging of multimedia data, but does not transport any media data itself.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56CAB-D388-4A6F-A298-06A40DE2AE04}"/>
              </a:ext>
            </a:extLst>
          </p:cNvPr>
          <p:cNvSpPr txBox="1"/>
          <p:nvPr/>
        </p:nvSpPr>
        <p:spPr>
          <a:xfrm>
            <a:off x="395536" y="2708920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RTP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데이터의 전송 상태 감시를 위한 프로토콜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(Application protocol)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주기적으로 송수신자가 리포트 패킷을 주고 받음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보낸 패킷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손실된 패킷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패킷 수신 간격 정보를 주고 받음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RTP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대한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flow control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위해 사용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표준에서는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RTCP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로부터 수집된 정보에 따라 어떻게 처리하는 가는 명시되어 있지 않음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응용 개발자의 설계에 자유롭게 반영할 수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E.G : codec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변경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전송속도 조절 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678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58C8EB-1384-4899-B5F9-E373A0D80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9" y="1266852"/>
            <a:ext cx="8099686" cy="432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RTSP in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752BB2-59BA-45E0-A272-974EF0A29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" y="1014625"/>
            <a:ext cx="5368593" cy="3854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6885D0-4C3A-49C7-963B-A4530CDDE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" y="4899868"/>
            <a:ext cx="8827614" cy="1376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3015B-5843-46AE-98FC-6BC14BFAFC4D}"/>
              </a:ext>
            </a:extLst>
          </p:cNvPr>
          <p:cNvSpPr txBox="1"/>
          <p:nvPr/>
        </p:nvSpPr>
        <p:spPr>
          <a:xfrm>
            <a:off x="5580112" y="1357967"/>
            <a:ext cx="30963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RTSP</a:t>
            </a:r>
            <a:r>
              <a:rPr lang="ko-KR" altLang="en-US" dirty="0"/>
              <a:t>의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을 보관하기 위해서 </a:t>
            </a:r>
            <a:r>
              <a:rPr lang="en-US" altLang="ko-KR" dirty="0"/>
              <a:t>client </a:t>
            </a:r>
            <a:r>
              <a:rPr lang="ko-KR" altLang="en-US" dirty="0"/>
              <a:t>클래스는 왼쪽과 같은 멤버를 갖는다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11BFC-2421-48D1-B680-6642E10C0660}"/>
              </a:ext>
            </a:extLst>
          </p:cNvPr>
          <p:cNvSpPr txBox="1"/>
          <p:nvPr/>
        </p:nvSpPr>
        <p:spPr>
          <a:xfrm>
            <a:off x="5508104" y="3594725"/>
            <a:ext cx="32403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RTSP</a:t>
            </a:r>
            <a:r>
              <a:rPr lang="ko-KR" altLang="en-US" dirty="0"/>
              <a:t>를 위한 </a:t>
            </a:r>
            <a:r>
              <a:rPr lang="en-US" altLang="ko-KR" dirty="0"/>
              <a:t>python </a:t>
            </a:r>
            <a:r>
              <a:rPr lang="en-US" altLang="ko-KR" dirty="0" err="1"/>
              <a:t>socke</a:t>
            </a:r>
            <a:r>
              <a:rPr lang="ko-KR" altLang="en-US" dirty="0"/>
              <a:t>을 생성하는 것을 볼 수 있다</a:t>
            </a:r>
            <a:r>
              <a:rPr lang="en-US" altLang="ko-KR" dirty="0"/>
              <a:t>. SOCK_STREAM</a:t>
            </a:r>
            <a:r>
              <a:rPr lang="ko-KR" altLang="en-US" dirty="0"/>
              <a:t>은 </a:t>
            </a:r>
            <a:r>
              <a:rPr lang="en-US" altLang="ko-KR" dirty="0"/>
              <a:t>TCP </a:t>
            </a:r>
            <a:r>
              <a:rPr lang="ko-KR" altLang="en-US" dirty="0"/>
              <a:t>방식의 </a:t>
            </a:r>
            <a:r>
              <a:rPr lang="en-US" altLang="ko-KR" dirty="0"/>
              <a:t>socket</a:t>
            </a:r>
            <a:r>
              <a:rPr lang="ko-KR" altLang="en-US" dirty="0"/>
              <a:t>이라고 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24B3223-31D7-42D0-9476-CE325FC42E2E}"/>
              </a:ext>
            </a:extLst>
          </p:cNvPr>
          <p:cNvSpPr/>
          <p:nvPr/>
        </p:nvSpPr>
        <p:spPr>
          <a:xfrm>
            <a:off x="6660232" y="4819392"/>
            <a:ext cx="792088" cy="432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FB7B589-373D-4D44-826D-DBF7296555FB}"/>
              </a:ext>
            </a:extLst>
          </p:cNvPr>
          <p:cNvSpPr/>
          <p:nvPr/>
        </p:nvSpPr>
        <p:spPr>
          <a:xfrm rot="5400000">
            <a:off x="4895810" y="1741882"/>
            <a:ext cx="792088" cy="432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4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RTSP in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619317-C93F-47DC-BE22-44BAA3D67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4972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99A4EF-4B80-4B5A-98A2-68B266BC3508}"/>
              </a:ext>
            </a:extLst>
          </p:cNvPr>
          <p:cNvSpPr txBox="1"/>
          <p:nvPr/>
        </p:nvSpPr>
        <p:spPr>
          <a:xfrm>
            <a:off x="0" y="5809641"/>
            <a:ext cx="7668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RTSP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Client class</a:t>
            </a:r>
            <a:r>
              <a:rPr lang="ko-KR" altLang="en-US" sz="2800" b="1" dirty="0"/>
              <a:t>의 </a:t>
            </a:r>
            <a:r>
              <a:rPr lang="en-US" altLang="ko-KR" sz="2800" b="1" dirty="0"/>
              <a:t>request</a:t>
            </a:r>
            <a:r>
              <a:rPr lang="ko-KR" altLang="en-US" sz="2800" b="1" dirty="0"/>
              <a:t>를 위한 멤버 </a:t>
            </a:r>
            <a:r>
              <a:rPr lang="en-US" altLang="ko-KR" sz="2800" b="1" dirty="0"/>
              <a:t>method</a:t>
            </a:r>
            <a:r>
              <a:rPr lang="ko-KR" altLang="en-US" sz="2800" b="1" dirty="0"/>
              <a:t>들이다</a:t>
            </a:r>
            <a:r>
              <a:rPr lang="en-US" altLang="ko-KR" sz="2800" b="1" dirty="0"/>
              <a:t>.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4267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RTSP in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9A4EF-4B80-4B5A-98A2-68B266BC3508}"/>
              </a:ext>
            </a:extLst>
          </p:cNvPr>
          <p:cNvSpPr txBox="1"/>
          <p:nvPr/>
        </p:nvSpPr>
        <p:spPr>
          <a:xfrm>
            <a:off x="153813" y="4299306"/>
            <a:ext cx="8599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예를 들어 </a:t>
            </a:r>
            <a:r>
              <a:rPr lang="en-US" altLang="ko-KR" sz="2800" b="1" dirty="0"/>
              <a:t>SETUP method</a:t>
            </a:r>
            <a:r>
              <a:rPr lang="ko-KR" altLang="en-US" sz="2800" b="1" dirty="0"/>
              <a:t>가 호출되면 위와 같은 문자열이</a:t>
            </a:r>
            <a:r>
              <a:rPr lang="en-US" altLang="ko-KR" sz="2800" b="1" dirty="0"/>
              <a:t> TCP/IP socket</a:t>
            </a:r>
            <a:r>
              <a:rPr lang="ko-KR" altLang="en-US" sz="2800" b="1" dirty="0"/>
              <a:t>에 의해 전송된다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44524A-922E-414F-93D2-E804CDA69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1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RTSP in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0846B-D0A7-4708-AB66-EDA77D1A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2" y="903780"/>
            <a:ext cx="8553450" cy="4305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D41FD-8519-490E-97F6-43D803F89742}"/>
              </a:ext>
            </a:extLst>
          </p:cNvPr>
          <p:cNvSpPr txBox="1"/>
          <p:nvPr/>
        </p:nvSpPr>
        <p:spPr>
          <a:xfrm>
            <a:off x="323528" y="5343695"/>
            <a:ext cx="7987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서버 쪽에서는 마찬가지로 </a:t>
            </a:r>
            <a:r>
              <a:rPr lang="en-US" altLang="ko-KR" sz="2400" b="1" dirty="0"/>
              <a:t>socket class</a:t>
            </a:r>
            <a:r>
              <a:rPr lang="ko-KR" altLang="en-US" sz="2400" b="1" dirty="0"/>
              <a:t>를 만들고 </a:t>
            </a:r>
            <a:r>
              <a:rPr lang="en-US" altLang="ko-KR" sz="2400" b="1" dirty="0"/>
              <a:t>listening </a:t>
            </a:r>
            <a:r>
              <a:rPr lang="ko-KR" altLang="en-US" sz="2400" b="1" dirty="0"/>
              <a:t>상태로 대기</a:t>
            </a:r>
            <a:r>
              <a:rPr lang="en-US" altLang="ko-KR" sz="2400" b="1" dirty="0"/>
              <a:t>, client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request</a:t>
            </a:r>
            <a:r>
              <a:rPr lang="ko-KR" altLang="en-US" sz="2400" b="1" dirty="0"/>
              <a:t>를 받는다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받은 정보를 통해 </a:t>
            </a:r>
            <a:r>
              <a:rPr lang="en-US" altLang="ko-KR" sz="2400" b="1" dirty="0"/>
              <a:t>server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serving</a:t>
            </a:r>
            <a:r>
              <a:rPr lang="ko-KR" altLang="en-US" sz="2400" b="1" dirty="0"/>
              <a:t>을 시작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908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042322-15D2-4AA9-BB90-BEC741A5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FD5FFA-CC26-48D8-A479-D98BCFBA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Social Network Service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1A98-3BA4-483D-BAFF-3A111FA88C93}"/>
              </a:ext>
            </a:extLst>
          </p:cNvPr>
          <p:cNvSpPr txBox="1"/>
          <p:nvPr/>
        </p:nvSpPr>
        <p:spPr>
          <a:xfrm>
            <a:off x="186298" y="1052736"/>
            <a:ext cx="7935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세상과 소통하고 사람들과 어울리는 주요한 매개체 </a:t>
            </a:r>
            <a:r>
              <a:rPr lang="en-US" altLang="ko-KR" sz="2000" dirty="0">
                <a:latin typeface="+mn-ea"/>
              </a:rPr>
              <a:t>or </a:t>
            </a:r>
            <a:r>
              <a:rPr lang="ko-KR" altLang="en-US" sz="2000" dirty="0">
                <a:latin typeface="+mn-ea"/>
              </a:rPr>
              <a:t>인생의 낭비</a:t>
            </a:r>
            <a:r>
              <a:rPr lang="en-US" altLang="ko-KR" sz="2000" dirty="0">
                <a:latin typeface="+mn-ea"/>
              </a:rPr>
              <a:t>?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028" name="Picture 4" descr="Image result for sns">
            <a:extLst>
              <a:ext uri="{FF2B5EF4-FFF2-40B4-BE49-F238E27FC236}">
                <a16:creationId xmlns:a16="http://schemas.microsoft.com/office/drawing/2014/main" id="{86685D55-DA03-4C71-B615-FDE7E31A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591496" cy="407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2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RTSP in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D41FD-8519-490E-97F6-43D803F89742}"/>
              </a:ext>
            </a:extLst>
          </p:cNvPr>
          <p:cNvSpPr txBox="1"/>
          <p:nvPr/>
        </p:nvSpPr>
        <p:spPr>
          <a:xfrm>
            <a:off x="323528" y="4315350"/>
            <a:ext cx="798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Received request </a:t>
            </a:r>
            <a:r>
              <a:rPr lang="ko-KR" altLang="en-US" sz="2000" b="1" dirty="0"/>
              <a:t>정보를 토대로 </a:t>
            </a:r>
            <a:r>
              <a:rPr lang="en-US" altLang="ko-KR" sz="2000" b="1" dirty="0"/>
              <a:t>Request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processing</a:t>
            </a:r>
            <a:r>
              <a:rPr lang="ko-KR" altLang="en-US" sz="2000" b="1" dirty="0"/>
              <a:t>한다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017E03-4619-4F55-8404-92F250A10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0" y="1068738"/>
            <a:ext cx="7826028" cy="30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RTP in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765CF-ED46-4155-8066-5F24A7AA0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" y="980728"/>
            <a:ext cx="9144000" cy="3253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B999A-01B9-413A-A75C-8971600A836F}"/>
              </a:ext>
            </a:extLst>
          </p:cNvPr>
          <p:cNvSpPr txBox="1"/>
          <p:nvPr/>
        </p:nvSpPr>
        <p:spPr>
          <a:xfrm>
            <a:off x="323528" y="4315350"/>
            <a:ext cx="7987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ProcessRtspRequest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중 </a:t>
            </a:r>
            <a:r>
              <a:rPr lang="en-US" altLang="ko-KR" sz="2000" b="1" dirty="0"/>
              <a:t>PLAY</a:t>
            </a:r>
            <a:r>
              <a:rPr lang="ko-KR" altLang="en-US" sz="2000" b="1" dirty="0"/>
              <a:t>에는 바로 </a:t>
            </a:r>
            <a:r>
              <a:rPr lang="en-US" altLang="ko-KR" sz="2000" b="1" dirty="0"/>
              <a:t>RTP protocol</a:t>
            </a:r>
            <a:r>
              <a:rPr lang="ko-KR" altLang="en-US" sz="2000" b="1" dirty="0"/>
              <a:t>에 의한 </a:t>
            </a:r>
            <a:r>
              <a:rPr lang="en-US" altLang="ko-KR" sz="2000" b="1" dirty="0"/>
              <a:t>socket</a:t>
            </a:r>
            <a:r>
              <a:rPr lang="ko-KR" altLang="en-US" sz="2000" b="1" dirty="0"/>
              <a:t>이 생성되어 </a:t>
            </a:r>
            <a:r>
              <a:rPr lang="en-US" altLang="ko-KR" sz="2000" b="1" dirty="0"/>
              <a:t>packet</a:t>
            </a:r>
            <a:r>
              <a:rPr lang="ko-KR" altLang="en-US" sz="2000" b="1" dirty="0"/>
              <a:t>을 전송한다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439EEE-FEB5-4C11-B42F-9B7BAB3B3F90}"/>
              </a:ext>
            </a:extLst>
          </p:cNvPr>
          <p:cNvSpPr/>
          <p:nvPr/>
        </p:nvSpPr>
        <p:spPr>
          <a:xfrm>
            <a:off x="3563888" y="3789040"/>
            <a:ext cx="3744416" cy="2880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7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316309"/>
            <a:ext cx="2057400" cy="365125"/>
          </a:xfrm>
        </p:spPr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1CBA86-70D8-445B-A100-13CA77142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466"/>
            <a:ext cx="9144000" cy="3364382"/>
          </a:xfrm>
          <a:prstGeom prst="rect">
            <a:avLst/>
          </a:prstGeom>
        </p:spPr>
      </p:pic>
      <p:sp>
        <p:nvSpPr>
          <p:cNvPr id="13" name="제목 2">
            <a:extLst>
              <a:ext uri="{FF2B5EF4-FFF2-40B4-BE49-F238E27FC236}">
                <a16:creationId xmlns:a16="http://schemas.microsoft.com/office/drawing/2014/main" id="{76E7395E-60A5-4F10-8AF9-795808A9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2" y="139023"/>
            <a:ext cx="7886700" cy="563390"/>
          </a:xfrm>
        </p:spPr>
        <p:txBody>
          <a:bodyPr/>
          <a:lstStyle/>
          <a:p>
            <a:r>
              <a:rPr lang="en-US" altLang="ko-KR" dirty="0"/>
              <a:t>RTP in code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29FD4-58EA-438F-ADF6-303F58C03291}"/>
              </a:ext>
            </a:extLst>
          </p:cNvPr>
          <p:cNvSpPr txBox="1"/>
          <p:nvPr/>
        </p:nvSpPr>
        <p:spPr>
          <a:xfrm>
            <a:off x="0" y="5024556"/>
            <a:ext cx="798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RTP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packet</a:t>
            </a:r>
            <a:r>
              <a:rPr lang="ko-KR" altLang="en-US" sz="2000" b="1" dirty="0"/>
              <a:t>을 만들어 </a:t>
            </a:r>
            <a:r>
              <a:rPr lang="en-US" altLang="ko-KR" sz="2000" b="1" dirty="0"/>
              <a:t>encoding</a:t>
            </a:r>
            <a:r>
              <a:rPr lang="ko-KR" altLang="en-US" sz="2000" b="1" dirty="0"/>
              <a:t>해서 </a:t>
            </a:r>
            <a:r>
              <a:rPr lang="en-US" altLang="ko-KR" sz="2000" b="1" dirty="0"/>
              <a:t>client</a:t>
            </a:r>
            <a:r>
              <a:rPr lang="ko-KR" altLang="en-US" sz="2000" b="1" dirty="0"/>
              <a:t>로 전송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19D3284-E7C4-433F-9F9B-75AC71E5C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617"/>
            <a:ext cx="9144000" cy="2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0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316309"/>
            <a:ext cx="2057400" cy="365125"/>
          </a:xfrm>
        </p:spPr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94C20-2685-4B21-9B8E-1ED0581DB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2" y="924257"/>
            <a:ext cx="6432952" cy="4736992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76471DD5-9A94-482A-9082-9273D1AC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2" y="139023"/>
            <a:ext cx="7886700" cy="563390"/>
          </a:xfrm>
        </p:spPr>
        <p:txBody>
          <a:bodyPr/>
          <a:lstStyle/>
          <a:p>
            <a:r>
              <a:rPr lang="en-US" altLang="ko-KR" dirty="0"/>
              <a:t>RTP in code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15B9A-E91D-4844-99AD-92B2761CD23A}"/>
              </a:ext>
            </a:extLst>
          </p:cNvPr>
          <p:cNvSpPr txBox="1"/>
          <p:nvPr/>
        </p:nvSpPr>
        <p:spPr>
          <a:xfrm>
            <a:off x="185052" y="5733688"/>
            <a:ext cx="798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RTP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packet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forma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encoding code</a:t>
            </a:r>
            <a:r>
              <a:rPr lang="ko-KR" alt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8343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248" y="6316309"/>
            <a:ext cx="2057400" cy="365125"/>
          </a:xfrm>
        </p:spPr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76471DD5-9A94-482A-9082-9273D1AC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2" y="139023"/>
            <a:ext cx="7886700" cy="563390"/>
          </a:xfrm>
        </p:spPr>
        <p:txBody>
          <a:bodyPr/>
          <a:lstStyle/>
          <a:p>
            <a:r>
              <a:rPr lang="en-US" altLang="ko-KR" dirty="0"/>
              <a:t>RTP in code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CD64D-4CF0-42CF-92DF-9F952760E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6" y="908720"/>
            <a:ext cx="7740352" cy="4753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2755E-316E-466A-B028-11142F27F71B}"/>
              </a:ext>
            </a:extLst>
          </p:cNvPr>
          <p:cNvSpPr txBox="1"/>
          <p:nvPr/>
        </p:nvSpPr>
        <p:spPr>
          <a:xfrm>
            <a:off x="185052" y="5733688"/>
            <a:ext cx="7987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Client</a:t>
            </a:r>
            <a:r>
              <a:rPr lang="ko-KR" altLang="en-US" sz="2000" b="1" dirty="0"/>
              <a:t>에서의 </a:t>
            </a:r>
            <a:r>
              <a:rPr lang="en-US" altLang="ko-KR" sz="2000" b="1" dirty="0"/>
              <a:t>RTP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packet</a:t>
            </a:r>
            <a:r>
              <a:rPr lang="ko-KR" altLang="en-US" sz="2000" b="1" dirty="0"/>
              <a:t>을 받아 </a:t>
            </a:r>
            <a:r>
              <a:rPr lang="en-US" altLang="ko-KR" sz="2000" b="1" dirty="0"/>
              <a:t>decoding</a:t>
            </a:r>
            <a:r>
              <a:rPr lang="ko-KR" altLang="en-US" sz="2000" b="1" dirty="0"/>
              <a:t>하여 </a:t>
            </a:r>
            <a:r>
              <a:rPr lang="en-US" altLang="ko-KR" sz="2000" b="1" dirty="0"/>
              <a:t>GUI</a:t>
            </a:r>
            <a:r>
              <a:rPr lang="ko-KR" altLang="en-US" sz="2000" b="1" dirty="0"/>
              <a:t>의 이미지를</a:t>
            </a:r>
            <a:r>
              <a:rPr lang="en-US" altLang="ko-KR" sz="2000" b="1" dirty="0"/>
              <a:t>update!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8880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92494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i="1" dirty="0">
                <a:latin typeface="Arial" pitchFamily="34" charset="0"/>
                <a:cs typeface="Arial" pitchFamily="34" charset="0"/>
              </a:rPr>
              <a:t>Thank you</a:t>
            </a:r>
            <a:endParaRPr lang="ko-KR" altLang="en-US" sz="3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FF713F-9381-4FFA-ADBC-BF8DD205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A0BDB-B1EB-4CF8-8189-9534D36E2C55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4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042322-15D2-4AA9-BB90-BEC741A5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FD5FFA-CC26-48D8-A479-D98BCFBA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Social Network Service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1A98-3BA4-483D-BAFF-3A111FA88C93}"/>
              </a:ext>
            </a:extLst>
          </p:cNvPr>
          <p:cNvSpPr txBox="1"/>
          <p:nvPr/>
        </p:nvSpPr>
        <p:spPr>
          <a:xfrm>
            <a:off x="186298" y="1052736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사진과 텍스트 기반에서 점차 짧은 동영상 공유가 주요한 컨텐츠가 되고 있다</a:t>
            </a:r>
            <a:r>
              <a:rPr lang="en-US" altLang="ko-KR" dirty="0">
                <a:latin typeface="+mn-ea"/>
              </a:rPr>
              <a:t>!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 descr="Image result for sns photo to video">
            <a:extLst>
              <a:ext uri="{FF2B5EF4-FFF2-40B4-BE49-F238E27FC236}">
                <a16:creationId xmlns:a16="http://schemas.microsoft.com/office/drawing/2014/main" id="{E3FC6698-D40B-4823-AE95-BF516686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7" y="1803169"/>
            <a:ext cx="7532200" cy="423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4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1035" y="2276872"/>
            <a:ext cx="7704856" cy="563390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Video streaming protocol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042322-15D2-4AA9-BB90-BEC741A5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8D4D1-42D1-4FB8-8616-9591DA804496}"/>
              </a:ext>
            </a:extLst>
          </p:cNvPr>
          <p:cNvSpPr txBox="1"/>
          <p:nvPr/>
        </p:nvSpPr>
        <p:spPr>
          <a:xfrm>
            <a:off x="5076056" y="3501008"/>
            <a:ext cx="30636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Todays Contents!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RTP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RTSP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RTCP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Example software</a:t>
            </a:r>
          </a:p>
        </p:txBody>
      </p:sp>
    </p:spTree>
    <p:extLst>
      <p:ext uri="{BB962C8B-B14F-4D97-AF65-F5344CB8AC3E}">
        <p14:creationId xmlns:p14="http://schemas.microsoft.com/office/powerpoint/2010/main" val="257855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C5CC2-D546-4018-ACC9-EEC8657E9399}"/>
              </a:ext>
            </a:extLst>
          </p:cNvPr>
          <p:cNvSpPr txBox="1"/>
          <p:nvPr/>
        </p:nvSpPr>
        <p:spPr>
          <a:xfrm>
            <a:off x="395536" y="1252310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Real Time Streaming Protocol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RTP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is a network protocol for delivering audio and video over IP networks.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데이터＂를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전송하기 위한 프로토콜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(Application protocol)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UDP/IP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패킷 전송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Muiti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-Media transfer usually use it. )</a:t>
            </a:r>
          </a:p>
          <a:p>
            <a:pPr marL="457200" indent="-4572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헤더에는 코덱 정보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Sequence number, Timestamp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SSRC(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Syncronization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Source Identification, multi-RTP sessions)</a:t>
            </a:r>
          </a:p>
          <a:p>
            <a:pPr marL="457200" indent="-4572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comm( Server to Client)</a:t>
            </a:r>
          </a:p>
        </p:txBody>
      </p:sp>
    </p:spTree>
    <p:extLst>
      <p:ext uri="{BB962C8B-B14F-4D97-AF65-F5344CB8AC3E}">
        <p14:creationId xmlns:p14="http://schemas.microsoft.com/office/powerpoint/2010/main" val="410223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F046F2-572F-4511-B318-3D9D0102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9" y="1052736"/>
            <a:ext cx="8252682" cy="3024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12462-5CBE-4027-B592-C654F3249961}"/>
              </a:ext>
            </a:extLst>
          </p:cNvPr>
          <p:cNvSpPr txBox="1"/>
          <p:nvPr/>
        </p:nvSpPr>
        <p:spPr>
          <a:xfrm>
            <a:off x="611560" y="4365104"/>
            <a:ext cx="8086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TCP</a:t>
            </a:r>
            <a:r>
              <a:rPr lang="ko-KR" altLang="en-US" dirty="0"/>
              <a:t>는 전송에 대한 신뢰성을 보장해주지만 </a:t>
            </a:r>
            <a:r>
              <a:rPr lang="en-US" altLang="ko-KR" dirty="0"/>
              <a:t>Three-way handshaking</a:t>
            </a:r>
            <a:r>
              <a:rPr lang="ko-KR" altLang="en-US" dirty="0"/>
              <a:t>을 통한</a:t>
            </a:r>
            <a:r>
              <a:rPr lang="en-US" altLang="ko-KR" dirty="0"/>
              <a:t> </a:t>
            </a:r>
            <a:r>
              <a:rPr lang="ko-KR" altLang="en-US" dirty="0"/>
              <a:t>연결을 하고</a:t>
            </a:r>
            <a:r>
              <a:rPr lang="en-US" altLang="ko-KR" dirty="0"/>
              <a:t>, </a:t>
            </a:r>
            <a:r>
              <a:rPr lang="ko-KR" altLang="en-US" dirty="0"/>
              <a:t>여러 기능을 위한 긴 </a:t>
            </a:r>
            <a:r>
              <a:rPr lang="en-US" altLang="ko-KR" dirty="0"/>
              <a:t>packet </a:t>
            </a:r>
            <a:r>
              <a:rPr lang="en-US" altLang="ko-KR" dirty="0" err="1"/>
              <a:t>heade</a:t>
            </a:r>
            <a:r>
              <a:rPr lang="ko-KR" altLang="en-US" dirty="0"/>
              <a:t>을 가져 </a:t>
            </a:r>
            <a:r>
              <a:rPr lang="en-US" altLang="ko-KR" dirty="0" err="1"/>
              <a:t>overhea</a:t>
            </a:r>
            <a:r>
              <a:rPr lang="ko-KR" altLang="en-US" dirty="0"/>
              <a:t>가 발생한다</a:t>
            </a:r>
            <a:r>
              <a:rPr lang="en-US" altLang="ko-KR" dirty="0"/>
              <a:t>. Delay </a:t>
            </a:r>
            <a:r>
              <a:rPr lang="en-US" altLang="ko-KR" dirty="0" err="1"/>
              <a:t>sensitiv</a:t>
            </a:r>
            <a:r>
              <a:rPr lang="ko-KR" altLang="en-US" dirty="0"/>
              <a:t>한 응용에서는 유리하지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56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C5CC2-D546-4018-ACC9-EEC8657E9399}"/>
              </a:ext>
            </a:extLst>
          </p:cNvPr>
          <p:cNvSpPr txBox="1"/>
          <p:nvPr/>
        </p:nvSpPr>
        <p:spPr>
          <a:xfrm>
            <a:off x="395536" y="1252310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Real Time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Tranport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Protocol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RTP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is a network protocol for delivering audio and video over IP networks.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데이터＂를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전송하기 위한 프로토콜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(Application protocol)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UDP/IP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패킷 전송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Muiti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-Media transfer usually use it. )</a:t>
            </a:r>
          </a:p>
          <a:p>
            <a:pPr marL="457200" indent="-4572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헤더에는 코덱 정보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Sequence number, Timestamp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SSRC(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Syncronization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Source Identification, multi-RTP sessions)</a:t>
            </a:r>
          </a:p>
          <a:p>
            <a:pPr marL="457200" indent="-4572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comm( Server to Client)</a:t>
            </a:r>
          </a:p>
        </p:txBody>
      </p:sp>
    </p:spTree>
    <p:extLst>
      <p:ext uri="{BB962C8B-B14F-4D97-AF65-F5344CB8AC3E}">
        <p14:creationId xmlns:p14="http://schemas.microsoft.com/office/powerpoint/2010/main" val="326025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B05A78-D917-432C-8304-A8A79B83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3" y="2132856"/>
            <a:ext cx="8283194" cy="29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5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C342F3-3756-40EF-AF2B-B3F92DB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RTP?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95B64-D534-406D-BBE6-D57635D7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EDA3-8E0A-4060-912E-73092DAF69F2}" type="slidenum">
              <a:rPr lang="ko-KR" altLang="en-US" sz="1600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sz="16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9591D2-6B56-430D-9920-CF9BBED7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24993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EE91F9-50B7-4E78-A6B8-872F0423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4262879"/>
            <a:ext cx="4514850" cy="828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6149CD-93CC-4561-9645-F746A7219E00}"/>
              </a:ext>
            </a:extLst>
          </p:cNvPr>
          <p:cNvSpPr/>
          <p:nvPr/>
        </p:nvSpPr>
        <p:spPr>
          <a:xfrm>
            <a:off x="4520334" y="5514347"/>
            <a:ext cx="4514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https://en.wikipedia.org/wiki/RTP_audio_video_profile</a:t>
            </a:r>
            <a:endParaRPr lang="ko-KR" altLang="en-US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F1CD99-F844-4A67-830B-79F0CE8DE7D8}"/>
              </a:ext>
            </a:extLst>
          </p:cNvPr>
          <p:cNvCxnSpPr>
            <a:cxnSpLocks/>
          </p:cNvCxnSpPr>
          <p:nvPr/>
        </p:nvCxnSpPr>
        <p:spPr>
          <a:xfrm>
            <a:off x="4572000" y="5013176"/>
            <a:ext cx="2205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9F3ABB-D5DA-425F-A13B-FF37532096A1}"/>
              </a:ext>
            </a:extLst>
          </p:cNvPr>
          <p:cNvCxnSpPr/>
          <p:nvPr/>
        </p:nvCxnSpPr>
        <p:spPr>
          <a:xfrm>
            <a:off x="5674879" y="5013176"/>
            <a:ext cx="0" cy="50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DB08EA-FB23-4094-B37B-EF676E7F2578}"/>
              </a:ext>
            </a:extLst>
          </p:cNvPr>
          <p:cNvSpPr txBox="1"/>
          <p:nvPr/>
        </p:nvSpPr>
        <p:spPr>
          <a:xfrm>
            <a:off x="4520334" y="5852149"/>
            <a:ext cx="333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Codec, Clock rate(sampling rate) info…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514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632</Words>
  <Application>Microsoft Office PowerPoint</Application>
  <PresentationFormat>화면 슬라이드 쇼(4:3)</PresentationFormat>
  <Paragraphs>121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굴림</vt:lpstr>
      <vt:lpstr>맑은 고딕</vt:lpstr>
      <vt:lpstr>Arial</vt:lpstr>
      <vt:lpstr>Office 테마</vt:lpstr>
      <vt:lpstr>디자인 사용자 지정</vt:lpstr>
      <vt:lpstr>2_디자인 사용자 지정</vt:lpstr>
      <vt:lpstr>3_디자인 사용자 지정</vt:lpstr>
      <vt:lpstr>4_디자인 사용자 지정</vt:lpstr>
      <vt:lpstr>9_디자인 사용자 지정</vt:lpstr>
      <vt:lpstr>15_디자인 사용자 지정</vt:lpstr>
      <vt:lpstr>PowerPoint 프레젠테이션</vt:lpstr>
      <vt:lpstr>Social Network Service</vt:lpstr>
      <vt:lpstr>Social Network Service</vt:lpstr>
      <vt:lpstr>Video streaming protocol</vt:lpstr>
      <vt:lpstr>What is RTP?</vt:lpstr>
      <vt:lpstr>What is RTP?</vt:lpstr>
      <vt:lpstr>What is RTP?</vt:lpstr>
      <vt:lpstr>What is RTP?</vt:lpstr>
      <vt:lpstr>What is RTP?</vt:lpstr>
      <vt:lpstr>What is RTSP?</vt:lpstr>
      <vt:lpstr>What is RTSP?</vt:lpstr>
      <vt:lpstr>What is RTSP?</vt:lpstr>
      <vt:lpstr>What is RTSP?</vt:lpstr>
      <vt:lpstr>What is RTCP?</vt:lpstr>
      <vt:lpstr>Project</vt:lpstr>
      <vt:lpstr>RTSP in code</vt:lpstr>
      <vt:lpstr>RTSP in code</vt:lpstr>
      <vt:lpstr>RTSP in code</vt:lpstr>
      <vt:lpstr>RTSP in code</vt:lpstr>
      <vt:lpstr>RTSP in code</vt:lpstr>
      <vt:lpstr>RTP in code</vt:lpstr>
      <vt:lpstr>RTP in code</vt:lpstr>
      <vt:lpstr>RTP in code</vt:lpstr>
      <vt:lpstr>RTP in 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김형욱</cp:lastModifiedBy>
  <cp:revision>235</cp:revision>
  <dcterms:created xsi:type="dcterms:W3CDTF">2017-11-16T22:02:46Z</dcterms:created>
  <dcterms:modified xsi:type="dcterms:W3CDTF">2018-12-03T05:53:25Z</dcterms:modified>
</cp:coreProperties>
</file>