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9" r:id="rId7"/>
    <p:sldId id="260" r:id="rId8"/>
    <p:sldId id="270" r:id="rId9"/>
    <p:sldId id="261" r:id="rId10"/>
    <p:sldId id="271" r:id="rId11"/>
    <p:sldId id="262" r:id="rId12"/>
    <p:sldId id="272" r:id="rId13"/>
    <p:sldId id="263" r:id="rId14"/>
    <p:sldId id="273" r:id="rId15"/>
    <p:sldId id="264" r:id="rId16"/>
    <p:sldId id="268" r:id="rId17"/>
    <p:sldId id="274" r:id="rId18"/>
    <p:sldId id="265" r:id="rId19"/>
    <p:sldId id="276" r:id="rId20"/>
    <p:sldId id="266" r:id="rId21"/>
    <p:sldId id="277" r:id="rId22"/>
    <p:sldId id="275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A174B-F8DA-4C31-8FE7-8555DE7EC346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7891-AA4B-471A-A1DD-B6BCC108D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909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A174B-F8DA-4C31-8FE7-8555DE7EC346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7891-AA4B-471A-A1DD-B6BCC108D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3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A174B-F8DA-4C31-8FE7-8555DE7EC346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7891-AA4B-471A-A1DD-B6BCC108D08F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0250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A174B-F8DA-4C31-8FE7-8555DE7EC346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7891-AA4B-471A-A1DD-B6BCC108D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018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A174B-F8DA-4C31-8FE7-8555DE7EC346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7891-AA4B-471A-A1DD-B6BCC108D08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2500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A174B-F8DA-4C31-8FE7-8555DE7EC346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7891-AA4B-471A-A1DD-B6BCC108D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944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A174B-F8DA-4C31-8FE7-8555DE7EC346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7891-AA4B-471A-A1DD-B6BCC108D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901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A174B-F8DA-4C31-8FE7-8555DE7EC346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7891-AA4B-471A-A1DD-B6BCC108D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88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A174B-F8DA-4C31-8FE7-8555DE7EC346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7891-AA4B-471A-A1DD-B6BCC108D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23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A174B-F8DA-4C31-8FE7-8555DE7EC346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7891-AA4B-471A-A1DD-B6BCC108D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58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A174B-F8DA-4C31-8FE7-8555DE7EC346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7891-AA4B-471A-A1DD-B6BCC108D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22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A174B-F8DA-4C31-8FE7-8555DE7EC346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7891-AA4B-471A-A1DD-B6BCC108D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72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A174B-F8DA-4C31-8FE7-8555DE7EC346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7891-AA4B-471A-A1DD-B6BCC108D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04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A174B-F8DA-4C31-8FE7-8555DE7EC346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7891-AA4B-471A-A1DD-B6BCC108D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45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A174B-F8DA-4C31-8FE7-8555DE7EC346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7891-AA4B-471A-A1DD-B6BCC108D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89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A174B-F8DA-4C31-8FE7-8555DE7EC346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7891-AA4B-471A-A1DD-B6BCC108D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97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A174B-F8DA-4C31-8FE7-8555DE7EC346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E07891-AA4B-471A-A1DD-B6BCC108D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88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7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9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4D554-C5EF-4086-96BC-31E89420E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600"/>
              <a:t>Отчет о полевых исследованиях в Буденовском районе Ставропольского края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E74FAC-53B4-48B7-8C99-A72C5CBBC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120" y="2510119"/>
            <a:ext cx="3602567" cy="1829292"/>
          </a:xfrm>
        </p:spPr>
        <p:txBody>
          <a:bodyPr anchor="ctr">
            <a:normAutofit/>
          </a:bodyPr>
          <a:lstStyle/>
          <a:p>
            <a:pPr algn="l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77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0DFBE-2200-481D-AA2D-17BFEE6B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ru-RU" dirty="0"/>
              <a:t>Эколого-географические особенности района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312358F-C0FB-4591-A93A-D1D24CFDD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4" y="2159331"/>
            <a:ext cx="5283289" cy="375113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03C7E8-0B16-47AC-9DEC-509780A8B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465" y="2730500"/>
            <a:ext cx="5764760" cy="3880773"/>
          </a:xfrm>
        </p:spPr>
        <p:txBody>
          <a:bodyPr>
            <a:normAutofit/>
          </a:bodyPr>
          <a:lstStyle/>
          <a:p>
            <a:r>
              <a:rPr lang="ru-RU" sz="2000" dirty="0"/>
              <a:t>Буденовский район Ставропольского края</a:t>
            </a:r>
          </a:p>
          <a:p>
            <a:r>
              <a:rPr lang="ru-RU" sz="2000" dirty="0"/>
              <a:t>Подстилающая порода – </a:t>
            </a:r>
            <a:r>
              <a:rPr lang="ru-RU" sz="2000" dirty="0" err="1"/>
              <a:t>лесовидные</a:t>
            </a:r>
            <a:r>
              <a:rPr lang="ru-RU" sz="2000" dirty="0"/>
              <a:t> суглинки</a:t>
            </a:r>
          </a:p>
          <a:p>
            <a:r>
              <a:rPr lang="ru-RU" sz="2000" dirty="0"/>
              <a:t>Засушливый климат (</a:t>
            </a:r>
            <a:r>
              <a:rPr lang="en-US" sz="2000" dirty="0"/>
              <a:t>~</a:t>
            </a:r>
            <a:r>
              <a:rPr lang="ru-RU" sz="2000" dirty="0"/>
              <a:t>350-450 мм осадков)</a:t>
            </a:r>
          </a:p>
          <a:p>
            <a:r>
              <a:rPr lang="ru-RU" sz="2000" dirty="0"/>
              <a:t>Почвы темно-каштановые/каштановые</a:t>
            </a:r>
          </a:p>
          <a:p>
            <a:r>
              <a:rPr lang="ru-RU" sz="2000" dirty="0"/>
              <a:t>Прямой посев </a:t>
            </a:r>
            <a:r>
              <a:rPr lang="en-US" sz="2000" dirty="0"/>
              <a:t>~8-9 </a:t>
            </a:r>
            <a:r>
              <a:rPr lang="ru-RU" sz="2000" dirty="0"/>
              <a:t>лет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708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6FBF89-A854-4DE1-A9A7-D1325365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4F5645-473A-42EB-8EEF-F6BEC8454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EA7AAC-DE53-4F53-935F-FB029DB12B0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70538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0DFBE-2200-481D-AA2D-17BFEE6B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ru-RU" dirty="0"/>
              <a:t>Эколого-географические особенности района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312358F-C0FB-4591-A93A-D1D24CFDD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4" y="2159331"/>
            <a:ext cx="5283289" cy="375113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03C7E8-0B16-47AC-9DEC-509780A8B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465" y="2730500"/>
            <a:ext cx="5764760" cy="3880773"/>
          </a:xfrm>
        </p:spPr>
        <p:txBody>
          <a:bodyPr>
            <a:normAutofit/>
          </a:bodyPr>
          <a:lstStyle/>
          <a:p>
            <a:r>
              <a:rPr lang="ru-RU" sz="2000" dirty="0"/>
              <a:t>Буденовский район Ставропольского края</a:t>
            </a:r>
          </a:p>
          <a:p>
            <a:r>
              <a:rPr lang="ru-RU" sz="2000" dirty="0"/>
              <a:t>Подстилающая порода – </a:t>
            </a:r>
            <a:r>
              <a:rPr lang="ru-RU" sz="2000" dirty="0" err="1"/>
              <a:t>лесовидные</a:t>
            </a:r>
            <a:r>
              <a:rPr lang="ru-RU" sz="2000" dirty="0"/>
              <a:t> суглинки</a:t>
            </a:r>
          </a:p>
          <a:p>
            <a:r>
              <a:rPr lang="ru-RU" sz="2000" dirty="0"/>
              <a:t>Засушливый климат (</a:t>
            </a:r>
            <a:r>
              <a:rPr lang="en-US" sz="2000" dirty="0"/>
              <a:t>~</a:t>
            </a:r>
            <a:r>
              <a:rPr lang="ru-RU" sz="2000" dirty="0"/>
              <a:t>350-450 мм осадков)</a:t>
            </a:r>
          </a:p>
          <a:p>
            <a:r>
              <a:rPr lang="ru-RU" sz="2000" dirty="0"/>
              <a:t>Почвы темно-каштановые/каштановые</a:t>
            </a:r>
          </a:p>
          <a:p>
            <a:r>
              <a:rPr lang="ru-RU" sz="2000" dirty="0"/>
              <a:t>Прямой посев </a:t>
            </a:r>
            <a:r>
              <a:rPr lang="en-US" sz="2000" dirty="0"/>
              <a:t>~8-9 </a:t>
            </a:r>
            <a:r>
              <a:rPr lang="ru-RU" sz="2000" dirty="0"/>
              <a:t>лет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8083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211A24-03C1-4AEF-8DCC-F51BD33B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A90392-31A4-42DC-9E91-8EF4B13EB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031F84C-FA8B-4690-9922-6D64E30F44C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3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48494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0DFBE-2200-481D-AA2D-17BFEE6B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ru-RU" dirty="0"/>
              <a:t>Эколого-географические особенности района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312358F-C0FB-4591-A93A-D1D24CFDD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4" y="2159331"/>
            <a:ext cx="5283289" cy="375113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03C7E8-0B16-47AC-9DEC-509780A8B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465" y="2730500"/>
            <a:ext cx="5764760" cy="3880773"/>
          </a:xfrm>
        </p:spPr>
        <p:txBody>
          <a:bodyPr>
            <a:normAutofit/>
          </a:bodyPr>
          <a:lstStyle/>
          <a:p>
            <a:r>
              <a:rPr lang="ru-RU" sz="2000" dirty="0"/>
              <a:t>Буденовский район Ставропольского края</a:t>
            </a:r>
          </a:p>
          <a:p>
            <a:r>
              <a:rPr lang="ru-RU" sz="2000" dirty="0"/>
              <a:t>Подстилающая порода – </a:t>
            </a:r>
            <a:r>
              <a:rPr lang="ru-RU" sz="2000" dirty="0" err="1"/>
              <a:t>лесовидные</a:t>
            </a:r>
            <a:r>
              <a:rPr lang="ru-RU" sz="2000" dirty="0"/>
              <a:t> суглинки</a:t>
            </a:r>
          </a:p>
          <a:p>
            <a:r>
              <a:rPr lang="ru-RU" sz="2000" dirty="0"/>
              <a:t>Засушливый климат (</a:t>
            </a:r>
            <a:r>
              <a:rPr lang="en-US" sz="2000" dirty="0"/>
              <a:t>~</a:t>
            </a:r>
            <a:r>
              <a:rPr lang="ru-RU" sz="2000" dirty="0"/>
              <a:t>350-450 мм осадков)</a:t>
            </a:r>
          </a:p>
          <a:p>
            <a:r>
              <a:rPr lang="ru-RU" sz="2000" dirty="0"/>
              <a:t>Почвы темно-каштановые/каштановые</a:t>
            </a:r>
          </a:p>
          <a:p>
            <a:r>
              <a:rPr lang="ru-RU" sz="2000" dirty="0"/>
              <a:t>Прямой посев </a:t>
            </a:r>
            <a:r>
              <a:rPr lang="en-US" sz="2000" dirty="0"/>
              <a:t>~8-9 </a:t>
            </a:r>
            <a:r>
              <a:rPr lang="ru-RU" sz="2000" dirty="0"/>
              <a:t>лет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6013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22041-CF7E-41F7-9C2F-747BC8E7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C806CF-7A36-43AB-A86C-0D949B7D8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7EE182-2366-4E1D-84C1-386BAD6E729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94714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BBBA7-3113-457F-B62D-C9FB08DDA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17" y="1879084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ru-RU" sz="8000" dirty="0"/>
              <a:t>Ключевые участки ТТ</a:t>
            </a:r>
          </a:p>
        </p:txBody>
      </p:sp>
    </p:spTree>
    <p:extLst>
      <p:ext uri="{BB962C8B-B14F-4D97-AF65-F5344CB8AC3E}">
        <p14:creationId xmlns:p14="http://schemas.microsoft.com/office/powerpoint/2010/main" val="4144243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0DFBE-2200-481D-AA2D-17BFEE6B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ru-RU" dirty="0"/>
              <a:t>Эколого-географические особенности района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312358F-C0FB-4591-A93A-D1D24CFDD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4" y="2159331"/>
            <a:ext cx="5283289" cy="375113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03C7E8-0B16-47AC-9DEC-509780A8B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465" y="2730500"/>
            <a:ext cx="5764760" cy="3880773"/>
          </a:xfrm>
        </p:spPr>
        <p:txBody>
          <a:bodyPr>
            <a:normAutofit/>
          </a:bodyPr>
          <a:lstStyle/>
          <a:p>
            <a:r>
              <a:rPr lang="ru-RU" sz="2000" dirty="0"/>
              <a:t>Буденовский район Ставропольского края</a:t>
            </a:r>
          </a:p>
          <a:p>
            <a:r>
              <a:rPr lang="ru-RU" sz="2000" dirty="0"/>
              <a:t>Подстилающая порода – </a:t>
            </a:r>
            <a:r>
              <a:rPr lang="ru-RU" sz="2000" dirty="0" err="1"/>
              <a:t>лесовидные</a:t>
            </a:r>
            <a:r>
              <a:rPr lang="ru-RU" sz="2000" dirty="0"/>
              <a:t> суглинки</a:t>
            </a:r>
          </a:p>
          <a:p>
            <a:r>
              <a:rPr lang="ru-RU" sz="2000" dirty="0"/>
              <a:t>Засушливый климат (</a:t>
            </a:r>
            <a:r>
              <a:rPr lang="en-US" sz="2000" dirty="0"/>
              <a:t>~</a:t>
            </a:r>
            <a:r>
              <a:rPr lang="ru-RU" sz="2000" dirty="0"/>
              <a:t>350-450 мм осадков)</a:t>
            </a:r>
          </a:p>
          <a:p>
            <a:r>
              <a:rPr lang="ru-RU" sz="2000" dirty="0"/>
              <a:t>Почвы темно-каштановые/каштановые</a:t>
            </a:r>
          </a:p>
          <a:p>
            <a:r>
              <a:rPr lang="ru-RU" sz="2000" dirty="0"/>
              <a:t>Прямой посев </a:t>
            </a:r>
            <a:r>
              <a:rPr lang="en-US" sz="2000" dirty="0"/>
              <a:t>~8-9 </a:t>
            </a:r>
            <a:r>
              <a:rPr lang="ru-RU" sz="2000" dirty="0"/>
              <a:t>лет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0645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346B9-247D-405B-ADD0-28E7590B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81DC41-EE20-4636-8C26-F9D62E082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E3B99A-5E5A-459D-925F-97D55386402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5"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4734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0DFBE-2200-481D-AA2D-17BFEE6B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ru-RU" dirty="0"/>
              <a:t>Эколого-географические особенности района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312358F-C0FB-4591-A93A-D1D24CFDD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4" y="2159331"/>
            <a:ext cx="5283289" cy="375113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03C7E8-0B16-47AC-9DEC-509780A8B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465" y="2730500"/>
            <a:ext cx="5764760" cy="3880773"/>
          </a:xfrm>
        </p:spPr>
        <p:txBody>
          <a:bodyPr>
            <a:normAutofit/>
          </a:bodyPr>
          <a:lstStyle/>
          <a:p>
            <a:r>
              <a:rPr lang="ru-RU" sz="2000" dirty="0"/>
              <a:t>Буденовский район Ставропольского края</a:t>
            </a:r>
          </a:p>
          <a:p>
            <a:r>
              <a:rPr lang="ru-RU" sz="2000" dirty="0"/>
              <a:t>Подстилающая порода – </a:t>
            </a:r>
            <a:r>
              <a:rPr lang="ru-RU" sz="2000" dirty="0" err="1"/>
              <a:t>лесовидные</a:t>
            </a:r>
            <a:r>
              <a:rPr lang="ru-RU" sz="2000" dirty="0"/>
              <a:t> суглинки</a:t>
            </a:r>
          </a:p>
          <a:p>
            <a:r>
              <a:rPr lang="ru-RU" sz="2000" dirty="0"/>
              <a:t>Засушливый климат (</a:t>
            </a:r>
            <a:r>
              <a:rPr lang="en-US" sz="2000" dirty="0"/>
              <a:t>~</a:t>
            </a:r>
            <a:r>
              <a:rPr lang="ru-RU" sz="2000" dirty="0"/>
              <a:t>350-450 мм осадков)</a:t>
            </a:r>
          </a:p>
          <a:p>
            <a:r>
              <a:rPr lang="ru-RU" sz="2000" dirty="0"/>
              <a:t>Почвы темно-каштановые/каштановые</a:t>
            </a:r>
          </a:p>
          <a:p>
            <a:r>
              <a:rPr lang="ru-RU" sz="2000" dirty="0"/>
              <a:t>Прямой посев </a:t>
            </a:r>
            <a:r>
              <a:rPr lang="en-US" sz="2000" dirty="0"/>
              <a:t>~8-9 </a:t>
            </a:r>
            <a:r>
              <a:rPr lang="ru-RU" sz="2000" dirty="0"/>
              <a:t>лет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294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0DFBE-2200-481D-AA2D-17BFEE6B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ru-RU" dirty="0"/>
              <a:t>Эколого-географические особенности района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312358F-C0FB-4591-A93A-D1D24CFDD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4" y="2159331"/>
            <a:ext cx="5283289" cy="375113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03C7E8-0B16-47AC-9DEC-509780A8B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465" y="2730500"/>
            <a:ext cx="5764760" cy="3880773"/>
          </a:xfrm>
        </p:spPr>
        <p:txBody>
          <a:bodyPr>
            <a:normAutofit/>
          </a:bodyPr>
          <a:lstStyle/>
          <a:p>
            <a:r>
              <a:rPr lang="ru-RU" sz="2000" dirty="0"/>
              <a:t>Буденовский район Ставропольского края</a:t>
            </a:r>
          </a:p>
          <a:p>
            <a:r>
              <a:rPr lang="ru-RU" sz="2000" dirty="0"/>
              <a:t>Подстилающая порода – </a:t>
            </a:r>
            <a:r>
              <a:rPr lang="ru-RU" sz="2000" dirty="0" err="1"/>
              <a:t>лесовидные</a:t>
            </a:r>
            <a:r>
              <a:rPr lang="ru-RU" sz="2000" dirty="0"/>
              <a:t> суглинки</a:t>
            </a:r>
          </a:p>
          <a:p>
            <a:r>
              <a:rPr lang="ru-RU" sz="2000" dirty="0"/>
              <a:t>Засушливый климат (</a:t>
            </a:r>
            <a:r>
              <a:rPr lang="en-US" sz="2000" dirty="0"/>
              <a:t>~</a:t>
            </a:r>
            <a:r>
              <a:rPr lang="ru-RU" sz="2000" dirty="0"/>
              <a:t>350-450 мм осадков)</a:t>
            </a:r>
          </a:p>
          <a:p>
            <a:r>
              <a:rPr lang="ru-RU" sz="2000" dirty="0"/>
              <a:t>Почвы темно-каштановые/каштановые</a:t>
            </a:r>
          </a:p>
          <a:p>
            <a:r>
              <a:rPr lang="ru-RU" sz="2000" dirty="0"/>
              <a:t>Прямой посев </a:t>
            </a:r>
            <a:r>
              <a:rPr lang="en-US" sz="2000" dirty="0"/>
              <a:t>~8-9 </a:t>
            </a:r>
            <a:r>
              <a:rPr lang="ru-RU" sz="2000" dirty="0"/>
              <a:t>лет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6691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DBE9C-CF23-4575-A468-F39997F9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529B72-129A-4095-8008-B46809A8A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AD6ED8-0048-4AB0-9006-E83E01F3A4C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60"/>
          <a:stretch/>
        </p:blipFill>
        <p:spPr bwMode="auto">
          <a:xfrm>
            <a:off x="-52215" y="0"/>
            <a:ext cx="12244215" cy="685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05527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0DFBE-2200-481D-AA2D-17BFEE6B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ru-RU" dirty="0"/>
              <a:t>Эколого-географические особенности района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312358F-C0FB-4591-A93A-D1D24CFDD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4" y="2159331"/>
            <a:ext cx="5283289" cy="375113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03C7E8-0B16-47AC-9DEC-509780A8B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465" y="2730500"/>
            <a:ext cx="5764760" cy="3880773"/>
          </a:xfrm>
        </p:spPr>
        <p:txBody>
          <a:bodyPr>
            <a:normAutofit/>
          </a:bodyPr>
          <a:lstStyle/>
          <a:p>
            <a:r>
              <a:rPr lang="ru-RU" sz="2000" dirty="0"/>
              <a:t>Буденовский район Ставропольского края</a:t>
            </a:r>
          </a:p>
          <a:p>
            <a:r>
              <a:rPr lang="ru-RU" sz="2000" dirty="0"/>
              <a:t>Подстилающая порода – </a:t>
            </a:r>
            <a:r>
              <a:rPr lang="ru-RU" sz="2000" dirty="0" err="1"/>
              <a:t>лесовидные</a:t>
            </a:r>
            <a:r>
              <a:rPr lang="ru-RU" sz="2000" dirty="0"/>
              <a:t> суглинки</a:t>
            </a:r>
          </a:p>
          <a:p>
            <a:r>
              <a:rPr lang="ru-RU" sz="2000" dirty="0"/>
              <a:t>Засушливый климат (</a:t>
            </a:r>
            <a:r>
              <a:rPr lang="en-US" sz="2000" dirty="0"/>
              <a:t>~</a:t>
            </a:r>
            <a:r>
              <a:rPr lang="ru-RU" sz="2000" dirty="0"/>
              <a:t>350-450 мм осадков)</a:t>
            </a:r>
          </a:p>
          <a:p>
            <a:r>
              <a:rPr lang="ru-RU" sz="2000" dirty="0"/>
              <a:t>Почвы темно-каштановые/каштановые</a:t>
            </a:r>
          </a:p>
          <a:p>
            <a:r>
              <a:rPr lang="ru-RU" sz="2000" dirty="0"/>
              <a:t>Прямой посев </a:t>
            </a:r>
            <a:r>
              <a:rPr lang="en-US" sz="2000" dirty="0"/>
              <a:t>~8-9 </a:t>
            </a:r>
            <a:r>
              <a:rPr lang="ru-RU" sz="2000" dirty="0"/>
              <a:t>лет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8021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F9304-5072-4E8E-9D27-07AFB7FD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37DA64-EE5D-4960-B382-025F1BA51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4680A8-596E-45B1-873B-2306949096A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6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61614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001AC-D59B-4BEA-B56D-60B0D8A7D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5E468D-0F3E-4819-ACEB-E05BEFCA9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F1C862B-B356-423E-AAC0-75E85F1D5A07}"/>
              </a:ext>
            </a:extLst>
          </p:cNvPr>
          <p:cNvSpPr txBox="1">
            <a:spLocks/>
          </p:cNvSpPr>
          <p:nvPr/>
        </p:nvSpPr>
        <p:spPr>
          <a:xfrm>
            <a:off x="964717" y="187908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8000" dirty="0"/>
              <a:t>Агрохимические показатели</a:t>
            </a:r>
          </a:p>
        </p:txBody>
      </p:sp>
    </p:spTree>
    <p:extLst>
      <p:ext uri="{BB962C8B-B14F-4D97-AF65-F5344CB8AC3E}">
        <p14:creationId xmlns:p14="http://schemas.microsoft.com/office/powerpoint/2010/main" val="4152340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7FC5C2F1-5F6C-4684-A5D3-AFB713F5E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3" y="113506"/>
            <a:ext cx="4176993" cy="342900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459160-7428-4389-B1FB-A36FD17C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0516" y="189451"/>
            <a:ext cx="1534341" cy="2184889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pH</a:t>
            </a:r>
            <a:endParaRPr lang="ru-RU" sz="8000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DCE6DBF-79B6-4FDC-81C4-6678B11E7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014" y="164394"/>
            <a:ext cx="4130405" cy="34434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06555B9-10F4-4A08-AE8E-E4F3BF970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4346970" cy="36239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D0AA5ED-146B-4601-9FA5-CEB961FA8A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136" y="3429000"/>
            <a:ext cx="4283284" cy="357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85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346106-196A-4361-936A-597E5ED8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09C5BD8-6BE7-4075-BC5A-6A1601ADB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19"/>
            <a:ext cx="4125509" cy="3439319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304ABB1-145E-476B-9A7D-541BA29A5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07941"/>
            <a:ext cx="4125509" cy="343931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C2B1E35-17BD-4F65-9DC2-EB7C3070F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508" y="0"/>
            <a:ext cx="4022681" cy="335359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1C2E593-EE96-4FF2-B885-9780D750DC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508" y="3207941"/>
            <a:ext cx="4033246" cy="3362402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2086C6DD-72E1-42FE-8B35-0238A5256154}"/>
              </a:ext>
            </a:extLst>
          </p:cNvPr>
          <p:cNvSpPr txBox="1">
            <a:spLocks/>
          </p:cNvSpPr>
          <p:nvPr/>
        </p:nvSpPr>
        <p:spPr>
          <a:xfrm>
            <a:off x="9772650" y="-63500"/>
            <a:ext cx="3219450" cy="2362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800" dirty="0">
                <a:solidFill>
                  <a:schemeClr val="bg1"/>
                </a:solidFill>
              </a:rPr>
              <a:t>Калий </a:t>
            </a:r>
          </a:p>
          <a:p>
            <a:r>
              <a:rPr lang="ru-RU" sz="4800" dirty="0">
                <a:solidFill>
                  <a:schemeClr val="bg1"/>
                </a:solidFill>
              </a:rPr>
              <a:t>фосфор</a:t>
            </a:r>
          </a:p>
        </p:txBody>
      </p:sp>
    </p:spTree>
    <p:extLst>
      <p:ext uri="{BB962C8B-B14F-4D97-AF65-F5344CB8AC3E}">
        <p14:creationId xmlns:p14="http://schemas.microsoft.com/office/powerpoint/2010/main" val="1619384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16C16-9A45-4821-B949-0A4F06B7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46F4632-90FA-44DA-8ECC-D5D5F0F15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3" y="122239"/>
            <a:ext cx="4166442" cy="347344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0C2067-6E79-476D-9AE0-B4DAF6B3E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22239"/>
            <a:ext cx="4080759" cy="340201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4D30956-2E99-4778-947D-B08458E54D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80" y="3428999"/>
            <a:ext cx="4166442" cy="347344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78D424E-9E92-4D19-A607-CFB198A501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093" y="3384556"/>
            <a:ext cx="4166443" cy="347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98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001AC-D59B-4BEA-B56D-60B0D8A7D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5E468D-0F3E-4819-ACEB-E05BEFCA9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F1C862B-B356-423E-AAC0-75E85F1D5A07}"/>
              </a:ext>
            </a:extLst>
          </p:cNvPr>
          <p:cNvSpPr txBox="1">
            <a:spLocks/>
          </p:cNvSpPr>
          <p:nvPr/>
        </p:nvSpPr>
        <p:spPr>
          <a:xfrm>
            <a:off x="964717" y="187908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8000" dirty="0"/>
              <a:t>Агрофизические показатели</a:t>
            </a:r>
          </a:p>
        </p:txBody>
      </p:sp>
    </p:spTree>
    <p:extLst>
      <p:ext uri="{BB962C8B-B14F-4D97-AF65-F5344CB8AC3E}">
        <p14:creationId xmlns:p14="http://schemas.microsoft.com/office/powerpoint/2010/main" val="2070320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D4C7C-9E27-4C4F-9F24-916751EAC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и интегральные агрофизические показатели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10F323-752F-4106-8088-E5D753EDE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Агрономически</a:t>
            </a:r>
            <a:r>
              <a:rPr lang="ru-RU" dirty="0"/>
              <a:t> ценные(0.25-10)</a:t>
            </a:r>
          </a:p>
          <a:p>
            <a:r>
              <a:rPr lang="ru-RU" dirty="0" err="1"/>
              <a:t>Агрономически</a:t>
            </a:r>
            <a:r>
              <a:rPr lang="ru-RU" dirty="0"/>
              <a:t> ценные водоустойчивые (0.25-10)</a:t>
            </a:r>
          </a:p>
          <a:p>
            <a:r>
              <a:rPr lang="ru-RU" dirty="0"/>
              <a:t>Агрегаты </a:t>
            </a:r>
            <a:r>
              <a:rPr lang="en-US" dirty="0"/>
              <a:t>&gt;10</a:t>
            </a:r>
          </a:p>
          <a:p>
            <a:r>
              <a:rPr lang="ru-RU" dirty="0"/>
              <a:t>Агрегаты</a:t>
            </a:r>
            <a:r>
              <a:rPr lang="en-US" dirty="0"/>
              <a:t>&lt;0.25</a:t>
            </a:r>
          </a:p>
          <a:p>
            <a:r>
              <a:rPr lang="ru-RU" dirty="0"/>
              <a:t>СВД сухих агрегатов</a:t>
            </a:r>
          </a:p>
          <a:p>
            <a:r>
              <a:rPr lang="ru-RU" dirty="0"/>
              <a:t>СВД водоустойчивых агрегатов </a:t>
            </a:r>
          </a:p>
          <a:p>
            <a:r>
              <a:rPr lang="ru-RU" dirty="0" err="1"/>
              <a:t>Коэф</a:t>
            </a:r>
            <a:r>
              <a:rPr lang="ru-RU" dirty="0"/>
              <a:t> АФИ (соотношение водоустойчивых и полевых)</a:t>
            </a:r>
          </a:p>
          <a:p>
            <a:r>
              <a:rPr lang="ru-RU" dirty="0" err="1"/>
              <a:t>Коэф</a:t>
            </a:r>
            <a:r>
              <a:rPr lang="ru-RU" dirty="0"/>
              <a:t> структурности </a:t>
            </a:r>
          </a:p>
          <a:p>
            <a:r>
              <a:rPr lang="ru-RU" dirty="0" err="1"/>
              <a:t>Коэф</a:t>
            </a:r>
            <a:r>
              <a:rPr lang="ru-RU" dirty="0"/>
              <a:t> </a:t>
            </a:r>
            <a:r>
              <a:rPr lang="ru-RU" dirty="0" err="1"/>
              <a:t>Вадюниной</a:t>
            </a:r>
            <a:r>
              <a:rPr lang="ru-RU" dirty="0"/>
              <a:t> (гран состав)</a:t>
            </a:r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4223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19CEE2-52EC-47C6-BE78-8B65C02F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0B510BC-406E-4C1F-AD79-17A1CFC6F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49" y="3368280"/>
            <a:ext cx="3217420" cy="311864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E75336D-7E51-4964-BC95-D137A761D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444" y="223248"/>
            <a:ext cx="3183645" cy="312704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1F0CE52-B2C5-4C87-8610-04797B0DF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25" y="163275"/>
            <a:ext cx="3134120" cy="3085258"/>
          </a:xfrm>
          <a:prstGeom prst="rect">
            <a:avLst/>
          </a:prstGeom>
        </p:spPr>
      </p:pic>
      <p:pic>
        <p:nvPicPr>
          <p:cNvPr id="12" name="Объект 4">
            <a:extLst>
              <a:ext uri="{FF2B5EF4-FFF2-40B4-BE49-F238E27FC236}">
                <a16:creationId xmlns:a16="http://schemas.microsoft.com/office/drawing/2014/main" id="{C9A17C18-7060-4360-8821-1A439C2021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969" y="3404249"/>
            <a:ext cx="3134120" cy="312704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44C5F4F-3B4D-41FE-884C-778D26CE10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409" y="142381"/>
            <a:ext cx="3100742" cy="304561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D7B1CF-BA70-4C9F-B8B9-DBC79E22F3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409" y="3281301"/>
            <a:ext cx="3233003" cy="329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55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7D4114-07FF-4952-A32A-78E4457C2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675"/>
            <a:ext cx="8596668" cy="1320800"/>
          </a:xfrm>
        </p:spPr>
        <p:txBody>
          <a:bodyPr/>
          <a:lstStyle/>
          <a:p>
            <a:r>
              <a:rPr lang="ru-RU" dirty="0"/>
              <a:t>Полевые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2A2A2E-2E6B-46CD-AFE7-11CF77A54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859" y="838201"/>
            <a:ext cx="10905066" cy="5457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С 2019 г по 2021 г велись полевые работы </a:t>
            </a:r>
          </a:p>
          <a:p>
            <a:pPr marL="0" indent="0">
              <a:buNone/>
            </a:pPr>
            <a:r>
              <a:rPr lang="ru-RU" sz="2400" u="sng" dirty="0"/>
              <a:t>Агрохимические показатели</a:t>
            </a:r>
          </a:p>
          <a:p>
            <a:r>
              <a:rPr lang="ru-RU" sz="2400" dirty="0"/>
              <a:t>Заложено 22 буровые с отбором образцов с глубин 0-10, 10-20, 20-30</a:t>
            </a:r>
          </a:p>
          <a:p>
            <a:r>
              <a:rPr lang="ru-RU" sz="2400" dirty="0"/>
              <a:t>В том числе 8 скважин на ключевых участках до глубины 175, + отбор с глубин 0-10,10-20,20-30 в 5 кратной </a:t>
            </a:r>
            <a:r>
              <a:rPr lang="ru-RU" sz="2400" dirty="0" err="1"/>
              <a:t>повтоностях</a:t>
            </a:r>
            <a:r>
              <a:rPr lang="ru-RU" sz="2400" dirty="0"/>
              <a:t> </a:t>
            </a:r>
          </a:p>
          <a:p>
            <a:pPr marL="0" indent="0">
              <a:buNone/>
            </a:pPr>
            <a:r>
              <a:rPr lang="ru-RU" sz="2400" dirty="0"/>
              <a:t>Агрофизические показатели </a:t>
            </a:r>
          </a:p>
          <a:p>
            <a:pPr marL="0" indent="0">
              <a:buNone/>
            </a:pPr>
            <a:r>
              <a:rPr lang="ru-RU" sz="2400" dirty="0"/>
              <a:t>Агрегатный состав в 5 кратной повторности с ПП и ТТ </a:t>
            </a:r>
          </a:p>
          <a:p>
            <a:pPr marL="0" indent="0">
              <a:buNone/>
            </a:pPr>
            <a:r>
              <a:rPr lang="ru-RU" sz="2400" dirty="0"/>
              <a:t>Агрегатный состав – 5 ключевых точек – 1ТТ и 4ПП</a:t>
            </a:r>
          </a:p>
          <a:p>
            <a:pPr marL="0" indent="0">
              <a:buNone/>
            </a:pPr>
            <a:r>
              <a:rPr lang="ru-RU" sz="2400" dirty="0"/>
              <a:t>Гран состав – 8 ключевых точек</a:t>
            </a:r>
            <a:endParaRPr lang="en-US" sz="2400" dirty="0"/>
          </a:p>
          <a:p>
            <a:pPr marL="0" indent="0">
              <a:buNone/>
            </a:pPr>
            <a:r>
              <a:rPr lang="ru-RU" sz="2400" dirty="0"/>
              <a:t>Объемный вес – 5 ключевых точек (на традиционной технологии отбор был не возможен, перед полевыми работами проведена обработка)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4029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9DB23D-7DBC-48C1-98C7-9481CB638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21DE6D8-9C29-4F92-A829-EC75B8A9B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156" y="226064"/>
            <a:ext cx="3158527" cy="313019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423B7A6-1BD4-4048-B75C-0B79BD265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010" y="161028"/>
            <a:ext cx="3210854" cy="3225449"/>
          </a:xfrm>
          <a:prstGeom prst="rect">
            <a:avLst/>
          </a:prstGeom>
        </p:spPr>
      </p:pic>
      <p:sp>
        <p:nvSpPr>
          <p:cNvPr id="15" name="Объект 14">
            <a:extLst>
              <a:ext uri="{FF2B5EF4-FFF2-40B4-BE49-F238E27FC236}">
                <a16:creationId xmlns:a16="http://schemas.microsoft.com/office/drawing/2014/main" id="{DD4324BD-01EA-4457-A2AC-9066DEFB5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255624D-CB34-4CEE-AEBC-620C50C1AD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08" y="210230"/>
            <a:ext cx="3134121" cy="312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6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91B8C-C7AE-42F5-AD13-1B2188FA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Описания почвенных профилей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449C7B0-7D91-448F-80DD-7D4621BFD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81" y="1398589"/>
            <a:ext cx="3303420" cy="505751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86B353-3808-4BBD-9CB1-786253BF1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714625"/>
            <a:ext cx="678561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2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BBBA7-3113-457F-B62D-C9FB08DDA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17" y="1879084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ru-RU" sz="8000" dirty="0"/>
              <a:t>Ключевые участки ПП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B12B89-2614-49FE-8EDD-6A9CC8C2A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55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0DFBE-2200-481D-AA2D-17BFEE6B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ru-RU" dirty="0"/>
              <a:t>Эколого-географические особенности района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312358F-C0FB-4591-A93A-D1D24CFDD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4" y="2159331"/>
            <a:ext cx="5283289" cy="375113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03C7E8-0B16-47AC-9DEC-509780A8B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465" y="2730500"/>
            <a:ext cx="5764760" cy="3880773"/>
          </a:xfrm>
        </p:spPr>
        <p:txBody>
          <a:bodyPr>
            <a:normAutofit/>
          </a:bodyPr>
          <a:lstStyle/>
          <a:p>
            <a:r>
              <a:rPr lang="ru-RU" sz="2000" dirty="0"/>
              <a:t>Буденовский район Ставропольского края</a:t>
            </a:r>
          </a:p>
          <a:p>
            <a:r>
              <a:rPr lang="ru-RU" sz="2000" dirty="0"/>
              <a:t>Подстилающая порода – </a:t>
            </a:r>
            <a:r>
              <a:rPr lang="ru-RU" sz="2000" dirty="0" err="1"/>
              <a:t>лесовидные</a:t>
            </a:r>
            <a:r>
              <a:rPr lang="ru-RU" sz="2000" dirty="0"/>
              <a:t> суглинки</a:t>
            </a:r>
          </a:p>
          <a:p>
            <a:r>
              <a:rPr lang="ru-RU" sz="2000" dirty="0"/>
              <a:t>Засушливый климат (</a:t>
            </a:r>
            <a:r>
              <a:rPr lang="en-US" sz="2000" dirty="0"/>
              <a:t>~</a:t>
            </a:r>
            <a:r>
              <a:rPr lang="ru-RU" sz="2000" dirty="0"/>
              <a:t>350-450 мм осадков)</a:t>
            </a:r>
          </a:p>
          <a:p>
            <a:r>
              <a:rPr lang="ru-RU" sz="2000" dirty="0"/>
              <a:t>Почвы темно-каштановые/каштановые</a:t>
            </a:r>
          </a:p>
          <a:p>
            <a:r>
              <a:rPr lang="ru-RU" sz="2000" dirty="0"/>
              <a:t>Прямой посев </a:t>
            </a:r>
            <a:r>
              <a:rPr lang="en-US" sz="2000" dirty="0"/>
              <a:t>~8-9 </a:t>
            </a:r>
            <a:r>
              <a:rPr lang="ru-RU" sz="2000" dirty="0"/>
              <a:t>лет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572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7187FF-C66D-44DE-9EF0-0CE04F86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6CD5D6E-E7B5-4E60-8DBD-9508E0430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2EBC154-EE45-4A1A-BAB8-D7A20EAE3BB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7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81313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0DFBE-2200-481D-AA2D-17BFEE6B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ru-RU" dirty="0"/>
              <a:t>Эколого-географические особенности района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312358F-C0FB-4591-A93A-D1D24CFDD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4" y="2159331"/>
            <a:ext cx="5283289" cy="375113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03C7E8-0B16-47AC-9DEC-509780A8B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465" y="2730500"/>
            <a:ext cx="5764760" cy="3880773"/>
          </a:xfrm>
        </p:spPr>
        <p:txBody>
          <a:bodyPr>
            <a:normAutofit/>
          </a:bodyPr>
          <a:lstStyle/>
          <a:p>
            <a:r>
              <a:rPr lang="ru-RU" sz="2000" dirty="0"/>
              <a:t>Буденовский район Ставропольского края</a:t>
            </a:r>
          </a:p>
          <a:p>
            <a:r>
              <a:rPr lang="ru-RU" sz="2000" dirty="0"/>
              <a:t>Подстилающая порода – </a:t>
            </a:r>
            <a:r>
              <a:rPr lang="ru-RU" sz="2000" dirty="0" err="1"/>
              <a:t>лесовидные</a:t>
            </a:r>
            <a:r>
              <a:rPr lang="ru-RU" sz="2000" dirty="0"/>
              <a:t> суглинки</a:t>
            </a:r>
          </a:p>
          <a:p>
            <a:r>
              <a:rPr lang="ru-RU" sz="2000" dirty="0"/>
              <a:t>Засушливый климат (</a:t>
            </a:r>
            <a:r>
              <a:rPr lang="en-US" sz="2000" dirty="0"/>
              <a:t>~</a:t>
            </a:r>
            <a:r>
              <a:rPr lang="ru-RU" sz="2000" dirty="0"/>
              <a:t>350-450 мм осадков)</a:t>
            </a:r>
          </a:p>
          <a:p>
            <a:r>
              <a:rPr lang="ru-RU" sz="2000" dirty="0"/>
              <a:t>Почвы темно-каштановые/каштановые</a:t>
            </a:r>
          </a:p>
          <a:p>
            <a:r>
              <a:rPr lang="ru-RU" sz="2000" dirty="0"/>
              <a:t>Прямой посев </a:t>
            </a:r>
            <a:r>
              <a:rPr lang="en-US" sz="2000" dirty="0"/>
              <a:t>~8-9 </a:t>
            </a:r>
            <a:r>
              <a:rPr lang="ru-RU" sz="2000" dirty="0"/>
              <a:t>лет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2996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564B5D-7C9F-45EF-86D0-3A675AA8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E1CD6-476E-4C66-946D-C87F7520E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E48894-524E-4CF7-9653-76EE8FE9B5E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1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5523915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426</Words>
  <Application>Microsoft Office PowerPoint</Application>
  <PresentationFormat>Широкоэкранный</PresentationFormat>
  <Paragraphs>86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4" baseType="lpstr">
      <vt:lpstr>Arial</vt:lpstr>
      <vt:lpstr>Trebuchet MS</vt:lpstr>
      <vt:lpstr>Wingdings 3</vt:lpstr>
      <vt:lpstr>Аспект</vt:lpstr>
      <vt:lpstr>Отчет о полевых исследованиях в Буденовском районе Ставропольского края</vt:lpstr>
      <vt:lpstr>Эколого-географические особенности района </vt:lpstr>
      <vt:lpstr>Полевые работы</vt:lpstr>
      <vt:lpstr>Описания почвенных профилей </vt:lpstr>
      <vt:lpstr>Ключевые участки ПП</vt:lpstr>
      <vt:lpstr>Эколого-географические особенности района </vt:lpstr>
      <vt:lpstr>Презентация PowerPoint</vt:lpstr>
      <vt:lpstr>Эколого-географические особенности района </vt:lpstr>
      <vt:lpstr>Презентация PowerPoint</vt:lpstr>
      <vt:lpstr>Эколого-географические особенности района </vt:lpstr>
      <vt:lpstr>Презентация PowerPoint</vt:lpstr>
      <vt:lpstr>Эколого-географические особенности района </vt:lpstr>
      <vt:lpstr>Презентация PowerPoint</vt:lpstr>
      <vt:lpstr>Эколого-географические особенности района </vt:lpstr>
      <vt:lpstr>Презентация PowerPoint</vt:lpstr>
      <vt:lpstr>Ключевые участки ТТ</vt:lpstr>
      <vt:lpstr>Эколого-географические особенности района </vt:lpstr>
      <vt:lpstr>Презентация PowerPoint</vt:lpstr>
      <vt:lpstr>Эколого-географические особенности района </vt:lpstr>
      <vt:lpstr>Презентация PowerPoint</vt:lpstr>
      <vt:lpstr>Эколого-географические особенности района </vt:lpstr>
      <vt:lpstr>Презентация PowerPoint</vt:lpstr>
      <vt:lpstr>Презентация PowerPoint</vt:lpstr>
      <vt:lpstr>pH</vt:lpstr>
      <vt:lpstr>Презентация PowerPoint</vt:lpstr>
      <vt:lpstr>Презентация PowerPoint</vt:lpstr>
      <vt:lpstr>Презентация PowerPoint</vt:lpstr>
      <vt:lpstr>Классические и интегральные агрофизические показатели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о полевых исследованиях в Буденовском районе Ставропольского края</dc:title>
  <dc:creator>Никита Ермолаев</dc:creator>
  <cp:lastModifiedBy>Пользователь</cp:lastModifiedBy>
  <cp:revision>12</cp:revision>
  <dcterms:created xsi:type="dcterms:W3CDTF">2022-02-28T20:00:39Z</dcterms:created>
  <dcterms:modified xsi:type="dcterms:W3CDTF">2022-03-01T08:50:22Z</dcterms:modified>
</cp:coreProperties>
</file>