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182311" TargetMode="External" /><Relationship Id="rId3" Type="http://schemas.openxmlformats.org/officeDocument/2006/relationships/hyperlink" Target="https://CRAN.R-project.org/package=lavaanPlot" TargetMode="External" /><Relationship Id="rId4" Type="http://schemas.openxmlformats.org/officeDocument/2006/relationships/hyperlink" Target="https://doi.org/10.18637/jss.v048.i02" TargetMode="External" /><Relationship Id="rId5" Type="http://schemas.openxmlformats.org/officeDocument/2006/relationships/hyperlink" Target="https://ideas.repec.org//a/eee/ininma/v57y2021ics0268401220314687.html" TargetMode="External" /><Relationship Id="rId6" Type="http://schemas.openxmlformats.org/officeDocument/2006/relationships/hyperlink" Target="https://doi.org/10.2307/30036540" TargetMode="External" /><Relationship Id="rId7" Type="http://schemas.openxmlformats.org/officeDocument/2006/relationships/hyperlink" Target="https://doi.org/10.2307/41410412"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Comparing two different UTAUT models and factor loadings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Subash Parajuli</a:t>
            </a:r>
          </a:p>
        </p:txBody>
      </p:sp>
      <p:sp>
        <p:nvSpPr>
          <p:cNvPr id="4" name="Date Placeholder 3"/>
          <p:cNvSpPr>
            <a:spLocks noGrp="1"/>
          </p:cNvSpPr>
          <p:nvPr>
            <p:ph idx="10" sz="half" type="dt"/>
          </p:nvPr>
        </p:nvSpPr>
        <p:spPr/>
        <p:txBody>
          <a:bodyPr/>
          <a:lstStyle/>
          <a:p>
            <a:pPr lvl="0" indent="0" marL="0">
              <a:buNone/>
            </a:pPr>
            <a:r>
              <a:rPr/>
              <a:t>2023-05-01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indent="0" marL="0">
              <a:buNone/>
            </a:pPr>
            <a:r>
              <a:rPr/>
              <a:t>The comparative fit index (CFI) and Tucker-Lewis Index (TLI) both have values less than 0.70, which is an indicator of a poor model fit. The root mean square error of approximation (RMSEA) of 0.109 with a 90% confidence interval between 0.104 and 0.114 suggests that the model fit is not very good. The standardized root mean square residual (SRMR) of 0.125 is also an indicator of a relatively poor model fit.</a:t>
            </a:r>
          </a:p>
          <a:p>
            <a:pPr lvl="0" indent="0" marL="0">
              <a:buNone/>
            </a:pPr>
            <a:r>
              <a:rPr/>
              <a:t>In summary, the overall fit of the model is poor, as indicated by the significant chi-square test statistic, low CFI and TLI values, high RMSEA, and high SRMR.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SEM Path Diagram</a:t>
            </a:r>
          </a:p>
        </p:txBody>
      </p:sp>
      <p:sp>
        <p:nvSpPr>
          <p:cNvPr id="4" name="Text Placeholder 3"/>
          <p:cNvSpPr>
            <a:spLocks noGrp="1"/>
          </p:cNvSpPr>
          <p:nvPr>
            <p:ph idx="2" sz="half" type="body"/>
          </p:nvPr>
        </p:nvSpPr>
        <p:spPr/>
        <p:txBody>
          <a:bodyPr/>
          <a:lstStyle/>
          <a:p>
            <a:pPr lvl="0" indent="0" marL="0">
              <a:buNone/>
            </a:pPr>
            <a:r>
              <a:rPr/>
              <a:t>The path diagram was built using lavaanplot ((Lishinski 2021)</a:t>
            </a:r>
          </a:p>
        </p:txBody>
      </p:sp>
      <p:pic>
        <p:nvPicPr>
          <p:cNvPr descr="Rplot06.png" id="0" name="Picture 1"/>
          <p:cNvPicPr>
            <a:picLocks noGrp="1" noChangeAspect="1"/>
          </p:cNvPicPr>
          <p:nvPr/>
        </p:nvPicPr>
        <p:blipFill>
          <a:blip r:embed="rId2"/>
          <a:stretch>
            <a:fillRect/>
          </a:stretch>
        </p:blipFill>
        <p:spPr bwMode="auto">
          <a:xfrm>
            <a:off x="3568700" y="1206500"/>
            <a:ext cx="5105400" cy="2374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 Loadings</a:t>
            </a:r>
          </a:p>
        </p:txBody>
      </p:sp>
      <p:sp>
        <p:nvSpPr>
          <p:cNvPr id="3" name="Content Placeholder 2"/>
          <p:cNvSpPr>
            <a:spLocks noGrp="1"/>
          </p:cNvSpPr>
          <p:nvPr>
            <p:ph idx="1"/>
          </p:nvPr>
        </p:nvSpPr>
        <p:spPr/>
        <p:txBody>
          <a:bodyPr/>
          <a:lstStyle/>
          <a:p>
            <a:pPr lvl="0" indent="0" marL="0">
              <a:buNone/>
            </a:pPr>
            <a:r>
              <a:rPr/>
              <a:t>We can see that the factor loadings for most of the observed variables are above 0.5, indicating a good fit between the observed variables and their corresponding latent variables. The standardized factor loadings for the EF and SI latent variables are relatively low, but still above 0.3.</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Alternative Model</a:t>
            </a:r>
          </a:p>
        </p:txBody>
      </p:sp>
      <p:sp>
        <p:nvSpPr>
          <p:cNvPr id="4" name="Text Placeholder 3"/>
          <p:cNvSpPr>
            <a:spLocks noGrp="1"/>
          </p:cNvSpPr>
          <p:nvPr>
            <p:ph idx="2" sz="half" type="body"/>
          </p:nvPr>
        </p:nvSpPr>
        <p:spPr/>
        <p:txBody>
          <a:bodyPr/>
          <a:lstStyle/>
          <a:p>
            <a:pPr lvl="0" indent="0" marL="0">
              <a:buNone/>
            </a:pPr>
            <a:r>
              <a:rPr/>
              <a:t>I wanted to test an alternative model where all the latent variables are correlated to the intention to use but not to use behavior. All the latent variables are mediated by intention to use.</a:t>
            </a:r>
          </a:p>
        </p:txBody>
      </p:sp>
      <p:pic>
        <p:nvPicPr>
          <p:cNvPr descr="model2.png" id="0" name="Picture 1"/>
          <p:cNvPicPr>
            <a:picLocks noGrp="1" noChangeAspect="1"/>
          </p:cNvPicPr>
          <p:nvPr/>
        </p:nvPicPr>
        <p:blipFill>
          <a:blip r:embed="rId2"/>
          <a:stretch>
            <a:fillRect/>
          </a:stretch>
        </p:blipFill>
        <p:spPr bwMode="auto">
          <a:xfrm>
            <a:off x="3568700" y="850900"/>
            <a:ext cx="5105400" cy="30861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the Modified Model</a:t>
            </a:r>
          </a:p>
        </p:txBody>
      </p:sp>
      <p:sp>
        <p:nvSpPr>
          <p:cNvPr id="3" name="Content Placeholder 2"/>
          <p:cNvSpPr>
            <a:spLocks noGrp="1"/>
          </p:cNvSpPr>
          <p:nvPr>
            <p:ph idx="1"/>
          </p:nvPr>
        </p:nvSpPr>
        <p:spPr/>
        <p:txBody>
          <a:bodyPr/>
          <a:lstStyle/>
          <a:p>
            <a:pPr lvl="0" indent="0" marL="0">
              <a:buNone/>
            </a:pPr>
            <a:r>
              <a:rPr/>
              <a:t>I tested the UTAUT research model using lavaan :</a:t>
            </a:r>
          </a:p>
          <a:p>
            <a:pPr lvl="0" indent="0">
              <a:buNone/>
            </a:pPr>
            <a:r>
              <a:rPr i="1">
                <a:solidFill>
                  <a:srgbClr val="60A0B0"/>
                </a:solidFill>
                <a:latin typeface="Courier"/>
              </a:rPr>
              <a:t># Specify the model</a:t>
            </a:r>
            <a:br/>
            <a:r>
              <a:rPr>
                <a:latin typeface="Courier"/>
              </a:rPr>
              <a:t>model2 </a:t>
            </a:r>
            <a:r>
              <a:rPr>
                <a:solidFill>
                  <a:srgbClr val="007020"/>
                </a:solidFill>
                <a:latin typeface="Courier"/>
              </a:rPr>
              <a:t>&lt;-</a:t>
            </a:r>
            <a:r>
              <a:rPr>
                <a:latin typeface="Courier"/>
              </a:rPr>
              <a:t> </a:t>
            </a:r>
            <a:r>
              <a:rPr>
                <a:solidFill>
                  <a:srgbClr val="4070A0"/>
                </a:solidFill>
                <a:latin typeface="Courier"/>
              </a:rPr>
              <a:t>'</a:t>
            </a:r>
            <a:br/>
            <a:r>
              <a:rPr>
                <a:solidFill>
                  <a:srgbClr val="4070A0"/>
                </a:solidFill>
                <a:latin typeface="Courier"/>
              </a:rPr>
              <a:t>   # UTAUT2 Measurement Model</a:t>
            </a:r>
            <a:br/>
            <a:r>
              <a:rPr>
                <a:solidFill>
                  <a:srgbClr val="4070A0"/>
                </a:solidFill>
                <a:latin typeface="Courier"/>
              </a:rPr>
              <a:t>  </a:t>
            </a:r>
            <a:br/>
            <a:r>
              <a:rPr>
                <a:solidFill>
                  <a:srgbClr val="4070A0"/>
                </a:solidFill>
                <a:latin typeface="Courier"/>
              </a:rPr>
              <a:t>   PE =~ PE1+PE2+PE3+PE4+PE5</a:t>
            </a:r>
            <a:br/>
            <a:r>
              <a:rPr>
                <a:solidFill>
                  <a:srgbClr val="4070A0"/>
                </a:solidFill>
                <a:latin typeface="Courier"/>
              </a:rPr>
              <a:t>   EF =~ EF1+EF2+EF3+EF4</a:t>
            </a:r>
            <a:br/>
            <a:r>
              <a:rPr>
                <a:solidFill>
                  <a:srgbClr val="4070A0"/>
                </a:solidFill>
                <a:latin typeface="Courier"/>
              </a:rPr>
              <a:t>   FC =~ FC1+FC2+FC3+FC4+FC5</a:t>
            </a:r>
            <a:br/>
            <a:r>
              <a:rPr>
                <a:solidFill>
                  <a:srgbClr val="4070A0"/>
                </a:solidFill>
                <a:latin typeface="Courier"/>
              </a:rPr>
              <a:t>   HM =~ HM1+HM2+HM3+HM4</a:t>
            </a:r>
            <a:br/>
            <a:r>
              <a:rPr>
                <a:solidFill>
                  <a:srgbClr val="4070A0"/>
                </a:solidFill>
                <a:latin typeface="Courier"/>
              </a:rPr>
              <a:t>   SI =~ SI1+SI2+SI3+SI4</a:t>
            </a:r>
            <a:br/>
            <a:r>
              <a:rPr>
                <a:solidFill>
                  <a:srgbClr val="4070A0"/>
                </a:solidFill>
                <a:latin typeface="Courier"/>
              </a:rPr>
              <a:t>   HB =~ Habit1+Habit2+Habit3+Habit4 </a:t>
            </a:r>
            <a:br/>
            <a:r>
              <a:rPr>
                <a:solidFill>
                  <a:srgbClr val="4070A0"/>
                </a:solidFill>
                <a:latin typeface="Courier"/>
              </a:rPr>
              <a:t>   IU =~ ITU1+ITU2+ITU3+ITU4+ITU5+ITU6+ITU7+ITU8+ITU8+ITU9+ITU10+ITU11</a:t>
            </a:r>
            <a:br/>
            <a:r>
              <a:rPr>
                <a:solidFill>
                  <a:srgbClr val="4070A0"/>
                </a:solidFill>
                <a:latin typeface="Courier"/>
              </a:rPr>
              <a:t>   UB =~ UB1+UB2+UB3+UB4</a:t>
            </a:r>
            <a:br/>
            <a:r>
              <a:rPr>
                <a:solidFill>
                  <a:srgbClr val="4070A0"/>
                </a:solidFill>
                <a:latin typeface="Courier"/>
              </a:rPr>
              <a:t>  </a:t>
            </a:r>
            <a:br/>
            <a:r>
              <a:rPr>
                <a:solidFill>
                  <a:srgbClr val="4070A0"/>
                </a:solidFill>
                <a:latin typeface="Courier"/>
              </a:rPr>
              <a:t>  #UTAUT2 Structural Model</a:t>
            </a:r>
            <a:br/>
            <a:r>
              <a:rPr>
                <a:solidFill>
                  <a:srgbClr val="4070A0"/>
                </a:solidFill>
                <a:latin typeface="Courier"/>
              </a:rPr>
              <a:t>  IU ~ PE+EF+HM+SI</a:t>
            </a:r>
            <a:br/>
            <a:r>
              <a:rPr>
                <a:solidFill>
                  <a:srgbClr val="4070A0"/>
                </a:solidFill>
                <a:latin typeface="Courier"/>
              </a:rPr>
              <a:t>  UB ~ IU</a:t>
            </a:r>
            <a:br/>
            <a:r>
              <a:rPr>
                <a:solidFill>
                  <a:srgbClr val="4070A0"/>
                </a:solidFill>
                <a:latin typeface="Courier"/>
              </a:rPr>
              <a:t>'</a:t>
            </a:r>
            <a:br/>
            <a:br/>
            <a:r>
              <a:rPr i="1">
                <a:solidFill>
                  <a:srgbClr val="60A0B0"/>
                </a:solidFill>
                <a:latin typeface="Courier"/>
              </a:rPr>
              <a:t># Fitting the model</a:t>
            </a:r>
            <a:br/>
            <a:r>
              <a:rPr>
                <a:latin typeface="Courier"/>
              </a:rPr>
              <a:t>fit </a:t>
            </a:r>
            <a:r>
              <a:rPr>
                <a:solidFill>
                  <a:srgbClr val="007020"/>
                </a:solidFill>
                <a:latin typeface="Courier"/>
              </a:rPr>
              <a:t>&lt;-</a:t>
            </a:r>
            <a:r>
              <a:rPr>
                <a:latin typeface="Courier"/>
              </a:rPr>
              <a:t> </a:t>
            </a:r>
            <a:r>
              <a:rPr>
                <a:solidFill>
                  <a:srgbClr val="06287E"/>
                </a:solidFill>
                <a:latin typeface="Courier"/>
              </a:rPr>
              <a:t>cfa</a:t>
            </a:r>
            <a:r>
              <a:rPr>
                <a:latin typeface="Courier"/>
              </a:rPr>
              <a:t>(model, </a:t>
            </a:r>
            <a:r>
              <a:rPr>
                <a:solidFill>
                  <a:srgbClr val="7D9029"/>
                </a:solidFill>
                <a:latin typeface="Courier"/>
              </a:rPr>
              <a:t>data =</a:t>
            </a:r>
            <a:r>
              <a:rPr>
                <a:latin typeface="Courier"/>
              </a:rPr>
              <a:t> Raw_data_to_analyze_SEM)</a:t>
            </a:r>
            <a:br/>
            <a:br/>
            <a:br/>
            <a:r>
              <a:rPr i="1">
                <a:solidFill>
                  <a:srgbClr val="60A0B0"/>
                </a:solidFill>
                <a:latin typeface="Courier"/>
              </a:rPr>
              <a:t># Finding the fit summary</a:t>
            </a:r>
            <a:br/>
            <a:br/>
            <a:r>
              <a:rPr>
                <a:solidFill>
                  <a:srgbClr val="06287E"/>
                </a:solidFill>
                <a:latin typeface="Courier"/>
              </a:rPr>
              <a:t>summary</a:t>
            </a:r>
            <a:r>
              <a:rPr>
                <a:latin typeface="Courier"/>
              </a:rPr>
              <a:t>(fit,</a:t>
            </a:r>
            <a:r>
              <a:rPr>
                <a:solidFill>
                  <a:srgbClr val="7D9029"/>
                </a:solidFill>
                <a:latin typeface="Courier"/>
              </a:rPr>
              <a:t>fit.measures=</a:t>
            </a:r>
            <a:r>
              <a:rPr>
                <a:solidFill>
                  <a:srgbClr val="880000"/>
                </a:solidFill>
                <a:latin typeface="Courier"/>
              </a:rPr>
              <a:t>TRUE</a:t>
            </a:r>
            <a:r>
              <a:rPr>
                <a:latin typeface="Courier"/>
              </a:rPr>
              <a:t>,</a:t>
            </a:r>
            <a:r>
              <a:rPr>
                <a:solidFill>
                  <a:srgbClr val="7D9029"/>
                </a:solidFill>
                <a:latin typeface="Courier"/>
              </a:rPr>
              <a:t>standardized=</a:t>
            </a:r>
            <a:r>
              <a:rPr>
                <a:solidFill>
                  <a:srgbClr val="880000"/>
                </a:solidFill>
                <a:latin typeface="Courier"/>
              </a:rPr>
              <a:t>TRUE</a:t>
            </a:r>
            <a:r>
              <a:rPr>
                <a:latin typeface="Courier"/>
              </a:rPr>
              <a:t>, </a:t>
            </a:r>
            <a:r>
              <a:rPr>
                <a:solidFill>
                  <a:srgbClr val="7D9029"/>
                </a:solidFill>
                <a:latin typeface="Courier"/>
              </a:rPr>
              <a:t>rsquare=</a:t>
            </a:r>
            <a:r>
              <a:rPr>
                <a:solidFill>
                  <a:srgbClr val="880000"/>
                </a:solidFill>
                <a:latin typeface="Courier"/>
              </a:rPr>
              <a:t>TRUE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a:t>
            </a:r>
          </a:p>
        </p:txBody>
      </p:sp>
      <p:sp>
        <p:nvSpPr>
          <p:cNvPr id="3" name="Content Placeholder 2"/>
          <p:cNvSpPr>
            <a:spLocks noGrp="1"/>
          </p:cNvSpPr>
          <p:nvPr>
            <p:ph idx="1"/>
          </p:nvPr>
        </p:nvSpPr>
        <p:spPr/>
        <p:txBody>
          <a:bodyPr/>
          <a:lstStyle/>
          <a:p>
            <a:pPr lvl="0" indent="0">
              <a:buNone/>
            </a:pPr>
            <a:r>
              <a:rPr>
                <a:latin typeface="Courier"/>
              </a:rPr>
              <a:t>lavaan </a:t>
            </a:r>
            <a:r>
              <a:rPr>
                <a:solidFill>
                  <a:srgbClr val="40A070"/>
                </a:solidFill>
                <a:latin typeface="Courier"/>
              </a:rPr>
              <a:t>0</a:t>
            </a:r>
            <a:r>
              <a:rPr>
                <a:latin typeface="Courier"/>
              </a:rPr>
              <a:t>.</a:t>
            </a:r>
            <a:r>
              <a:rPr>
                <a:solidFill>
                  <a:srgbClr val="40A070"/>
                </a:solidFill>
                <a:latin typeface="Courier"/>
              </a:rPr>
              <a:t>6.15</a:t>
            </a:r>
            <a:r>
              <a:rPr>
                <a:latin typeface="Courier"/>
              </a:rPr>
              <a:t> ended normally after </a:t>
            </a:r>
            <a:r>
              <a:rPr>
                <a:solidFill>
                  <a:srgbClr val="40A070"/>
                </a:solidFill>
                <a:latin typeface="Courier"/>
              </a:rPr>
              <a:t>131</a:t>
            </a:r>
            <a:r>
              <a:rPr>
                <a:latin typeface="Courier"/>
              </a:rPr>
              <a:t> iterations</a:t>
            </a:r>
            <a:br/>
            <a:br/>
            <a:r>
              <a:rPr>
                <a:latin typeface="Courier"/>
              </a:rPr>
              <a:t>  Estimator                                         ML</a:t>
            </a:r>
            <a:br/>
            <a:r>
              <a:rPr>
                <a:latin typeface="Courier"/>
              </a:rPr>
              <a:t>  Optimization method                           NLMINB</a:t>
            </a:r>
            <a:br/>
            <a:r>
              <a:rPr>
                <a:latin typeface="Courier"/>
              </a:rPr>
              <a:t>  Number of model parameters                       </a:t>
            </a:r>
            <a:r>
              <a:rPr>
                <a:solidFill>
                  <a:srgbClr val="40A070"/>
                </a:solidFill>
                <a:latin typeface="Courier"/>
              </a:rPr>
              <a:t>102</a:t>
            </a:r>
            <a:br/>
            <a:br/>
            <a:r>
              <a:rPr>
                <a:latin typeface="Courier"/>
              </a:rPr>
              <a:t>  Number of observations                           </a:t>
            </a:r>
            <a:r>
              <a:rPr>
                <a:solidFill>
                  <a:srgbClr val="40A070"/>
                </a:solidFill>
                <a:latin typeface="Courier"/>
              </a:rPr>
              <a:t>170</a:t>
            </a:r>
            <a:br/>
            <a:br/>
            <a:r>
              <a:rPr>
                <a:latin typeface="Courier"/>
              </a:rPr>
              <a:t>Model Test User Model</a:t>
            </a:r>
            <a:r>
              <a:rPr>
                <a:solidFill>
                  <a:srgbClr val="4070A0"/>
                </a:solidFill>
                <a:latin typeface="Courier"/>
              </a:rPr>
              <a:t>:</a:t>
            </a:r>
            <a:br/>
            <a:r>
              <a:rPr>
                <a:latin typeface="Courier"/>
              </a:rPr>
              <a:t>                                                      </a:t>
            </a:r>
            <a:br/>
            <a:r>
              <a:rPr>
                <a:latin typeface="Courier"/>
              </a:rPr>
              <a:t>  Test statistic                              </a:t>
            </a:r>
            <a:r>
              <a:rPr>
                <a:solidFill>
                  <a:srgbClr val="40A070"/>
                </a:solidFill>
                <a:latin typeface="Courier"/>
              </a:rPr>
              <a:t>2263.895</a:t>
            </a:r>
            <a:br/>
            <a:r>
              <a:rPr>
                <a:latin typeface="Courier"/>
              </a:rPr>
              <a:t>  Degrees of freedom                               </a:t>
            </a:r>
            <a:r>
              <a:rPr>
                <a:solidFill>
                  <a:srgbClr val="40A070"/>
                </a:solidFill>
                <a:latin typeface="Courier"/>
              </a:rPr>
              <a:t>759</a:t>
            </a:r>
            <a:br/>
            <a:r>
              <a:rPr>
                <a:latin typeface="Courier"/>
              </a:rPr>
              <a:t>  P</a:t>
            </a:r>
            <a:r>
              <a:rPr>
                <a:solidFill>
                  <a:srgbClr val="4070A0"/>
                </a:solidFill>
                <a:latin typeface="Courier"/>
              </a:rPr>
              <a:t>-</a:t>
            </a:r>
            <a:r>
              <a:rPr>
                <a:solidFill>
                  <a:srgbClr val="06287E"/>
                </a:solidFill>
                <a:latin typeface="Courier"/>
              </a:rPr>
              <a:t>value</a:t>
            </a:r>
            <a:r>
              <a:rPr>
                <a:latin typeface="Courier"/>
              </a:rPr>
              <a:t> (Chi</a:t>
            </a:r>
            <a:r>
              <a:rPr>
                <a:solidFill>
                  <a:srgbClr val="4070A0"/>
                </a:solidFill>
                <a:latin typeface="Courier"/>
              </a:rPr>
              <a:t>-</a:t>
            </a:r>
            <a:r>
              <a:rPr>
                <a:latin typeface="Courier"/>
              </a:rPr>
              <a:t>square)                           </a:t>
            </a:r>
            <a:r>
              <a:rPr>
                <a:solidFill>
                  <a:srgbClr val="40A070"/>
                </a:solidFill>
                <a:latin typeface="Courier"/>
              </a:rPr>
              <a:t>0.000</a:t>
            </a:r>
            <a:br/>
            <a:br/>
            <a:r>
              <a:rPr>
                <a:latin typeface="Courier"/>
              </a:rPr>
              <a:t>Model Test Baseline Model</a:t>
            </a:r>
            <a:r>
              <a:rPr>
                <a:solidFill>
                  <a:srgbClr val="4070A0"/>
                </a:solidFill>
                <a:latin typeface="Courier"/>
              </a:rPr>
              <a:t>:</a:t>
            </a:r>
            <a:br/>
            <a:br/>
            <a:r>
              <a:rPr>
                <a:latin typeface="Courier"/>
              </a:rPr>
              <a:t>  Test statistic                              </a:t>
            </a:r>
            <a:r>
              <a:rPr>
                <a:solidFill>
                  <a:srgbClr val="40A070"/>
                </a:solidFill>
                <a:latin typeface="Courier"/>
              </a:rPr>
              <a:t>4906.262</a:t>
            </a:r>
            <a:br/>
            <a:r>
              <a:rPr>
                <a:latin typeface="Courier"/>
              </a:rPr>
              <a:t>  Degrees of freedom                               </a:t>
            </a:r>
            <a:r>
              <a:rPr>
                <a:solidFill>
                  <a:srgbClr val="40A070"/>
                </a:solidFill>
                <a:latin typeface="Courier"/>
              </a:rPr>
              <a:t>820</a:t>
            </a:r>
            <a:br/>
            <a:r>
              <a:rPr>
                <a:latin typeface="Courier"/>
              </a:rPr>
              <a:t>  P</a:t>
            </a:r>
            <a:r>
              <a:rPr>
                <a:solidFill>
                  <a:srgbClr val="4070A0"/>
                </a:solidFill>
                <a:latin typeface="Courier"/>
              </a:rPr>
              <a:t>-</a:t>
            </a:r>
            <a:r>
              <a:rPr>
                <a:latin typeface="Courier"/>
              </a:rPr>
              <a:t>value                                        </a:t>
            </a:r>
            <a:r>
              <a:rPr>
                <a:solidFill>
                  <a:srgbClr val="40A070"/>
                </a:solidFill>
                <a:latin typeface="Courier"/>
              </a:rPr>
              <a:t>0.000</a:t>
            </a:r>
            <a:br/>
            <a:br/>
            <a:r>
              <a:rPr>
                <a:latin typeface="Courier"/>
              </a:rPr>
              <a:t>User Model versus Baseline Model</a:t>
            </a:r>
            <a:r>
              <a:rPr>
                <a:solidFill>
                  <a:srgbClr val="4070A0"/>
                </a:solidFill>
                <a:latin typeface="Courier"/>
              </a:rPr>
              <a:t>:</a:t>
            </a:r>
            <a:br/>
            <a:br/>
            <a:r>
              <a:rPr>
                <a:latin typeface="Courier"/>
              </a:rPr>
              <a:t>  Comparative Fit </a:t>
            </a:r>
            <a:r>
              <a:rPr>
                <a:solidFill>
                  <a:srgbClr val="06287E"/>
                </a:solidFill>
                <a:latin typeface="Courier"/>
              </a:rPr>
              <a:t>Index</a:t>
            </a:r>
            <a:r>
              <a:rPr>
                <a:latin typeface="Courier"/>
              </a:rPr>
              <a:t> (CFI)                    </a:t>
            </a:r>
            <a:r>
              <a:rPr>
                <a:solidFill>
                  <a:srgbClr val="40A070"/>
                </a:solidFill>
                <a:latin typeface="Courier"/>
              </a:rPr>
              <a:t>0.632</a:t>
            </a:r>
            <a:br/>
            <a:r>
              <a:rPr>
                <a:latin typeface="Courier"/>
              </a:rPr>
              <a:t>  Tucker</a:t>
            </a:r>
            <a:r>
              <a:rPr>
                <a:solidFill>
                  <a:srgbClr val="4070A0"/>
                </a:solidFill>
                <a:latin typeface="Courier"/>
              </a:rPr>
              <a:t>-</a:t>
            </a:r>
            <a:r>
              <a:rPr>
                <a:latin typeface="Courier"/>
              </a:rPr>
              <a:t>Lewis </a:t>
            </a:r>
            <a:r>
              <a:rPr>
                <a:solidFill>
                  <a:srgbClr val="06287E"/>
                </a:solidFill>
                <a:latin typeface="Courier"/>
              </a:rPr>
              <a:t>Index</a:t>
            </a:r>
            <a:r>
              <a:rPr>
                <a:latin typeface="Courier"/>
              </a:rPr>
              <a:t> (TLI)                       </a:t>
            </a:r>
            <a:r>
              <a:rPr>
                <a:solidFill>
                  <a:srgbClr val="40A070"/>
                </a:solidFill>
                <a:latin typeface="Courier"/>
              </a:rPr>
              <a:t>0.602</a:t>
            </a:r>
            <a:br/>
            <a:br/>
            <a:r>
              <a:rPr>
                <a:latin typeface="Courier"/>
              </a:rPr>
              <a:t>Loglikelihood and Information Criteria</a:t>
            </a:r>
            <a:r>
              <a:rPr>
                <a:solidFill>
                  <a:srgbClr val="4070A0"/>
                </a:solidFill>
                <a:latin typeface="Courier"/>
              </a:rPr>
              <a:t>:</a:t>
            </a:r>
            <a:br/>
            <a:br/>
            <a:r>
              <a:rPr>
                <a:latin typeface="Courier"/>
              </a:rPr>
              <a:t>  Loglikelihood user </a:t>
            </a:r>
            <a:r>
              <a:rPr>
                <a:solidFill>
                  <a:srgbClr val="06287E"/>
                </a:solidFill>
                <a:latin typeface="Courier"/>
              </a:rPr>
              <a:t>model</a:t>
            </a:r>
            <a:r>
              <a:rPr>
                <a:latin typeface="Courier"/>
              </a:rPr>
              <a:t> (H0)              </a:t>
            </a:r>
            <a:r>
              <a:rPr>
                <a:solidFill>
                  <a:srgbClr val="4070A0"/>
                </a:solidFill>
                <a:latin typeface="Courier"/>
              </a:rPr>
              <a:t>-</a:t>
            </a:r>
            <a:r>
              <a:rPr>
                <a:solidFill>
                  <a:srgbClr val="40A070"/>
                </a:solidFill>
                <a:latin typeface="Courier"/>
              </a:rPr>
              <a:t>8046.654</a:t>
            </a:r>
            <a:br/>
            <a:r>
              <a:rPr>
                <a:latin typeface="Courier"/>
              </a:rPr>
              <a:t>  Loglikelihood unrestricted </a:t>
            </a:r>
            <a:r>
              <a:rPr>
                <a:solidFill>
                  <a:srgbClr val="06287E"/>
                </a:solidFill>
                <a:latin typeface="Courier"/>
              </a:rPr>
              <a:t>model</a:t>
            </a:r>
            <a:r>
              <a:rPr>
                <a:latin typeface="Courier"/>
              </a:rPr>
              <a:t> (H1)      </a:t>
            </a:r>
            <a:r>
              <a:rPr>
                <a:solidFill>
                  <a:srgbClr val="4070A0"/>
                </a:solidFill>
                <a:latin typeface="Courier"/>
              </a:rPr>
              <a:t>-</a:t>
            </a:r>
            <a:r>
              <a:rPr>
                <a:solidFill>
                  <a:srgbClr val="40A070"/>
                </a:solidFill>
                <a:latin typeface="Courier"/>
              </a:rPr>
              <a:t>6914.707</a:t>
            </a:r>
            <a:br/>
            <a:r>
              <a:rPr>
                <a:latin typeface="Courier"/>
              </a:rPr>
              <a:t>                                                      </a:t>
            </a:r>
            <a:br/>
            <a:r>
              <a:rPr>
                <a:latin typeface="Courier"/>
              </a:rPr>
              <a:t>  </a:t>
            </a:r>
            <a:r>
              <a:rPr>
                <a:solidFill>
                  <a:srgbClr val="06287E"/>
                </a:solidFill>
                <a:latin typeface="Courier"/>
              </a:rPr>
              <a:t>Akaike</a:t>
            </a:r>
            <a:r>
              <a:rPr>
                <a:latin typeface="Courier"/>
              </a:rPr>
              <a:t> (AIC)                               </a:t>
            </a:r>
            <a:r>
              <a:rPr>
                <a:solidFill>
                  <a:srgbClr val="40A070"/>
                </a:solidFill>
                <a:latin typeface="Courier"/>
              </a:rPr>
              <a:t>16297.309</a:t>
            </a:r>
            <a:br/>
            <a:r>
              <a:rPr>
                <a:latin typeface="Courier"/>
              </a:rPr>
              <a:t>  </a:t>
            </a:r>
            <a:r>
              <a:rPr>
                <a:solidFill>
                  <a:srgbClr val="06287E"/>
                </a:solidFill>
                <a:latin typeface="Courier"/>
              </a:rPr>
              <a:t>Bayesian</a:t>
            </a:r>
            <a:r>
              <a:rPr>
                <a:latin typeface="Courier"/>
              </a:rPr>
              <a:t> (BIC)                             </a:t>
            </a:r>
            <a:r>
              <a:rPr>
                <a:solidFill>
                  <a:srgbClr val="40A070"/>
                </a:solidFill>
                <a:latin typeface="Courier"/>
              </a:rPr>
              <a:t>16617.160</a:t>
            </a:r>
            <a:br/>
            <a:r>
              <a:rPr>
                <a:latin typeface="Courier"/>
              </a:rPr>
              <a:t>  Sample</a:t>
            </a:r>
            <a:r>
              <a:rPr>
                <a:solidFill>
                  <a:srgbClr val="4070A0"/>
                </a:solidFill>
                <a:latin typeface="Courier"/>
              </a:rPr>
              <a:t>-</a:t>
            </a:r>
            <a:r>
              <a:rPr>
                <a:latin typeface="Courier"/>
              </a:rPr>
              <a:t>size adjusted </a:t>
            </a:r>
            <a:r>
              <a:rPr>
                <a:solidFill>
                  <a:srgbClr val="06287E"/>
                </a:solidFill>
                <a:latin typeface="Courier"/>
              </a:rPr>
              <a:t>Bayesian</a:t>
            </a:r>
            <a:r>
              <a:rPr>
                <a:latin typeface="Courier"/>
              </a:rPr>
              <a:t> (SABIC)      </a:t>
            </a:r>
            <a:r>
              <a:rPr>
                <a:solidFill>
                  <a:srgbClr val="40A070"/>
                </a:solidFill>
                <a:latin typeface="Courier"/>
              </a:rPr>
              <a:t>16294.192</a:t>
            </a:r>
            <a:br/>
            <a:br/>
            <a:r>
              <a:rPr>
                <a:latin typeface="Courier"/>
              </a:rPr>
              <a:t>Root Mean Square Error of Approximation</a:t>
            </a:r>
            <a:r>
              <a:rPr>
                <a:solidFill>
                  <a:srgbClr val="4070A0"/>
                </a:solidFill>
                <a:latin typeface="Courier"/>
              </a:rPr>
              <a:t>:</a:t>
            </a:r>
            <a:br/>
            <a:br/>
            <a:r>
              <a:rPr>
                <a:latin typeface="Courier"/>
              </a:rPr>
              <a:t>  RMSEA                                          </a:t>
            </a:r>
            <a:r>
              <a:rPr>
                <a:solidFill>
                  <a:srgbClr val="40A070"/>
                </a:solidFill>
                <a:latin typeface="Courier"/>
              </a:rPr>
              <a:t>0.108</a:t>
            </a:r>
            <a:br/>
            <a:r>
              <a:rPr>
                <a:latin typeface="Courier"/>
              </a:rPr>
              <a:t>  </a:t>
            </a:r>
            <a:r>
              <a:rPr>
                <a:solidFill>
                  <a:srgbClr val="40A070"/>
                </a:solidFill>
                <a:latin typeface="Courier"/>
              </a:rPr>
              <a:t>90</a:t>
            </a:r>
            <a:r>
              <a:rPr>
                <a:latin typeface="Courier"/>
              </a:rPr>
              <a:t> Percent confidence interval </a:t>
            </a:r>
            <a:r>
              <a:rPr>
                <a:solidFill>
                  <a:srgbClr val="4070A0"/>
                </a:solidFill>
                <a:latin typeface="Courier"/>
              </a:rPr>
              <a:t>-</a:t>
            </a:r>
            <a:r>
              <a:rPr>
                <a:latin typeface="Courier"/>
              </a:rPr>
              <a:t> lower         </a:t>
            </a:r>
            <a:r>
              <a:rPr>
                <a:solidFill>
                  <a:srgbClr val="40A070"/>
                </a:solidFill>
                <a:latin typeface="Courier"/>
              </a:rPr>
              <a:t>0.103</a:t>
            </a:r>
            <a:br/>
            <a:r>
              <a:rPr>
                <a:latin typeface="Courier"/>
              </a:rPr>
              <a:t>  </a:t>
            </a:r>
            <a:r>
              <a:rPr>
                <a:solidFill>
                  <a:srgbClr val="40A070"/>
                </a:solidFill>
                <a:latin typeface="Courier"/>
              </a:rPr>
              <a:t>90</a:t>
            </a:r>
            <a:r>
              <a:rPr>
                <a:latin typeface="Courier"/>
              </a:rPr>
              <a:t> Percent confidence interval </a:t>
            </a:r>
            <a:r>
              <a:rPr>
                <a:solidFill>
                  <a:srgbClr val="4070A0"/>
                </a:solidFill>
                <a:latin typeface="Courier"/>
              </a:rPr>
              <a:t>-</a:t>
            </a:r>
            <a:r>
              <a:rPr>
                <a:latin typeface="Courier"/>
              </a:rPr>
              <a:t> upper         </a:t>
            </a:r>
            <a:r>
              <a:rPr>
                <a:solidFill>
                  <a:srgbClr val="40A070"/>
                </a:solidFill>
                <a:latin typeface="Courier"/>
              </a:rPr>
              <a:t>0.113</a:t>
            </a:r>
            <a:br/>
            <a:r>
              <a:rPr>
                <a:latin typeface="Courier"/>
              </a:rPr>
              <a:t>  P</a:t>
            </a:r>
            <a:r>
              <a:rPr>
                <a:solidFill>
                  <a:srgbClr val="4070A0"/>
                </a:solidFill>
                <a:latin typeface="Courier"/>
              </a:rPr>
              <a:t>-</a:t>
            </a:r>
            <a:r>
              <a:rPr>
                <a:latin typeface="Courier"/>
              </a:rPr>
              <a:t>value H_0</a:t>
            </a:r>
            <a:r>
              <a:rPr>
                <a:solidFill>
                  <a:srgbClr val="4070A0"/>
                </a:solidFill>
                <a:latin typeface="Courier"/>
              </a:rPr>
              <a:t>:</a:t>
            </a:r>
            <a:r>
              <a:rPr>
                <a:latin typeface="Courier"/>
              </a:rPr>
              <a:t> RMSEA </a:t>
            </a:r>
            <a:r>
              <a:rPr>
                <a:solidFill>
                  <a:srgbClr val="4070A0"/>
                </a:solidFill>
                <a:latin typeface="Courier"/>
              </a:rPr>
              <a:t>&lt;=</a:t>
            </a:r>
            <a:r>
              <a:rPr>
                <a:latin typeface="Courier"/>
              </a:rPr>
              <a:t> </a:t>
            </a:r>
            <a:r>
              <a:rPr>
                <a:solidFill>
                  <a:srgbClr val="40A070"/>
                </a:solidFill>
                <a:latin typeface="Courier"/>
              </a:rPr>
              <a:t>0.050</a:t>
            </a:r>
            <a:r>
              <a:rPr>
                <a:latin typeface="Courier"/>
              </a:rPr>
              <a:t>                    </a:t>
            </a:r>
            <a:r>
              <a:rPr>
                <a:solidFill>
                  <a:srgbClr val="40A070"/>
                </a:solidFill>
                <a:latin typeface="Courier"/>
              </a:rPr>
              <a:t>0.000</a:t>
            </a:r>
            <a:br/>
            <a:r>
              <a:rPr>
                <a:latin typeface="Courier"/>
              </a:rPr>
              <a:t>  P</a:t>
            </a:r>
            <a:r>
              <a:rPr>
                <a:solidFill>
                  <a:srgbClr val="4070A0"/>
                </a:solidFill>
                <a:latin typeface="Courier"/>
              </a:rPr>
              <a:t>-</a:t>
            </a:r>
            <a:r>
              <a:rPr>
                <a:latin typeface="Courier"/>
              </a:rPr>
              <a:t>value H_0</a:t>
            </a:r>
            <a:r>
              <a:rPr>
                <a:solidFill>
                  <a:srgbClr val="4070A0"/>
                </a:solidFill>
                <a:latin typeface="Courier"/>
              </a:rPr>
              <a:t>:</a:t>
            </a:r>
            <a:r>
              <a:rPr>
                <a:latin typeface="Courier"/>
              </a:rPr>
              <a:t> RMSEA </a:t>
            </a:r>
            <a:r>
              <a:rPr>
                <a:solidFill>
                  <a:srgbClr val="4070A0"/>
                </a:solidFill>
                <a:latin typeface="Courier"/>
              </a:rPr>
              <a:t>&gt;=</a:t>
            </a:r>
            <a:r>
              <a:rPr>
                <a:latin typeface="Courier"/>
              </a:rPr>
              <a:t> </a:t>
            </a:r>
            <a:r>
              <a:rPr>
                <a:solidFill>
                  <a:srgbClr val="40A070"/>
                </a:solidFill>
                <a:latin typeface="Courier"/>
              </a:rPr>
              <a:t>0.080</a:t>
            </a:r>
            <a:r>
              <a:rPr>
                <a:latin typeface="Courier"/>
              </a:rPr>
              <a:t>                    </a:t>
            </a:r>
            <a:r>
              <a:rPr>
                <a:solidFill>
                  <a:srgbClr val="40A070"/>
                </a:solidFill>
                <a:latin typeface="Courier"/>
              </a:rPr>
              <a:t>1.000</a:t>
            </a:r>
            <a:br/>
            <a:br/>
            <a:r>
              <a:rPr>
                <a:latin typeface="Courier"/>
              </a:rPr>
              <a:t>Standardized Root Mean Square Residual</a:t>
            </a:r>
            <a:r>
              <a:rPr>
                <a:solidFill>
                  <a:srgbClr val="4070A0"/>
                </a:solidFill>
                <a:latin typeface="Courier"/>
              </a:rPr>
              <a:t>:</a:t>
            </a:r>
            <a:br/>
            <a:br/>
            <a:r>
              <a:rPr>
                <a:latin typeface="Courier"/>
              </a:rPr>
              <a:t>  SRMR                                           </a:t>
            </a:r>
            <a:r>
              <a:rPr>
                <a:solidFill>
                  <a:srgbClr val="40A070"/>
                </a:solidFill>
                <a:latin typeface="Courier"/>
              </a:rPr>
              <a:t>0.125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indent="0" marL="0">
              <a:buNone/>
            </a:pPr>
            <a:r>
              <a:rPr/>
              <a:t>The comparative fit index (CFI) and Tucker-Lewis Index (TLI) values of 0.632 and 0.602, respectively, are not very high, but are improved as compared to the previous model.</a:t>
            </a:r>
          </a:p>
          <a:p>
            <a:pPr lvl="0" indent="0" marL="0">
              <a:buNone/>
            </a:pPr>
            <a:r>
              <a:rPr/>
              <a:t>The RMSEA value of 0.108 indicates a poor fit, but it is within the acceptable range of 0.08-0.10. The SRMR value of 0.125 is also within the acceptable range of 0.08-0.10.</a:t>
            </a:r>
          </a:p>
          <a:p>
            <a:pPr lvl="0" indent="0" marL="0">
              <a:buNone/>
            </a:pPr>
            <a:r>
              <a:rPr/>
              <a:t>Looking at the parameter estimates, we can see that most of the factor loadings are significant, indicating that the latent variables are reliable measures of the constructs they represent. The covariances between the latent variables are also significant, indicating that there are relationships between the constructs.</a:t>
            </a:r>
          </a:p>
          <a:p>
            <a:pPr lvl="0" indent="0" marL="0">
              <a:buNone/>
            </a:pPr>
            <a:r>
              <a:rPr/>
              <a:t>Overall, while the model fit is not perfect, it is an improvement over the previous model and can be considered acceptable. However, it is important to consider the context and purpose of the analysis and interpret the results accordingly.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SEM Path Diagram</a:t>
            </a:r>
          </a:p>
        </p:txBody>
      </p:sp>
      <p:pic>
        <p:nvPicPr>
          <p:cNvPr descr="Rplot07.png" id="0" name="Picture 1"/>
          <p:cNvPicPr>
            <a:picLocks noGrp="1" noChangeAspect="1"/>
          </p:cNvPicPr>
          <p:nvPr/>
        </p:nvPicPr>
        <p:blipFill>
          <a:blip r:embed="rId2"/>
          <a:stretch>
            <a:fillRect/>
          </a:stretch>
        </p:blipFill>
        <p:spPr bwMode="auto">
          <a:xfrm>
            <a:off x="1333500" y="1193800"/>
            <a:ext cx="6477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indent="0" marL="0">
              <a:buNone/>
            </a:pPr>
            <a:r>
              <a:rPr/>
              <a:t>The latent variables in the model are PE (perceived ease of use), EF (perceived usefulness), FC (facilitating conditions), HM (habit), SI (social influence), IU (internet use behavior), and UB (usage behavior).</a:t>
            </a:r>
          </a:p>
          <a:p>
            <a:pPr lvl="0" indent="0" marL="0">
              <a:buNone/>
            </a:pPr>
            <a:r>
              <a:rPr/>
              <a:t>The regression coefficients show the relationship between the latent variables. The results show that IU has a positive relationship with SI, HM, and UB, and a weak positive relationship with PE and a weak negative relationship with EF. UB has a positive relationship with IU.</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indent="0" marL="0">
              <a:buNone/>
            </a:pPr>
            <a:r>
              <a:rPr/>
              <a:t>Performance Expectancy (PE) construct significantly covaries with the Effort Expectancy (EF), Habit (HB), Social Influence (SI), and Hedonic Motivation (HM) constructs. The relationship between PE and EF, HM, and SI is positive, while the relationship between PE and HB is negative. EF significantly covaries with FC, and the relationship is positive. HM significantly covaries with SI, and the relationship is positive. SI significantly covaries with HB and FC, and the relationship is positive.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purpose of this research is to compare and evaluate two models of the Unified Theory of Acceptance and Use of Technology 2 (UTAUT2) framework, using structural equation modeling (SEM) techniques. The authors collected data from 170 students enrolled in a business statistics course at the University of Malaya, Malaysia. They tested the data using maximum likelihood and Bayesian approaches. ((Jenatabadi et al. 2017)</a:t>
            </a:r>
          </a:p>
          <a:p>
            <a:pPr lvl="0" indent="0" marL="0">
              <a:buNone/>
            </a:pPr>
            <a:r>
              <a:rPr/>
              <a:t>I analyzed the raw data provided by the authors using STATA and lavaan to run a full structural equation modeling of the questionnaires.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indent="0" marL="0">
              <a:buNone/>
            </a:pPr>
            <a:r>
              <a:rPr/>
              <a:t>In the given model, the R-squared values of the indicator variables ranged from 0.148 to 0.844, indicating that the latent variables explain a moderate to a high amount of variance in their corresponding indicators. The highest R-squared value was observed for the first item of the Habit (HB) construct, and the lowest R-squared value was observed for the first item of the Effort Expectancy (EF) construct.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buNone/>
            </a:pPr>
            <a:r>
              <a:rPr/>
              <a:t>The results of this study suggest that both models of the UTAUT2 framework have significant relationships between the constructs. However, the modified model had better fit indices than the original model. The findings of this study are consistent with previous research that has found social influence to be a significant predictor of technology acceptance and use.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Jenatabadi, Hashem Salarzadeh, Sedigheh Moghavvemi, Che Wan Jasimah Bt Wan Mohamed Radzi, Parastoo Babashamsi, and Mohammad Arashi. 2017. “Testing Students’ e-Learning via Facebook Through Bayesian Structural Equation Modeling.” </a:t>
            </a:r>
            <a:r>
              <a:rPr i="1"/>
              <a:t>PLOS ONE</a:t>
            </a:r>
            <a:r>
              <a:rPr/>
              <a:t> 12 (9): e0182311. </a:t>
            </a:r>
            <a:r>
              <a:rPr>
                <a:hlinkClick r:id="rId2"/>
              </a:rPr>
              <a:t>https://doi.org/10.1371/journal.pone.0182311</a:t>
            </a:r>
            <a:r>
              <a:rPr/>
              <a:t>.</a:t>
            </a:r>
          </a:p>
          <a:p>
            <a:pPr lvl="0" indent="0" marL="0">
              <a:buNone/>
            </a:pPr>
            <a:r>
              <a:rPr/>
              <a:t>Lishinski, Alex. 2021. “lavaanPlot: Path Diagrams for ’Lavaan’ Models via ’DiagrammeR’.” </a:t>
            </a:r>
            <a:r>
              <a:rPr>
                <a:hlinkClick r:id="rId3"/>
              </a:rPr>
              <a:t>https://CRAN.R-project.org/package=lavaanPlot</a:t>
            </a:r>
            <a:r>
              <a:rPr/>
              <a:t>.</a:t>
            </a:r>
          </a:p>
          <a:p>
            <a:pPr lvl="0" indent="0" marL="0">
              <a:buNone/>
            </a:pPr>
            <a:r>
              <a:rPr/>
              <a:t>Rosseel, Yves. 2012. “Lavaan: An r Package for Structural Equation Modeling” 48. </a:t>
            </a:r>
            <a:r>
              <a:rPr>
                <a:hlinkClick r:id="rId4"/>
              </a:rPr>
              <a:t>https://doi.org/10.18637/jss.v048.i02</a:t>
            </a:r>
            <a:r>
              <a:rPr/>
              <a:t>.</a:t>
            </a:r>
          </a:p>
          <a:p>
            <a:pPr lvl="0" indent="0" marL="0">
              <a:buNone/>
            </a:pPr>
            <a:r>
              <a:rPr/>
              <a:t>Tamilmani, Kuttimani, Nripendra P. Rana, Samuel Fosso Wamba, and Rohita Dwivedi. 2021. “The Extended Unified Theory of Acceptance and Use of Technology (UTAUT2): A Systematic Literature Review and Theory Evaluation.” </a:t>
            </a:r>
            <a:r>
              <a:rPr i="1"/>
              <a:t>International Journal of Information Management</a:t>
            </a:r>
            <a:r>
              <a:rPr/>
              <a:t> 57 (C). </a:t>
            </a:r>
            <a:r>
              <a:rPr>
                <a:hlinkClick r:id="rId5"/>
              </a:rPr>
              <a:t>https://ideas.repec.org//a/eee/ininma/v57y2021ics0268401220314687.html</a:t>
            </a:r>
            <a:r>
              <a:rPr/>
              <a:t>.</a:t>
            </a:r>
          </a:p>
          <a:p>
            <a:pPr lvl="0" indent="0" marL="0">
              <a:buNone/>
            </a:pPr>
            <a:r>
              <a:rPr/>
              <a:t>Venkatesh, Viswanath, Michael G. Morris, Gordon B. Davis, and Fred D. Davis. 2003. “User Acceptance of Information Technology: Toward a Unified View.” </a:t>
            </a:r>
            <a:r>
              <a:rPr i="1"/>
              <a:t>MIS Quarterly</a:t>
            </a:r>
            <a:r>
              <a:rPr/>
              <a:t> 27 (3): 425–78. </a:t>
            </a:r>
            <a:r>
              <a:rPr>
                <a:hlinkClick r:id="rId6"/>
              </a:rPr>
              <a:t>https://doi.org/10.2307/30036540</a:t>
            </a:r>
            <a:r>
              <a:rPr/>
              <a:t>.</a:t>
            </a:r>
          </a:p>
          <a:p>
            <a:pPr lvl="0" indent="0" marL="0">
              <a:buNone/>
            </a:pPr>
            <a:r>
              <a:rPr/>
              <a:t>Venkatesh, Viswanath, James Y. L. Thong, and Xin Xu. 2012. “Consumer Acceptance and Use of Information Technology: Extending the Unified Theory of Acceptance and Use of Technology.” </a:t>
            </a:r>
            <a:r>
              <a:rPr i="1"/>
              <a:t>MIS Quarterly</a:t>
            </a:r>
            <a:r>
              <a:rPr/>
              <a:t> 36 (1): 157–78. </a:t>
            </a:r>
            <a:r>
              <a:rPr>
                <a:hlinkClick r:id="rId7"/>
              </a:rPr>
              <a:t>https://doi.org/10.2307/41410412</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a:t>The Unified Theory of Acceptance and Use of Technology (UTAUT) is a widely used theoretical model for studying technology acceptance and user behavior in various contexts. UTAUT proposes that behavioral intention to use technology is determined by four main constructs: performance expectancy, effort expectancy, social influence, and facilitating conditions. (Venkatesh et al. 2003) Several moderators, such as gender, age, experience, and voluntariness of use influence these constructs. The most recent version of UTAUT is UTAUT2, which incorporates additional constructs such as hedonic motivation, price value, and habit. (Venkatesh, Thong, and Xu 2012)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a:t>The key constructs of UTAUT2 framework are:</a:t>
            </a:r>
          </a:p>
          <a:p>
            <a:pPr lvl="0" indent="0" marL="0">
              <a:buNone/>
            </a:pPr>
            <a:r>
              <a:rPr b="1"/>
              <a:t>Performance expectancy:</a:t>
            </a:r>
            <a:r>
              <a:rPr/>
              <a:t> This degree to which an individual believes using technology will enhance their performance. It includes perceived usefulness, the degree to which technology is perceived to improve task performance, and job relevance.</a:t>
            </a:r>
          </a:p>
          <a:p>
            <a:pPr lvl="0" indent="0" marL="0">
              <a:buNone/>
            </a:pPr>
            <a:r>
              <a:rPr b="1"/>
              <a:t>Effort expectancy:</a:t>
            </a:r>
            <a:r>
              <a:rPr/>
              <a:t> This construct refers to the degree of ease associated with using technology. It includes perceived ease of use, which is the degree to which technology is perceived to be easy to use.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b="1"/>
              <a:t>Social influence:</a:t>
            </a:r>
            <a:r>
              <a:rPr/>
              <a:t> This refers to the degree to which an individual perceives that important others believe they should use technology. It includes subjective norm, which is the degree to which an individual perceives social pressure to use technology.</a:t>
            </a:r>
          </a:p>
          <a:p>
            <a:pPr lvl="0" indent="0" marL="0">
              <a:buNone/>
            </a:pPr>
            <a:r>
              <a:rPr b="1"/>
              <a:t>Facilitating conditions:</a:t>
            </a:r>
            <a:r>
              <a:rPr/>
              <a:t> It includes technical support, which is the degree to which an individual perceives that technical assistance is available when needed, and infrastructure, which is the degree to which an individual perceives that the necessary product is available.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b="1"/>
              <a:t>Hedonic motivation:</a:t>
            </a:r>
            <a:r>
              <a:rPr/>
              <a:t> This construct refers to the degree to which an individual perceives that using technology is fun, entertaining, and enjoyable. It includes intrinsic motivation, which is the degree to which an individual is motivated to use technology because they find it enjoyable or satisfying, and enjoyment.</a:t>
            </a:r>
          </a:p>
          <a:p>
            <a:pPr lvl="0" indent="0" marL="0">
              <a:buNone/>
            </a:pPr>
            <a:r>
              <a:rPr b="1"/>
              <a:t>Habit:</a:t>
            </a:r>
            <a:r>
              <a:rPr/>
              <a:t> Habit refers to the degree to which an individual has developed a pattern of using technology regularly. It includes habit strength, the degree to which an individual’s behavior towards technology is automatic and without conscious thought. (Tamilmani et al. 2021)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UTAUT2 Structural Equation Modelling</a:t>
            </a:r>
          </a:p>
        </p:txBody>
      </p:sp>
      <p:sp>
        <p:nvSpPr>
          <p:cNvPr id="4" name="Text Placeholder 3"/>
          <p:cNvSpPr>
            <a:spLocks noGrp="1"/>
          </p:cNvSpPr>
          <p:nvPr>
            <p:ph idx="2" sz="half" type="body"/>
          </p:nvPr>
        </p:nvSpPr>
        <p:spPr/>
        <p:txBody>
          <a:bodyPr/>
          <a:lstStyle/>
          <a:p>
            <a:pPr lvl="0" indent="0" marL="0">
              <a:buNone/>
            </a:pPr>
            <a:r>
              <a:rPr/>
              <a:t>The research framework is :</a:t>
            </a:r>
          </a:p>
        </p:txBody>
      </p:sp>
      <p:pic>
        <p:nvPicPr>
          <p:cNvPr descr="pone.0182311.g001%20(1).png" id="0" name="Picture 1"/>
          <p:cNvPicPr>
            <a:picLocks noGrp="1" noChangeAspect="1"/>
          </p:cNvPicPr>
          <p:nvPr/>
        </p:nvPicPr>
        <p:blipFill>
          <a:blip r:embed="rId2"/>
          <a:stretch>
            <a:fillRect/>
          </a:stretch>
        </p:blipFill>
        <p:spPr bwMode="auto">
          <a:xfrm>
            <a:off x="3568700" y="1244600"/>
            <a:ext cx="5105400" cy="22860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the Author’s Framework</a:t>
            </a:r>
          </a:p>
        </p:txBody>
      </p:sp>
      <p:sp>
        <p:nvSpPr>
          <p:cNvPr id="3" name="Content Placeholder 2"/>
          <p:cNvSpPr>
            <a:spLocks noGrp="1"/>
          </p:cNvSpPr>
          <p:nvPr>
            <p:ph idx="1"/>
          </p:nvPr>
        </p:nvSpPr>
        <p:spPr/>
        <p:txBody>
          <a:bodyPr/>
          <a:lstStyle/>
          <a:p>
            <a:pPr lvl="0" indent="0" marL="0">
              <a:buNone/>
            </a:pPr>
            <a:r>
              <a:rPr/>
              <a:t>I tested the original research model using lavaan : (Rosseel 2012)</a:t>
            </a:r>
          </a:p>
          <a:p>
            <a:pPr lvl="0" indent="0">
              <a:buNone/>
            </a:pPr>
            <a:r>
              <a:rPr i="1">
                <a:solidFill>
                  <a:srgbClr val="60A0B0"/>
                </a:solidFill>
                <a:latin typeface="Courier"/>
              </a:rPr>
              <a:t># Specify the model</a:t>
            </a:r>
            <a:br/>
            <a:r>
              <a:rPr>
                <a:latin typeface="Courier"/>
              </a:rPr>
              <a:t>model1 </a:t>
            </a:r>
            <a:r>
              <a:rPr>
                <a:solidFill>
                  <a:srgbClr val="007020"/>
                </a:solidFill>
                <a:latin typeface="Courier"/>
              </a:rPr>
              <a:t>&lt;-</a:t>
            </a:r>
            <a:r>
              <a:rPr>
                <a:latin typeface="Courier"/>
              </a:rPr>
              <a:t> </a:t>
            </a:r>
            <a:r>
              <a:rPr>
                <a:solidFill>
                  <a:srgbClr val="4070A0"/>
                </a:solidFill>
                <a:latin typeface="Courier"/>
              </a:rPr>
              <a:t>'</a:t>
            </a:r>
            <a:br/>
            <a:r>
              <a:rPr>
                <a:solidFill>
                  <a:srgbClr val="4070A0"/>
                </a:solidFill>
                <a:latin typeface="Courier"/>
              </a:rPr>
              <a:t>   # UTAUT2 Measurement Model</a:t>
            </a:r>
            <a:br/>
            <a:r>
              <a:rPr>
                <a:solidFill>
                  <a:srgbClr val="4070A0"/>
                </a:solidFill>
                <a:latin typeface="Courier"/>
              </a:rPr>
              <a:t>  </a:t>
            </a:r>
            <a:br/>
            <a:r>
              <a:rPr>
                <a:solidFill>
                  <a:srgbClr val="4070A0"/>
                </a:solidFill>
                <a:latin typeface="Courier"/>
              </a:rPr>
              <a:t>   PE =~ PE1+PE2+PE3+PE4+PE5</a:t>
            </a:r>
            <a:br/>
            <a:r>
              <a:rPr>
                <a:solidFill>
                  <a:srgbClr val="4070A0"/>
                </a:solidFill>
                <a:latin typeface="Courier"/>
              </a:rPr>
              <a:t>   EF =~ EF1+EF2+EF3+EF4</a:t>
            </a:r>
            <a:br/>
            <a:r>
              <a:rPr>
                <a:solidFill>
                  <a:srgbClr val="4070A0"/>
                </a:solidFill>
                <a:latin typeface="Courier"/>
              </a:rPr>
              <a:t>   FC =~ FC1+FC2+FC3+FC4+FC5</a:t>
            </a:r>
            <a:br/>
            <a:r>
              <a:rPr>
                <a:solidFill>
                  <a:srgbClr val="4070A0"/>
                </a:solidFill>
                <a:latin typeface="Courier"/>
              </a:rPr>
              <a:t>   HM =~ HM1+HM2+HM3+HM4</a:t>
            </a:r>
            <a:br/>
            <a:r>
              <a:rPr>
                <a:solidFill>
                  <a:srgbClr val="4070A0"/>
                </a:solidFill>
                <a:latin typeface="Courier"/>
              </a:rPr>
              <a:t>   SI =~ SI1+SI2+SI3+SI4</a:t>
            </a:r>
            <a:br/>
            <a:r>
              <a:rPr>
                <a:solidFill>
                  <a:srgbClr val="4070A0"/>
                </a:solidFill>
                <a:latin typeface="Courier"/>
              </a:rPr>
              <a:t>   HB =~ Habit1+Habit2+Habit3+Habit4 </a:t>
            </a:r>
            <a:br/>
            <a:r>
              <a:rPr>
                <a:solidFill>
                  <a:srgbClr val="4070A0"/>
                </a:solidFill>
                <a:latin typeface="Courier"/>
              </a:rPr>
              <a:t>   IU =~ ITU1+ITU2+ITU3+ITU4+ITU5+ITU6+ITU7+ITU8+ITU8+ITU9+ITU10+ITU11</a:t>
            </a:r>
            <a:br/>
            <a:r>
              <a:rPr>
                <a:solidFill>
                  <a:srgbClr val="4070A0"/>
                </a:solidFill>
                <a:latin typeface="Courier"/>
              </a:rPr>
              <a:t>   UB =~ UB1+UB2+UB3+UB4</a:t>
            </a:r>
            <a:br/>
            <a:r>
              <a:rPr>
                <a:solidFill>
                  <a:srgbClr val="4070A0"/>
                </a:solidFill>
                <a:latin typeface="Courier"/>
              </a:rPr>
              <a:t>  </a:t>
            </a:r>
            <a:br/>
            <a:r>
              <a:rPr>
                <a:solidFill>
                  <a:srgbClr val="4070A0"/>
                </a:solidFill>
                <a:latin typeface="Courier"/>
              </a:rPr>
              <a:t>  #UTAUT2 Structural Model</a:t>
            </a:r>
            <a:br/>
            <a:r>
              <a:rPr>
                <a:solidFill>
                  <a:srgbClr val="4070A0"/>
                </a:solidFill>
                <a:latin typeface="Courier"/>
              </a:rPr>
              <a:t>  IU ~ PE+EF+FC+HM+SI+HB</a:t>
            </a:r>
            <a:br/>
            <a:r>
              <a:rPr>
                <a:solidFill>
                  <a:srgbClr val="4070A0"/>
                </a:solidFill>
                <a:latin typeface="Courier"/>
              </a:rPr>
              <a:t>  UB ~ HB+IU+FC</a:t>
            </a:r>
            <a:br/>
            <a:r>
              <a:rPr>
                <a:solidFill>
                  <a:srgbClr val="4070A0"/>
                </a:solidFill>
                <a:latin typeface="Courier"/>
              </a:rPr>
              <a:t>'</a:t>
            </a:r>
            <a:br/>
            <a:br/>
            <a:r>
              <a:rPr i="1">
                <a:solidFill>
                  <a:srgbClr val="60A0B0"/>
                </a:solidFill>
                <a:latin typeface="Courier"/>
              </a:rPr>
              <a:t># Fitting the model</a:t>
            </a:r>
            <a:br/>
            <a:r>
              <a:rPr>
                <a:latin typeface="Courier"/>
              </a:rPr>
              <a:t>fit </a:t>
            </a:r>
            <a:r>
              <a:rPr>
                <a:solidFill>
                  <a:srgbClr val="007020"/>
                </a:solidFill>
                <a:latin typeface="Courier"/>
              </a:rPr>
              <a:t>&lt;-</a:t>
            </a:r>
            <a:r>
              <a:rPr>
                <a:latin typeface="Courier"/>
              </a:rPr>
              <a:t> </a:t>
            </a:r>
            <a:r>
              <a:rPr>
                <a:solidFill>
                  <a:srgbClr val="06287E"/>
                </a:solidFill>
                <a:latin typeface="Courier"/>
              </a:rPr>
              <a:t>cfa</a:t>
            </a:r>
            <a:r>
              <a:rPr>
                <a:latin typeface="Courier"/>
              </a:rPr>
              <a:t>(model1, </a:t>
            </a:r>
            <a:r>
              <a:rPr>
                <a:solidFill>
                  <a:srgbClr val="7D9029"/>
                </a:solidFill>
                <a:latin typeface="Courier"/>
              </a:rPr>
              <a:t>data =</a:t>
            </a:r>
            <a:r>
              <a:rPr>
                <a:latin typeface="Courier"/>
              </a:rPr>
              <a:t> Raw_data_to_analyze_SEM)</a:t>
            </a:r>
            <a:br/>
            <a:br/>
            <a:br/>
            <a:r>
              <a:rPr i="1">
                <a:solidFill>
                  <a:srgbClr val="60A0B0"/>
                </a:solidFill>
                <a:latin typeface="Courier"/>
              </a:rPr>
              <a:t># Finding the fit summary</a:t>
            </a:r>
            <a:br/>
            <a:br/>
            <a:r>
              <a:rPr>
                <a:solidFill>
                  <a:srgbClr val="06287E"/>
                </a:solidFill>
                <a:latin typeface="Courier"/>
              </a:rPr>
              <a:t>summary</a:t>
            </a:r>
            <a:r>
              <a:rPr>
                <a:latin typeface="Courier"/>
              </a:rPr>
              <a:t>(fit,</a:t>
            </a:r>
            <a:r>
              <a:rPr>
                <a:solidFill>
                  <a:srgbClr val="7D9029"/>
                </a:solidFill>
                <a:latin typeface="Courier"/>
              </a:rPr>
              <a:t>fit.measures=</a:t>
            </a:r>
            <a:r>
              <a:rPr>
                <a:solidFill>
                  <a:srgbClr val="880000"/>
                </a:solidFill>
                <a:latin typeface="Courier"/>
              </a:rPr>
              <a:t>TRUE</a:t>
            </a:r>
            <a:r>
              <a:rPr>
                <a:latin typeface="Courier"/>
              </a:rPr>
              <a:t>,</a:t>
            </a:r>
            <a:r>
              <a:rPr>
                <a:solidFill>
                  <a:srgbClr val="7D9029"/>
                </a:solidFill>
                <a:latin typeface="Courier"/>
              </a:rPr>
              <a:t>standardized=</a:t>
            </a:r>
            <a:r>
              <a:rPr>
                <a:solidFill>
                  <a:srgbClr val="880000"/>
                </a:solidFill>
                <a:latin typeface="Courier"/>
              </a:rPr>
              <a:t>TRUE</a:t>
            </a:r>
            <a:r>
              <a:rPr>
                <a:latin typeface="Courier"/>
              </a:rPr>
              <a:t>, </a:t>
            </a:r>
            <a:r>
              <a:rPr>
                <a:solidFill>
                  <a:srgbClr val="7D9029"/>
                </a:solidFill>
                <a:latin typeface="Courier"/>
              </a:rPr>
              <a:t>rsquare=</a:t>
            </a:r>
            <a:r>
              <a:rPr>
                <a:solidFill>
                  <a:srgbClr val="880000"/>
                </a:solidFill>
                <a:latin typeface="Courier"/>
              </a:rPr>
              <a:t>TRUE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Preliminary Fit</a:t>
            </a:r>
          </a:p>
        </p:txBody>
      </p:sp>
      <p:sp>
        <p:nvSpPr>
          <p:cNvPr id="3" name="Content Placeholder 2"/>
          <p:cNvSpPr>
            <a:spLocks noGrp="1"/>
          </p:cNvSpPr>
          <p:nvPr>
            <p:ph idx="1"/>
          </p:nvPr>
        </p:nvSpPr>
        <p:spPr/>
        <p:txBody>
          <a:bodyPr/>
          <a:lstStyle/>
          <a:p>
            <a:pPr lvl="0" indent="0">
              <a:buNone/>
            </a:pPr>
            <a:r>
              <a:rPr>
                <a:latin typeface="Courier"/>
              </a:rPr>
              <a:t>lavaan </a:t>
            </a:r>
            <a:r>
              <a:rPr>
                <a:solidFill>
                  <a:srgbClr val="40A070"/>
                </a:solidFill>
                <a:latin typeface="Courier"/>
              </a:rPr>
              <a:t>0</a:t>
            </a:r>
            <a:r>
              <a:rPr>
                <a:latin typeface="Courier"/>
              </a:rPr>
              <a:t>.</a:t>
            </a:r>
            <a:r>
              <a:rPr>
                <a:solidFill>
                  <a:srgbClr val="40A070"/>
                </a:solidFill>
                <a:latin typeface="Courier"/>
              </a:rPr>
              <a:t>6.15</a:t>
            </a:r>
            <a:r>
              <a:rPr>
                <a:latin typeface="Courier"/>
              </a:rPr>
              <a:t> ended normally after </a:t>
            </a:r>
            <a:r>
              <a:rPr>
                <a:solidFill>
                  <a:srgbClr val="40A070"/>
                </a:solidFill>
                <a:latin typeface="Courier"/>
              </a:rPr>
              <a:t>105</a:t>
            </a:r>
            <a:r>
              <a:rPr>
                <a:latin typeface="Courier"/>
              </a:rPr>
              <a:t> iterations</a:t>
            </a:r>
            <a:br/>
            <a:br/>
            <a:r>
              <a:rPr>
                <a:latin typeface="Courier"/>
              </a:rPr>
              <a:t>  Estimator                                         ML</a:t>
            </a:r>
            <a:br/>
            <a:r>
              <a:rPr>
                <a:latin typeface="Courier"/>
              </a:rPr>
              <a:t>  Optimization method                           NLMINB</a:t>
            </a:r>
            <a:br/>
            <a:r>
              <a:rPr>
                <a:latin typeface="Courier"/>
              </a:rPr>
              <a:t>  Number of model parameters                       </a:t>
            </a:r>
            <a:r>
              <a:rPr>
                <a:solidFill>
                  <a:srgbClr val="40A070"/>
                </a:solidFill>
                <a:latin typeface="Courier"/>
              </a:rPr>
              <a:t>106</a:t>
            </a:r>
            <a:br/>
            <a:br/>
            <a:r>
              <a:rPr>
                <a:latin typeface="Courier"/>
              </a:rPr>
              <a:t>  Number of observations                           </a:t>
            </a:r>
            <a:r>
              <a:rPr>
                <a:solidFill>
                  <a:srgbClr val="40A070"/>
                </a:solidFill>
                <a:latin typeface="Courier"/>
              </a:rPr>
              <a:t>170</a:t>
            </a:r>
            <a:br/>
            <a:br/>
            <a:r>
              <a:rPr>
                <a:latin typeface="Courier"/>
              </a:rPr>
              <a:t>Model Test User Model</a:t>
            </a:r>
            <a:r>
              <a:rPr>
                <a:solidFill>
                  <a:srgbClr val="4070A0"/>
                </a:solidFill>
                <a:latin typeface="Courier"/>
              </a:rPr>
              <a:t>:</a:t>
            </a:r>
            <a:br/>
            <a:r>
              <a:rPr>
                <a:latin typeface="Courier"/>
              </a:rPr>
              <a:t>                                                      </a:t>
            </a:r>
            <a:br/>
            <a:r>
              <a:rPr>
                <a:latin typeface="Courier"/>
              </a:rPr>
              <a:t>  Test statistic                              </a:t>
            </a:r>
            <a:r>
              <a:rPr>
                <a:solidFill>
                  <a:srgbClr val="40A070"/>
                </a:solidFill>
                <a:latin typeface="Courier"/>
              </a:rPr>
              <a:t>2281.873</a:t>
            </a:r>
            <a:br/>
            <a:r>
              <a:rPr>
                <a:latin typeface="Courier"/>
              </a:rPr>
              <a:t>  Degrees of freedom                               </a:t>
            </a:r>
            <a:r>
              <a:rPr>
                <a:solidFill>
                  <a:srgbClr val="40A070"/>
                </a:solidFill>
                <a:latin typeface="Courier"/>
              </a:rPr>
              <a:t>755</a:t>
            </a:r>
            <a:br/>
            <a:r>
              <a:rPr>
                <a:latin typeface="Courier"/>
              </a:rPr>
              <a:t>  P</a:t>
            </a:r>
            <a:r>
              <a:rPr>
                <a:solidFill>
                  <a:srgbClr val="4070A0"/>
                </a:solidFill>
                <a:latin typeface="Courier"/>
              </a:rPr>
              <a:t>-</a:t>
            </a:r>
            <a:r>
              <a:rPr>
                <a:solidFill>
                  <a:srgbClr val="06287E"/>
                </a:solidFill>
                <a:latin typeface="Courier"/>
              </a:rPr>
              <a:t>value</a:t>
            </a:r>
            <a:r>
              <a:rPr>
                <a:latin typeface="Courier"/>
              </a:rPr>
              <a:t> (Chi</a:t>
            </a:r>
            <a:r>
              <a:rPr>
                <a:solidFill>
                  <a:srgbClr val="4070A0"/>
                </a:solidFill>
                <a:latin typeface="Courier"/>
              </a:rPr>
              <a:t>-</a:t>
            </a:r>
            <a:r>
              <a:rPr>
                <a:latin typeface="Courier"/>
              </a:rPr>
              <a:t>square)                           </a:t>
            </a:r>
            <a:r>
              <a:rPr>
                <a:solidFill>
                  <a:srgbClr val="40A070"/>
                </a:solidFill>
                <a:latin typeface="Courier"/>
              </a:rPr>
              <a:t>0.000</a:t>
            </a:r>
            <a:br/>
            <a:br/>
            <a:r>
              <a:rPr>
                <a:latin typeface="Courier"/>
              </a:rPr>
              <a:t>Model Test Baseline Model</a:t>
            </a:r>
            <a:r>
              <a:rPr>
                <a:solidFill>
                  <a:srgbClr val="4070A0"/>
                </a:solidFill>
                <a:latin typeface="Courier"/>
              </a:rPr>
              <a:t>:</a:t>
            </a:r>
            <a:br/>
            <a:br/>
            <a:r>
              <a:rPr>
                <a:latin typeface="Courier"/>
              </a:rPr>
              <a:t>  Test statistic                              </a:t>
            </a:r>
            <a:r>
              <a:rPr>
                <a:solidFill>
                  <a:srgbClr val="40A070"/>
                </a:solidFill>
                <a:latin typeface="Courier"/>
              </a:rPr>
              <a:t>4906.262</a:t>
            </a:r>
            <a:br/>
            <a:r>
              <a:rPr>
                <a:latin typeface="Courier"/>
              </a:rPr>
              <a:t>  Degrees of freedom                               </a:t>
            </a:r>
            <a:r>
              <a:rPr>
                <a:solidFill>
                  <a:srgbClr val="40A070"/>
                </a:solidFill>
                <a:latin typeface="Courier"/>
              </a:rPr>
              <a:t>820</a:t>
            </a:r>
            <a:br/>
            <a:r>
              <a:rPr>
                <a:latin typeface="Courier"/>
              </a:rPr>
              <a:t>  P</a:t>
            </a:r>
            <a:r>
              <a:rPr>
                <a:solidFill>
                  <a:srgbClr val="4070A0"/>
                </a:solidFill>
                <a:latin typeface="Courier"/>
              </a:rPr>
              <a:t>-</a:t>
            </a:r>
            <a:r>
              <a:rPr>
                <a:latin typeface="Courier"/>
              </a:rPr>
              <a:t>value                                        </a:t>
            </a:r>
            <a:r>
              <a:rPr>
                <a:solidFill>
                  <a:srgbClr val="40A070"/>
                </a:solidFill>
                <a:latin typeface="Courier"/>
              </a:rPr>
              <a:t>0.000</a:t>
            </a:r>
            <a:br/>
            <a:br/>
            <a:r>
              <a:rPr>
                <a:latin typeface="Courier"/>
              </a:rPr>
              <a:t>User Model versus Baseline Model</a:t>
            </a:r>
            <a:r>
              <a:rPr>
                <a:solidFill>
                  <a:srgbClr val="4070A0"/>
                </a:solidFill>
                <a:latin typeface="Courier"/>
              </a:rPr>
              <a:t>:</a:t>
            </a:r>
            <a:br/>
            <a:br/>
            <a:r>
              <a:rPr>
                <a:latin typeface="Courier"/>
              </a:rPr>
              <a:t>  Comparative Fit </a:t>
            </a:r>
            <a:r>
              <a:rPr>
                <a:solidFill>
                  <a:srgbClr val="06287E"/>
                </a:solidFill>
                <a:latin typeface="Courier"/>
              </a:rPr>
              <a:t>Index</a:t>
            </a:r>
            <a:r>
              <a:rPr>
                <a:latin typeface="Courier"/>
              </a:rPr>
              <a:t> (CFI)                    </a:t>
            </a:r>
            <a:r>
              <a:rPr>
                <a:solidFill>
                  <a:srgbClr val="40A070"/>
                </a:solidFill>
                <a:latin typeface="Courier"/>
              </a:rPr>
              <a:t>0.626</a:t>
            </a:r>
            <a:br/>
            <a:r>
              <a:rPr>
                <a:latin typeface="Courier"/>
              </a:rPr>
              <a:t>  Tucker</a:t>
            </a:r>
            <a:r>
              <a:rPr>
                <a:solidFill>
                  <a:srgbClr val="4070A0"/>
                </a:solidFill>
                <a:latin typeface="Courier"/>
              </a:rPr>
              <a:t>-</a:t>
            </a:r>
            <a:r>
              <a:rPr>
                <a:latin typeface="Courier"/>
              </a:rPr>
              <a:t>Lewis </a:t>
            </a:r>
            <a:r>
              <a:rPr>
                <a:solidFill>
                  <a:srgbClr val="06287E"/>
                </a:solidFill>
                <a:latin typeface="Courier"/>
              </a:rPr>
              <a:t>Index</a:t>
            </a:r>
            <a:r>
              <a:rPr>
                <a:latin typeface="Courier"/>
              </a:rPr>
              <a:t> (TLI)                       </a:t>
            </a:r>
            <a:r>
              <a:rPr>
                <a:solidFill>
                  <a:srgbClr val="40A070"/>
                </a:solidFill>
                <a:latin typeface="Courier"/>
              </a:rPr>
              <a:t>0.594</a:t>
            </a:r>
            <a:br/>
            <a:br/>
            <a:r>
              <a:rPr>
                <a:latin typeface="Courier"/>
              </a:rPr>
              <a:t>Loglikelihood and Information Criteria</a:t>
            </a:r>
            <a:r>
              <a:rPr>
                <a:solidFill>
                  <a:srgbClr val="4070A0"/>
                </a:solidFill>
                <a:latin typeface="Courier"/>
              </a:rPr>
              <a:t>:</a:t>
            </a:r>
            <a:br/>
            <a:br/>
            <a:r>
              <a:rPr>
                <a:latin typeface="Courier"/>
              </a:rPr>
              <a:t>  Loglikelihood user </a:t>
            </a:r>
            <a:r>
              <a:rPr>
                <a:solidFill>
                  <a:srgbClr val="06287E"/>
                </a:solidFill>
                <a:latin typeface="Courier"/>
              </a:rPr>
              <a:t>model</a:t>
            </a:r>
            <a:r>
              <a:rPr>
                <a:latin typeface="Courier"/>
              </a:rPr>
              <a:t> (H0)              </a:t>
            </a:r>
            <a:r>
              <a:rPr>
                <a:solidFill>
                  <a:srgbClr val="4070A0"/>
                </a:solidFill>
                <a:latin typeface="Courier"/>
              </a:rPr>
              <a:t>-</a:t>
            </a:r>
            <a:r>
              <a:rPr>
                <a:solidFill>
                  <a:srgbClr val="40A070"/>
                </a:solidFill>
                <a:latin typeface="Courier"/>
              </a:rPr>
              <a:t>8055.643</a:t>
            </a:r>
            <a:br/>
            <a:r>
              <a:rPr>
                <a:latin typeface="Courier"/>
              </a:rPr>
              <a:t>  Loglikelihood unrestricted </a:t>
            </a:r>
            <a:r>
              <a:rPr>
                <a:solidFill>
                  <a:srgbClr val="06287E"/>
                </a:solidFill>
                <a:latin typeface="Courier"/>
              </a:rPr>
              <a:t>model</a:t>
            </a:r>
            <a:r>
              <a:rPr>
                <a:latin typeface="Courier"/>
              </a:rPr>
              <a:t> (H1)      </a:t>
            </a:r>
            <a:r>
              <a:rPr>
                <a:solidFill>
                  <a:srgbClr val="4070A0"/>
                </a:solidFill>
                <a:latin typeface="Courier"/>
              </a:rPr>
              <a:t>-</a:t>
            </a:r>
            <a:r>
              <a:rPr>
                <a:solidFill>
                  <a:srgbClr val="40A070"/>
                </a:solidFill>
                <a:latin typeface="Courier"/>
              </a:rPr>
              <a:t>6914.707</a:t>
            </a:r>
            <a:br/>
            <a:r>
              <a:rPr>
                <a:latin typeface="Courier"/>
              </a:rPr>
              <a:t>                                                      </a:t>
            </a:r>
            <a:br/>
            <a:r>
              <a:rPr>
                <a:latin typeface="Courier"/>
              </a:rPr>
              <a:t>  </a:t>
            </a:r>
            <a:r>
              <a:rPr>
                <a:solidFill>
                  <a:srgbClr val="06287E"/>
                </a:solidFill>
                <a:latin typeface="Courier"/>
              </a:rPr>
              <a:t>Akaike</a:t>
            </a:r>
            <a:r>
              <a:rPr>
                <a:latin typeface="Courier"/>
              </a:rPr>
              <a:t> (AIC)                               </a:t>
            </a:r>
            <a:r>
              <a:rPr>
                <a:solidFill>
                  <a:srgbClr val="40A070"/>
                </a:solidFill>
                <a:latin typeface="Courier"/>
              </a:rPr>
              <a:t>16323.287</a:t>
            </a:r>
            <a:br/>
            <a:r>
              <a:rPr>
                <a:latin typeface="Courier"/>
              </a:rPr>
              <a:t>  </a:t>
            </a:r>
            <a:r>
              <a:rPr>
                <a:solidFill>
                  <a:srgbClr val="06287E"/>
                </a:solidFill>
                <a:latin typeface="Courier"/>
              </a:rPr>
              <a:t>Bayesian</a:t>
            </a:r>
            <a:r>
              <a:rPr>
                <a:latin typeface="Courier"/>
              </a:rPr>
              <a:t> (BIC)                             </a:t>
            </a:r>
            <a:r>
              <a:rPr>
                <a:solidFill>
                  <a:srgbClr val="40A070"/>
                </a:solidFill>
                <a:latin typeface="Courier"/>
              </a:rPr>
              <a:t>16655.682</a:t>
            </a:r>
            <a:br/>
            <a:r>
              <a:rPr>
                <a:latin typeface="Courier"/>
              </a:rPr>
              <a:t>  Sample</a:t>
            </a:r>
            <a:r>
              <a:rPr>
                <a:solidFill>
                  <a:srgbClr val="4070A0"/>
                </a:solidFill>
                <a:latin typeface="Courier"/>
              </a:rPr>
              <a:t>-</a:t>
            </a:r>
            <a:r>
              <a:rPr>
                <a:latin typeface="Courier"/>
              </a:rPr>
              <a:t>size adjusted </a:t>
            </a:r>
            <a:r>
              <a:rPr>
                <a:solidFill>
                  <a:srgbClr val="06287E"/>
                </a:solidFill>
                <a:latin typeface="Courier"/>
              </a:rPr>
              <a:t>Bayesian</a:t>
            </a:r>
            <a:r>
              <a:rPr>
                <a:latin typeface="Courier"/>
              </a:rPr>
              <a:t> (SABIC)      </a:t>
            </a:r>
            <a:r>
              <a:rPr>
                <a:solidFill>
                  <a:srgbClr val="40A070"/>
                </a:solidFill>
                <a:latin typeface="Courier"/>
              </a:rPr>
              <a:t>16320.048</a:t>
            </a:r>
            <a:br/>
            <a:br/>
            <a:r>
              <a:rPr>
                <a:latin typeface="Courier"/>
              </a:rPr>
              <a:t>Root Mean Square Error of Approximation</a:t>
            </a:r>
            <a:r>
              <a:rPr>
                <a:solidFill>
                  <a:srgbClr val="4070A0"/>
                </a:solidFill>
                <a:latin typeface="Courier"/>
              </a:rPr>
              <a:t>:</a:t>
            </a:r>
            <a:br/>
            <a:br/>
            <a:r>
              <a:rPr>
                <a:latin typeface="Courier"/>
              </a:rPr>
              <a:t>  RMSEA                                          </a:t>
            </a:r>
            <a:r>
              <a:rPr>
                <a:solidFill>
                  <a:srgbClr val="40A070"/>
                </a:solidFill>
                <a:latin typeface="Courier"/>
              </a:rPr>
              <a:t>0.109</a:t>
            </a:r>
            <a:br/>
            <a:r>
              <a:rPr>
                <a:latin typeface="Courier"/>
              </a:rPr>
              <a:t>  </a:t>
            </a:r>
            <a:r>
              <a:rPr>
                <a:solidFill>
                  <a:srgbClr val="40A070"/>
                </a:solidFill>
                <a:latin typeface="Courier"/>
              </a:rPr>
              <a:t>90</a:t>
            </a:r>
            <a:r>
              <a:rPr>
                <a:latin typeface="Courier"/>
              </a:rPr>
              <a:t> Percent confidence interval </a:t>
            </a:r>
            <a:r>
              <a:rPr>
                <a:solidFill>
                  <a:srgbClr val="4070A0"/>
                </a:solidFill>
                <a:latin typeface="Courier"/>
              </a:rPr>
              <a:t>-</a:t>
            </a:r>
            <a:r>
              <a:rPr>
                <a:latin typeface="Courier"/>
              </a:rPr>
              <a:t> lower         </a:t>
            </a:r>
            <a:r>
              <a:rPr>
                <a:solidFill>
                  <a:srgbClr val="40A070"/>
                </a:solidFill>
                <a:latin typeface="Courier"/>
              </a:rPr>
              <a:t>0.104</a:t>
            </a:r>
            <a:br/>
            <a:r>
              <a:rPr>
                <a:latin typeface="Courier"/>
              </a:rPr>
              <a:t>  </a:t>
            </a:r>
            <a:r>
              <a:rPr>
                <a:solidFill>
                  <a:srgbClr val="40A070"/>
                </a:solidFill>
                <a:latin typeface="Courier"/>
              </a:rPr>
              <a:t>90</a:t>
            </a:r>
            <a:r>
              <a:rPr>
                <a:latin typeface="Courier"/>
              </a:rPr>
              <a:t> Percent confidence interval </a:t>
            </a:r>
            <a:r>
              <a:rPr>
                <a:solidFill>
                  <a:srgbClr val="4070A0"/>
                </a:solidFill>
                <a:latin typeface="Courier"/>
              </a:rPr>
              <a:t>-</a:t>
            </a:r>
            <a:r>
              <a:rPr>
                <a:latin typeface="Courier"/>
              </a:rPr>
              <a:t> upper         </a:t>
            </a:r>
            <a:r>
              <a:rPr>
                <a:solidFill>
                  <a:srgbClr val="40A070"/>
                </a:solidFill>
                <a:latin typeface="Courier"/>
              </a:rPr>
              <a:t>0.114</a:t>
            </a:r>
            <a:br/>
            <a:r>
              <a:rPr>
                <a:latin typeface="Courier"/>
              </a:rPr>
              <a:t>  P</a:t>
            </a:r>
            <a:r>
              <a:rPr>
                <a:solidFill>
                  <a:srgbClr val="4070A0"/>
                </a:solidFill>
                <a:latin typeface="Courier"/>
              </a:rPr>
              <a:t>-</a:t>
            </a:r>
            <a:r>
              <a:rPr>
                <a:latin typeface="Courier"/>
              </a:rPr>
              <a:t>value H_0</a:t>
            </a:r>
            <a:r>
              <a:rPr>
                <a:solidFill>
                  <a:srgbClr val="4070A0"/>
                </a:solidFill>
                <a:latin typeface="Courier"/>
              </a:rPr>
              <a:t>:</a:t>
            </a:r>
            <a:r>
              <a:rPr>
                <a:latin typeface="Courier"/>
              </a:rPr>
              <a:t> RMSEA </a:t>
            </a:r>
            <a:r>
              <a:rPr>
                <a:solidFill>
                  <a:srgbClr val="4070A0"/>
                </a:solidFill>
                <a:latin typeface="Courier"/>
              </a:rPr>
              <a:t>&lt;=</a:t>
            </a:r>
            <a:r>
              <a:rPr>
                <a:latin typeface="Courier"/>
              </a:rPr>
              <a:t> </a:t>
            </a:r>
            <a:r>
              <a:rPr>
                <a:solidFill>
                  <a:srgbClr val="40A070"/>
                </a:solidFill>
                <a:latin typeface="Courier"/>
              </a:rPr>
              <a:t>0.050</a:t>
            </a:r>
            <a:r>
              <a:rPr>
                <a:latin typeface="Courier"/>
              </a:rPr>
              <a:t>                    </a:t>
            </a:r>
            <a:r>
              <a:rPr>
                <a:solidFill>
                  <a:srgbClr val="40A070"/>
                </a:solidFill>
                <a:latin typeface="Courier"/>
              </a:rPr>
              <a:t>0.000</a:t>
            </a:r>
            <a:br/>
            <a:r>
              <a:rPr>
                <a:latin typeface="Courier"/>
              </a:rPr>
              <a:t>  P</a:t>
            </a:r>
            <a:r>
              <a:rPr>
                <a:solidFill>
                  <a:srgbClr val="4070A0"/>
                </a:solidFill>
                <a:latin typeface="Courier"/>
              </a:rPr>
              <a:t>-</a:t>
            </a:r>
            <a:r>
              <a:rPr>
                <a:latin typeface="Courier"/>
              </a:rPr>
              <a:t>value H_0</a:t>
            </a:r>
            <a:r>
              <a:rPr>
                <a:solidFill>
                  <a:srgbClr val="4070A0"/>
                </a:solidFill>
                <a:latin typeface="Courier"/>
              </a:rPr>
              <a:t>:</a:t>
            </a:r>
            <a:r>
              <a:rPr>
                <a:latin typeface="Courier"/>
              </a:rPr>
              <a:t> RMSEA </a:t>
            </a:r>
            <a:r>
              <a:rPr>
                <a:solidFill>
                  <a:srgbClr val="4070A0"/>
                </a:solidFill>
                <a:latin typeface="Courier"/>
              </a:rPr>
              <a:t>&gt;=</a:t>
            </a:r>
            <a:r>
              <a:rPr>
                <a:latin typeface="Courier"/>
              </a:rPr>
              <a:t> </a:t>
            </a:r>
            <a:r>
              <a:rPr>
                <a:solidFill>
                  <a:srgbClr val="40A070"/>
                </a:solidFill>
                <a:latin typeface="Courier"/>
              </a:rPr>
              <a:t>0.080</a:t>
            </a:r>
            <a:r>
              <a:rPr>
                <a:latin typeface="Courier"/>
              </a:rPr>
              <a:t>                    </a:t>
            </a:r>
            <a:r>
              <a:rPr>
                <a:solidFill>
                  <a:srgbClr val="40A070"/>
                </a:solidFill>
                <a:latin typeface="Courier"/>
              </a:rPr>
              <a:t>1.000</a:t>
            </a:r>
            <a:br/>
            <a:br/>
            <a:r>
              <a:rPr>
                <a:latin typeface="Courier"/>
              </a:rPr>
              <a:t>Standardized Root Mean Square Residual</a:t>
            </a:r>
            <a:r>
              <a:rPr>
                <a:solidFill>
                  <a:srgbClr val="4070A0"/>
                </a:solidFill>
                <a:latin typeface="Courier"/>
              </a:rPr>
              <a:t>:</a:t>
            </a:r>
            <a:br/>
            <a:br/>
            <a:r>
              <a:rPr>
                <a:latin typeface="Courier"/>
              </a:rPr>
              <a:t>  SRMR                                           </a:t>
            </a:r>
            <a:r>
              <a:rPr>
                <a:solidFill>
                  <a:srgbClr val="40A070"/>
                </a:solidFill>
                <a:latin typeface="Courier"/>
              </a:rPr>
              <a:t>0.125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two different UTAUT models and factor loadings</dc:title>
  <dc:creator>Subash Parajuli</dc:creator>
  <cp:keywords/>
  <dcterms:created xsi:type="dcterms:W3CDTF">2023-05-09T19:41:16Z</dcterms:created>
  <dcterms:modified xsi:type="dcterms:W3CDTF">2023-05-09T19:41:16Z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2023-05-01</vt:lpwstr>
  </property>
  <property fmtid="{D5CDD505-2E9C-101B-9397-08002B2CF9AE}" pid="4" name="output">
    <vt:lpwstr/>
  </property>
</Properties>
</file>