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6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7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0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481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47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42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0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8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47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02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30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0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8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77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60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71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8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6EE5AA-A20D-41F6-89AC-E91942662B2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447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lldb.llvm.org/" TargetMode="External"/><Relationship Id="rId13" Type="http://schemas.openxmlformats.org/officeDocument/2006/relationships/hyperlink" Target="https://docs.github.com/en/copilot" TargetMode="External"/><Relationship Id="rId3" Type="http://schemas.openxmlformats.org/officeDocument/2006/relationships/hyperlink" Target="https://www.jetbrains.com/help/clion/" TargetMode="External"/><Relationship Id="rId7" Type="http://schemas.openxmlformats.org/officeDocument/2006/relationships/hyperlink" Target="https://cmake.org/" TargetMode="External"/><Relationship Id="rId12" Type="http://schemas.openxmlformats.org/officeDocument/2006/relationships/hyperlink" Target="https://blog.jetbrains.com/clion/" TargetMode="External"/><Relationship Id="rId17" Type="http://schemas.openxmlformats.org/officeDocument/2006/relationships/hyperlink" Target="https://www.youtube.com/results?search_query=clion+tutorial" TargetMode="External"/><Relationship Id="rId2" Type="http://schemas.openxmlformats.org/officeDocument/2006/relationships/hyperlink" Target="https://www.jetbrains.com/clion/" TargetMode="External"/><Relationship Id="rId16" Type="http://schemas.openxmlformats.org/officeDocument/2006/relationships/hyperlink" Target="https://www.jetbrains.com/community/edu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11" Type="http://schemas.openxmlformats.org/officeDocument/2006/relationships/hyperlink" Target="https://github.com/google/googletest" TargetMode="External"/><Relationship Id="rId5" Type="http://schemas.openxmlformats.org/officeDocument/2006/relationships/hyperlink" Target="https://en.wikipedia.org/wiki/CLion" TargetMode="External"/><Relationship Id="rId15" Type="http://schemas.openxmlformats.org/officeDocument/2006/relationships/hyperlink" Target="https://medium.com/@devcpp/clion-review-2023" TargetMode="External"/><Relationship Id="rId10" Type="http://schemas.openxmlformats.org/officeDocument/2006/relationships/hyperlink" Target="https://docs.microsoft.com/en-us/cpp/" TargetMode="External"/><Relationship Id="rId4" Type="http://schemas.openxmlformats.org/officeDocument/2006/relationships/hyperlink" Target="https://survey.stackoverflow.com/" TargetMode="External"/><Relationship Id="rId9" Type="http://schemas.openxmlformats.org/officeDocument/2006/relationships/hyperlink" Target="https://gcc.gnu.org/" TargetMode="External"/><Relationship Id="rId14" Type="http://schemas.openxmlformats.org/officeDocument/2006/relationships/hyperlink" Target="https://www.reddit.com/r/c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A21B7-97C7-E96D-9950-658F2B07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Обзор среды разработки</a:t>
            </a:r>
            <a:r>
              <a:rPr lang="en-US" b="1" dirty="0"/>
              <a:t> </a:t>
            </a:r>
            <a:r>
              <a:rPr lang="en-US" dirty="0"/>
              <a:t>CLion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5E3A8-40CC-BA2B-16C8-BC1D30C5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Интегрированная среда для C/C++ от JetBrains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7A17A-405B-5074-29EF-49C0DD1FAE62}"/>
              </a:ext>
            </a:extLst>
          </p:cNvPr>
          <p:cNvSpPr txBox="1"/>
          <p:nvPr/>
        </p:nvSpPr>
        <p:spPr>
          <a:xfrm>
            <a:off x="10930467" y="5786734"/>
            <a:ext cx="117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Тоц Л. А.</a:t>
            </a:r>
          </a:p>
          <a:p>
            <a:r>
              <a:rPr lang="ru-RU" dirty="0"/>
              <a:t>2 курс</a:t>
            </a:r>
            <a:endParaRPr lang="en-US" dirty="0"/>
          </a:p>
          <a:p>
            <a:r>
              <a:rPr lang="ru-RU" dirty="0"/>
              <a:t>ИВТ-2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7B2503-0A48-F722-86C6-C42ADED89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30" y="1818574"/>
            <a:ext cx="816461" cy="81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1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7EDEB-6871-4458-74F9-AAC849371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601DB-F8B8-952E-C8EE-5C9A60B2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возможности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F61C995-F236-9C8C-D55F-BB9BA0479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48487"/>
              </p:ext>
            </p:extLst>
          </p:nvPr>
        </p:nvGraphicFramePr>
        <p:xfrm>
          <a:off x="1473200" y="2133601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19996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27907461"/>
                    </a:ext>
                  </a:extLst>
                </a:gridCol>
              </a:tblGrid>
              <a:tr h="345439">
                <a:tc>
                  <a:txBody>
                    <a:bodyPr/>
                    <a:lstStyle/>
                    <a:p>
                      <a:r>
                        <a:rPr lang="ru-RU" dirty="0"/>
                        <a:t>🧪 Тестирование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🐋 </a:t>
                      </a:r>
                      <a:r>
                        <a:rPr lang="en-US" dirty="0"/>
                        <a:t>Docker / WSL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Google Test, Catch2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Удалённая разработка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8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Запуск и анализ тестов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Работа через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SSH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0511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E10CE89-361C-2394-87CE-4835FA71C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92959"/>
              </p:ext>
            </p:extLst>
          </p:nvPr>
        </p:nvGraphicFramePr>
        <p:xfrm>
          <a:off x="1473200" y="391329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65103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47086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🔁 Рефакторинг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🌐 Удалённая разработка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2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Переименование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Поддержка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WSL2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5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 Извлечение функции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Редактирование на сервере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02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39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43FB7-CD44-15FC-55B7-60F473976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89AEF-9F31-EEB4-7BCF-933B2492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81B311C-3746-3725-8F6D-7E1DC7FE9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803211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750106261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68703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✅ Плюсы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❌ Минусы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457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solidFill>
                            <a:schemeClr val="tx1"/>
                          </a:solidFill>
                          <a:effectLst/>
                        </a:rPr>
                        <a:t>Умный анализ кода</a:t>
                      </a:r>
                    </a:p>
                  </a:txBody>
                  <a:tcPr marL="97252" marR="97252" marT="114300" marB="11430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Платная лицензия</a:t>
                      </a:r>
                    </a:p>
                  </a:txBody>
                  <a:tcPr marL="97252" marR="97252" marT="114300" marB="114300" anchor="ctr"/>
                </a:tc>
                <a:extLst>
                  <a:ext uri="{0D108BD9-81ED-4DB2-BD59-A6C34878D82A}">
                    <a16:rowId xmlns:a16="http://schemas.microsoft.com/office/drawing/2014/main" val="200796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Отличная интеграция с 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CMake</a:t>
                      </a:r>
                    </a:p>
                  </a:txBody>
                  <a:tcPr marL="97252" marR="97252" marT="114300" marB="11430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Высокие требования к 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RAM</a:t>
                      </a:r>
                    </a:p>
                  </a:txBody>
                  <a:tcPr marL="97252" marR="97252" marT="114300" marB="114300" anchor="ctr"/>
                </a:tc>
                <a:extLst>
                  <a:ext uri="{0D108BD9-81ED-4DB2-BD59-A6C34878D82A}">
                    <a16:rowId xmlns:a16="http://schemas.microsoft.com/office/drawing/2014/main" val="13782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Поддержка 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Git </a:t>
                      </a: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и </a:t>
                      </a: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</a:p>
                  </a:txBody>
                  <a:tcPr marL="97252" marR="97252" marT="114300" marB="114300" anchor="ctr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Меньше функций для embedded, чем в специализированных IDE</a:t>
                      </a:r>
                    </a:p>
                  </a:txBody>
                  <a:tcPr marL="97252" marR="97252" marT="114300" marB="114300" anchor="ctr"/>
                </a:tc>
                <a:extLst>
                  <a:ext uri="{0D108BD9-81ED-4DB2-BD59-A6C34878D82A}">
                    <a16:rowId xmlns:a16="http://schemas.microsoft.com/office/drawing/2014/main" val="16008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  <a:effectLst/>
                        </a:rPr>
                        <a:t>AI-</a:t>
                      </a:r>
                      <a:r>
                        <a:rPr lang="ru-RU" b="0">
                          <a:solidFill>
                            <a:schemeClr val="tx1"/>
                          </a:solidFill>
                          <a:effectLst/>
                        </a:rPr>
                        <a:t>ассистент</a:t>
                      </a:r>
                    </a:p>
                  </a:txBody>
                  <a:tcPr marL="97252" marR="97252" marT="114300" marB="114300" anchor="ctr"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904165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2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F5F8B-80FC-EAFC-22BA-D0839880F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DE21-22A4-234F-B0A2-48852021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46B54-BA76-CB96-ED86-23A22419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CLion — мощная и современная IDE для C/C++</a:t>
            </a:r>
          </a:p>
          <a:p>
            <a:r>
              <a:rPr lang="ru-RU" dirty="0"/>
              <a:t>Подходит для профессионалов и студентов</a:t>
            </a:r>
          </a:p>
          <a:p>
            <a:r>
              <a:rPr lang="ru-RU" dirty="0"/>
              <a:t>Отличная поддержка анализа, отладки, </a:t>
            </a:r>
            <a:r>
              <a:rPr lang="ru-RU" dirty="0" err="1"/>
              <a:t>Git</a:t>
            </a:r>
            <a:r>
              <a:rPr lang="ru-RU" dirty="0"/>
              <a:t> и AI</a:t>
            </a:r>
          </a:p>
          <a:p>
            <a:r>
              <a:rPr lang="ru-RU" dirty="0"/>
              <a:t>Рекомендуется для:</a:t>
            </a:r>
          </a:p>
          <a:p>
            <a:r>
              <a:rPr lang="ru-RU" dirty="0"/>
              <a:t>Системного программирования</a:t>
            </a:r>
          </a:p>
          <a:p>
            <a:r>
              <a:rPr lang="ru-RU" dirty="0"/>
              <a:t>Open-source проектов</a:t>
            </a:r>
          </a:p>
          <a:p>
            <a:r>
              <a:rPr lang="ru-RU" dirty="0"/>
              <a:t>Обучения C++</a:t>
            </a:r>
          </a:p>
          <a:p>
            <a:r>
              <a:rPr lang="ru-RU" dirty="0"/>
              <a:t>JetBrains даёт бесплатные лицензии студентам и для open-source! </a:t>
            </a:r>
          </a:p>
        </p:txBody>
      </p:sp>
    </p:spTree>
    <p:extLst>
      <p:ext uri="{BB962C8B-B14F-4D97-AF65-F5344CB8AC3E}">
        <p14:creationId xmlns:p14="http://schemas.microsoft.com/office/powerpoint/2010/main" val="247171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7344D-677D-3BF5-D4A8-1A86697D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и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095DC-FF67-0F15-EC15-A6255523B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54" y="1609964"/>
            <a:ext cx="11152517" cy="48080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CLion — The Cross-Platform IDE for C and C++ // JetBrains URL: </a:t>
            </a:r>
            <a:r>
              <a:rPr lang="en-US" dirty="0">
                <a:hlinkClick r:id="rId2"/>
              </a:rPr>
              <a:t>https://www.jetbrains.com/clion/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CLion Documentation // JetBrains Help URL: </a:t>
            </a:r>
            <a:r>
              <a:rPr lang="en-US" dirty="0">
                <a:hlinkClick r:id="rId3"/>
              </a:rPr>
              <a:t>https://www.jetbrains.com/help/clion/</a:t>
            </a:r>
            <a:r>
              <a:rPr lang="en-US" dirty="0"/>
              <a:t> 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Stack Overflow Developer Survey 2023 // Stack Overflow URL: </a:t>
            </a:r>
            <a:r>
              <a:rPr lang="en-US" dirty="0">
                <a:hlinkClick r:id="rId4"/>
              </a:rPr>
              <a:t>https://survey.stackoverflow.com/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CLion // Wikipedia URL: </a:t>
            </a:r>
            <a:r>
              <a:rPr lang="en-US" dirty="0">
                <a:hlinkClick r:id="rId5"/>
              </a:rPr>
              <a:t>https://en.wikipedia.org/wiki/CLion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Open Source // GitHub URL: </a:t>
            </a:r>
            <a:r>
              <a:rPr lang="en-US" dirty="0">
                <a:hlinkClick r:id="rId6"/>
              </a:rPr>
              <a:t>https://github.com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CMake — Cross-platform build system // CMake URL: </a:t>
            </a:r>
            <a:r>
              <a:rPr lang="en-US" dirty="0">
                <a:hlinkClick r:id="rId7"/>
              </a:rPr>
              <a:t>https://cmake.org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LLDB: LLVM Debugger // LLVM Project URL: </a:t>
            </a:r>
            <a:r>
              <a:rPr lang="en-US" dirty="0">
                <a:hlinkClick r:id="rId8"/>
              </a:rPr>
              <a:t>https://lldb.llvm.org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GCC, the GNU Compiler Collection // GNU Project URL: </a:t>
            </a:r>
            <a:r>
              <a:rPr lang="en-US" dirty="0">
                <a:hlinkClick r:id="rId9"/>
              </a:rPr>
              <a:t>https://gcc.gnu.org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Microsoft C++ (MSVC) documentation // Microsoft Docs URL: </a:t>
            </a:r>
            <a:r>
              <a:rPr lang="en-US" dirty="0">
                <a:hlinkClick r:id="rId10"/>
              </a:rPr>
              <a:t>https://docs.microsoft.com/en-us/cpp/</a:t>
            </a:r>
            <a:r>
              <a:rPr lang="en-US" dirty="0"/>
              <a:t> 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GoogleTest // GitHub URL: </a:t>
            </a:r>
            <a:r>
              <a:rPr lang="en-US" dirty="0">
                <a:hlinkClick r:id="rId11"/>
              </a:rPr>
              <a:t>https://github.com/google/googletest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AI Assistant in CLion: Code Generation and More // JetBrains Blog URL: </a:t>
            </a:r>
            <a:r>
              <a:rPr lang="en-US" dirty="0">
                <a:hlinkClick r:id="rId12"/>
              </a:rPr>
              <a:t>https://blog.jetbrains.com/clion/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About GitHub Copilot // GitHub Docs URL: </a:t>
            </a:r>
            <a:r>
              <a:rPr lang="en-US" dirty="0">
                <a:hlinkClick r:id="rId13"/>
              </a:rPr>
              <a:t>https://docs.github.com/en/copilot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r/cpp — C++ Community Discussions // Reddit URL: </a:t>
            </a:r>
            <a:r>
              <a:rPr lang="en-US" dirty="0">
                <a:hlinkClick r:id="rId14"/>
              </a:rPr>
              <a:t>https://www.reddit.com/r/cpp/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Why I Switched to CLion for C++ Development // Medium URL: </a:t>
            </a:r>
            <a:r>
              <a:rPr lang="en-US" dirty="0">
                <a:hlinkClick r:id="rId15"/>
              </a:rPr>
              <a:t>https://medium.com/@devcpp/clion-review-2023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Free Educational Licenses for Students and Teachers // JetBrains URL: </a:t>
            </a:r>
            <a:r>
              <a:rPr lang="en-US" dirty="0">
                <a:hlinkClick r:id="rId16"/>
              </a:rPr>
              <a:t>https://www.jetbrains.com/community/education/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CLion Tutorial for Beginners — Full Walkthrough // YouTube URL: </a:t>
            </a:r>
            <a:r>
              <a:rPr lang="en-US" dirty="0">
                <a:hlinkClick r:id="rId17"/>
              </a:rPr>
              <a:t>https://www.youtube.com/results?search_query=clion+tutorial </a:t>
            </a:r>
            <a:r>
              <a:rPr lang="en-US" dirty="0"/>
              <a:t>(</a:t>
            </a:r>
            <a:r>
              <a:rPr lang="ru-RU" dirty="0"/>
              <a:t>дата обращения: 06.09.2025)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8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34AE5-529F-9411-C138-28F3870E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Общая характеристика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A081F-47EF-E910-A3DA-B14FFD93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Разработчик: JetBrains</a:t>
            </a:r>
          </a:p>
          <a:p>
            <a:r>
              <a:rPr lang="ru-RU" dirty="0"/>
              <a:t>Языки: C и C++</a:t>
            </a:r>
          </a:p>
          <a:p>
            <a:r>
              <a:rPr lang="ru-RU" dirty="0"/>
              <a:t>Платформы: Windows, macOS, Linux</a:t>
            </a:r>
          </a:p>
          <a:p>
            <a:r>
              <a:rPr lang="ru-RU" dirty="0"/>
              <a:t>Основана на платформе IntelliJ</a:t>
            </a:r>
          </a:p>
          <a:p>
            <a:r>
              <a:rPr lang="ru-RU" dirty="0"/>
              <a:t>Поддержка стандартов: C11/C17, C++11–C++23</a:t>
            </a:r>
          </a:p>
          <a:p>
            <a:r>
              <a:rPr lang="ru-RU" dirty="0"/>
              <a:t>Предназначена для профессиональной разработки</a:t>
            </a:r>
          </a:p>
          <a:p>
            <a:r>
              <a:rPr lang="ru-RU" dirty="0"/>
              <a:t>Включает умную навигацию, рефакторинг, анализ кода</a:t>
            </a:r>
          </a:p>
        </p:txBody>
      </p:sp>
    </p:spTree>
    <p:extLst>
      <p:ext uri="{BB962C8B-B14F-4D97-AF65-F5344CB8AC3E}">
        <p14:creationId xmlns:p14="http://schemas.microsoft.com/office/powerpoint/2010/main" val="258109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9C059-CA59-93FC-295E-2DD956D8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требования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C2C93-9288-6B08-BCA3-6BA33E095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Процессор: 64-битный (x86_64), 2+ ядра</a:t>
            </a:r>
          </a:p>
          <a:p>
            <a:r>
              <a:rPr lang="ru-RU" dirty="0"/>
              <a:t>ОЗУ: минимум 4 ГБ, рекомендуется 8–16 ГБ</a:t>
            </a:r>
          </a:p>
          <a:p>
            <a:r>
              <a:rPr lang="ru-RU" dirty="0"/>
              <a:t>Место на диске: ≥2.5 ГБ</a:t>
            </a:r>
          </a:p>
          <a:p>
            <a:r>
              <a:rPr lang="ru-RU" dirty="0"/>
              <a:t>Экран: 1024×768 и выше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9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C4ED4-DE9D-695C-0FE5-38D3012D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Программное обеспечение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3BF3F-ECE2-1FFC-5ACB-757D8BABA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ОС: </a:t>
            </a:r>
            <a:r>
              <a:rPr lang="en-US" dirty="0"/>
              <a:t>Windows 10+, macOS 10.15+, Linux</a:t>
            </a:r>
          </a:p>
          <a:p>
            <a:r>
              <a:rPr lang="en-US" dirty="0"/>
              <a:t>JDK: </a:t>
            </a:r>
            <a:r>
              <a:rPr lang="ru-RU" dirty="0"/>
              <a:t>встроен (не требуется отдельная установка)</a:t>
            </a:r>
          </a:p>
          <a:p>
            <a:r>
              <a:rPr lang="ru-RU" dirty="0"/>
              <a:t>Компиляторы: </a:t>
            </a:r>
            <a:r>
              <a:rPr lang="en-US" dirty="0"/>
              <a:t>GCC, Clang, MSVC</a:t>
            </a:r>
          </a:p>
          <a:p>
            <a:r>
              <a:rPr lang="en-US" dirty="0"/>
              <a:t>CMake ≥ 3.21 — </a:t>
            </a:r>
            <a:r>
              <a:rPr lang="ru-RU" dirty="0"/>
              <a:t>основа сборки</a:t>
            </a:r>
          </a:p>
          <a:p>
            <a:r>
              <a:rPr lang="ru-RU" dirty="0"/>
              <a:t>Отладчики: </a:t>
            </a:r>
            <a:r>
              <a:rPr lang="en-US" dirty="0"/>
              <a:t>GDB / LLDB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261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68FD2-EA33-72FE-D716-6C1D4E12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68" y="280418"/>
            <a:ext cx="10515600" cy="862911"/>
          </a:xfrm>
        </p:spPr>
        <p:txBody>
          <a:bodyPr/>
          <a:lstStyle/>
          <a:p>
            <a:r>
              <a:rPr lang="ru-RU" b="1" dirty="0"/>
              <a:t>Создание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85E99-ED9E-070D-0DA1-9094BF436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31" y="1143329"/>
            <a:ext cx="10515600" cy="2118387"/>
          </a:xfrm>
        </p:spPr>
        <p:txBody>
          <a:bodyPr/>
          <a:lstStyle/>
          <a:p>
            <a:r>
              <a:rPr lang="ru-RU" dirty="0"/>
              <a:t>Шаблоны: консольное приложение, библиотека</a:t>
            </a:r>
          </a:p>
          <a:p>
            <a:r>
              <a:rPr lang="ru-RU" dirty="0"/>
              <a:t>Автонастройка через </a:t>
            </a:r>
            <a:r>
              <a:rPr lang="en-US" dirty="0"/>
              <a:t>CMakeLists.txt</a:t>
            </a:r>
          </a:p>
          <a:p>
            <a:r>
              <a:rPr lang="ru-RU" dirty="0"/>
              <a:t>Импорт проектов: </a:t>
            </a:r>
            <a:r>
              <a:rPr lang="en-US" dirty="0"/>
              <a:t>Makefile, CMake</a:t>
            </a:r>
          </a:p>
          <a:p>
            <a:r>
              <a:rPr lang="ru-RU" dirty="0"/>
              <a:t>Поддержка внешних библиотек (</a:t>
            </a:r>
            <a:r>
              <a:rPr lang="en-US" dirty="0"/>
              <a:t>Boost, Qt, etc.)</a:t>
            </a:r>
            <a:endParaRPr lang="ru-RU" dirty="0"/>
          </a:p>
        </p:txBody>
      </p:sp>
      <p:pic>
        <p:nvPicPr>
          <p:cNvPr id="1027" name="Picture 3" descr="Picture background">
            <a:extLst>
              <a:ext uri="{FF2B5EF4-FFF2-40B4-BE49-F238E27FC236}">
                <a16:creationId xmlns:a16="http://schemas.microsoft.com/office/drawing/2014/main" id="{B143885E-514F-3C8C-B781-ED8E2DF69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7" y="3596285"/>
            <a:ext cx="4648200" cy="23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4EAF88-DB31-33A6-B573-E7FF9BAB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98" t="21384" r="35189" b="24906"/>
          <a:stretch>
            <a:fillRect/>
          </a:stretch>
        </p:blipFill>
        <p:spPr>
          <a:xfrm>
            <a:off x="6554636" y="3261716"/>
            <a:ext cx="4232520" cy="31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44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7CA29-E02A-3776-832B-DF918CAE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форматирование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6611282-BF78-9B8E-3003-AB2B63DFB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788417"/>
              </p:ext>
            </p:extLst>
          </p:nvPr>
        </p:nvGraphicFramePr>
        <p:xfrm>
          <a:off x="1622425" y="2415396"/>
          <a:ext cx="894715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930436053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299924816"/>
                    </a:ext>
                  </a:extLst>
                </a:gridCol>
              </a:tblGrid>
              <a:tr h="301380">
                <a:tc>
                  <a:txBody>
                    <a:bodyPr/>
                    <a:lstStyle/>
                    <a:p>
                      <a:r>
                        <a:rPr lang="ru-RU" dirty="0"/>
                        <a:t>Кодирование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Форматирование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92508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Умное автодополнение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 с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ClangFormat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89393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Навигация: Go to Declaration, Find Usages</a:t>
                      </a:r>
                      <a:endParaRPr lang="ru-RU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Горячие клавиши: Ctrl+Alt+L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62534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Подсветка ошибок в реальном времени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Выбор стиля: </a:t>
                      </a:r>
                      <a:r>
                        <a:rPr lang="en-US" dirty="0"/>
                        <a:t>Google, LLVM, Custom</a:t>
                      </a:r>
                      <a:endParaRPr lang="ru-RU" dirty="0"/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277293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</a:t>
                      </a:r>
                      <a:r>
                        <a:rPr lang="en-US" dirty="0"/>
                        <a:t>STL, templates</a:t>
                      </a:r>
                      <a:endParaRPr lang="ru-RU" dirty="0"/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249149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68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F031D-6435-EE98-83A4-21475C56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и запуск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0E6CA-AF76-6B1A-D8BC-8968FEDA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🛑 Точки останова (breakpoints)</a:t>
            </a:r>
          </a:p>
          <a:p>
            <a:r>
              <a:rPr lang="ru-RU" dirty="0"/>
              <a:t>👁️ Просмотр переменных и стека</a:t>
            </a:r>
          </a:p>
          <a:p>
            <a:r>
              <a:rPr lang="ru-RU" dirty="0"/>
              <a:t>⚙️ Поддержка GDB / LLDB</a:t>
            </a:r>
          </a:p>
          <a:p>
            <a:r>
              <a:rPr lang="ru-RU" dirty="0"/>
              <a:t>🧪 Запуск с параметрами</a:t>
            </a:r>
          </a:p>
          <a:p>
            <a:r>
              <a:rPr lang="ru-RU" dirty="0"/>
              <a:t>💻 Встроенный терминал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BF37A38A-29F0-3D16-9DD2-EF73CE8C0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024" y="1704406"/>
            <a:ext cx="4789865" cy="407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11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7157-C847-1599-842C-C6AFB5610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F8538-5769-5345-F4C1-32CF1FF0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Версионирование и публикация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EA009-8A6B-8720-C6E2-D289DD7F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поддержка </a:t>
            </a:r>
            <a:r>
              <a:rPr lang="en-US" dirty="0"/>
              <a:t>Git, GitHub, GitLab</a:t>
            </a:r>
          </a:p>
          <a:p>
            <a:r>
              <a:rPr lang="ru-RU" dirty="0"/>
              <a:t>Создание репозитория прямо в </a:t>
            </a:r>
            <a:r>
              <a:rPr lang="en-US" dirty="0"/>
              <a:t>IDE</a:t>
            </a:r>
          </a:p>
          <a:p>
            <a:r>
              <a:rPr lang="en-US" dirty="0"/>
              <a:t>Push / Pull / Commit — </a:t>
            </a:r>
            <a:r>
              <a:rPr lang="ru-RU" dirty="0"/>
              <a:t>в один клик</a:t>
            </a:r>
          </a:p>
          <a:p>
            <a:r>
              <a:rPr lang="en-US" dirty="0"/>
              <a:t>Review, pull requests, diff</a:t>
            </a:r>
          </a:p>
          <a:p>
            <a:r>
              <a:rPr lang="ru-RU" dirty="0"/>
              <a:t>Интеграция с </a:t>
            </a:r>
            <a:r>
              <a:rPr lang="en-US" dirty="0"/>
              <a:t>GitHub Copilot (</a:t>
            </a:r>
            <a:r>
              <a:rPr lang="ru-RU" dirty="0"/>
              <a:t>через плагин)</a:t>
            </a:r>
          </a:p>
        </p:txBody>
      </p:sp>
    </p:spTree>
    <p:extLst>
      <p:ext uri="{BB962C8B-B14F-4D97-AF65-F5344CB8AC3E}">
        <p14:creationId xmlns:p14="http://schemas.microsoft.com/office/powerpoint/2010/main" val="345624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DE0D0-F0EC-A426-BA01-68D221D4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8DFED-87D5-D00A-A8C1-F02E001A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</a:t>
            </a:r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17AD41-DB2B-615E-0EE5-D2B239097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JetBrains AI Assistant (платно):</a:t>
            </a:r>
          </a:p>
          <a:p>
            <a:r>
              <a:rPr lang="ru-RU" dirty="0"/>
              <a:t>Генерация кода по описанию</a:t>
            </a:r>
          </a:p>
          <a:p>
            <a:r>
              <a:rPr lang="ru-RU" dirty="0"/>
              <a:t>Объяснение кода</a:t>
            </a:r>
          </a:p>
          <a:p>
            <a:r>
              <a:rPr lang="ru-RU" dirty="0"/>
              <a:t>Автоисправление ошибок</a:t>
            </a:r>
          </a:p>
          <a:p>
            <a:r>
              <a:rPr lang="ru-RU" dirty="0"/>
              <a:t>Документирование</a:t>
            </a:r>
          </a:p>
          <a:p>
            <a:r>
              <a:rPr lang="ru-RU" dirty="0"/>
              <a:t>Поддержка GitHub Copilot</a:t>
            </a:r>
          </a:p>
          <a:p>
            <a:r>
              <a:rPr lang="ru-RU" dirty="0"/>
              <a:t>Подсказки в реальном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820902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851</Words>
  <Application>Microsoft Office PowerPoint</Application>
  <PresentationFormat>Широкоэкранный</PresentationFormat>
  <Paragraphs>108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</vt:lpstr>
      <vt:lpstr>Обзор среды разработки CLion</vt:lpstr>
      <vt:lpstr>Общая характеристика</vt:lpstr>
      <vt:lpstr>Аппаратные требования </vt:lpstr>
      <vt:lpstr>Программное обеспечение</vt:lpstr>
      <vt:lpstr>Создание проекта</vt:lpstr>
      <vt:lpstr>Кодирование и форматирование</vt:lpstr>
      <vt:lpstr>Отладка и запуск</vt:lpstr>
      <vt:lpstr>Версионирование и публикация</vt:lpstr>
      <vt:lpstr>AI-функции</vt:lpstr>
      <vt:lpstr>Дополнительные возможности</vt:lpstr>
      <vt:lpstr>Плюсы и минусы</vt:lpstr>
      <vt:lpstr>Заключение</vt:lpstr>
      <vt:lpstr>Ссылки и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Тоц</dc:creator>
  <cp:lastModifiedBy>Леонид Тоц</cp:lastModifiedBy>
  <cp:revision>3</cp:revision>
  <dcterms:created xsi:type="dcterms:W3CDTF">2025-09-05T17:11:45Z</dcterms:created>
  <dcterms:modified xsi:type="dcterms:W3CDTF">2025-09-06T09:07:45Z</dcterms:modified>
</cp:coreProperties>
</file>