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4" r:id="rId15"/>
    <p:sldId id="265" r:id="rId16"/>
    <p:sldId id="263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c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dirty="0"/>
              <a:t>Database Distribution</a:t>
            </a:r>
            <a:endParaRPr lang="zh-TW" altLang="en-US" sz="1800" dirty="0"/>
          </a:p>
        </c:rich>
      </c:tx>
      <c:layout>
        <c:manualLayout>
          <c:xMode val="edge"/>
          <c:yMode val="edge"/>
          <c:x val="0.16273397276638932"/>
          <c:y val="3.04094838104306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all!$I$2:$N$2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all!$I$3:$N$3</c:f>
              <c:numCache>
                <c:formatCode>General</c:formatCode>
                <c:ptCount val="6"/>
                <c:pt idx="0">
                  <c:v>531</c:v>
                </c:pt>
                <c:pt idx="1">
                  <c:v>9457</c:v>
                </c:pt>
                <c:pt idx="2">
                  <c:v>11692</c:v>
                </c:pt>
                <c:pt idx="3">
                  <c:v>17540</c:v>
                </c:pt>
                <c:pt idx="4">
                  <c:v>25456</c:v>
                </c:pt>
                <c:pt idx="5">
                  <c:v>18997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40-457A-928B-2DCF50678F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90197088"/>
        <c:axId val="973341824"/>
      </c:barChart>
      <c:catAx>
        <c:axId val="1090197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800" dirty="0"/>
                  <a:t>score</a:t>
                </a:r>
                <a:endParaRPr lang="zh-TW" altLang="en-US" sz="1800" dirty="0"/>
              </a:p>
            </c:rich>
          </c:tx>
          <c:layout>
            <c:manualLayout>
              <c:xMode val="edge"/>
              <c:yMode val="edge"/>
              <c:x val="0.44433505898710218"/>
              <c:y val="0.817678656232166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73341824"/>
        <c:crosses val="autoZero"/>
        <c:auto val="1"/>
        <c:lblAlgn val="ctr"/>
        <c:lblOffset val="100"/>
        <c:noMultiLvlLbl val="0"/>
      </c:catAx>
      <c:valAx>
        <c:axId val="9733418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dirty="0"/>
                  <a:t>quantity</a:t>
                </a:r>
                <a:endParaRPr lang="zh-TW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crossAx val="109019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D46B2E-C3EF-4756-9648-19B043DC7510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C7AE49A-D7E5-4051-B2C4-E3ACB54269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8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6B2E-C3EF-4756-9648-19B043DC7510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E49A-D7E5-4051-B2C4-E3ACB5426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09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6B2E-C3EF-4756-9648-19B043DC7510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E49A-D7E5-4051-B2C4-E3ACB54269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814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6B2E-C3EF-4756-9648-19B043DC7510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E49A-D7E5-4051-B2C4-E3ACB54269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647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6B2E-C3EF-4756-9648-19B043DC7510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E49A-D7E5-4051-B2C4-E3ACB5426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473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6B2E-C3EF-4756-9648-19B043DC7510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E49A-D7E5-4051-B2C4-E3ACB54269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39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6B2E-C3EF-4756-9648-19B043DC7510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E49A-D7E5-4051-B2C4-E3ACB54269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869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6B2E-C3EF-4756-9648-19B043DC7510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E49A-D7E5-4051-B2C4-E3ACB54269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3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6B2E-C3EF-4756-9648-19B043DC7510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E49A-D7E5-4051-B2C4-E3ACB54269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3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6B2E-C3EF-4756-9648-19B043DC7510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E49A-D7E5-4051-B2C4-E3ACB5426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89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6B2E-C3EF-4756-9648-19B043DC7510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E49A-D7E5-4051-B2C4-E3ACB54269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87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6B2E-C3EF-4756-9648-19B043DC7510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E49A-D7E5-4051-B2C4-E3ACB5426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22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6B2E-C3EF-4756-9648-19B043DC7510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E49A-D7E5-4051-B2C4-E3ACB54269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53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6B2E-C3EF-4756-9648-19B043DC7510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E49A-D7E5-4051-B2C4-E3ACB54269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14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6B2E-C3EF-4756-9648-19B043DC7510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E49A-D7E5-4051-B2C4-E3ACB5426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4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6B2E-C3EF-4756-9648-19B043DC7510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E49A-D7E5-4051-B2C4-E3ACB54269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13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6B2E-C3EF-4756-9648-19B043DC7510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E49A-D7E5-4051-B2C4-E3ACB5426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67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D46B2E-C3EF-4756-9648-19B043DC7510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7AE49A-D7E5-4051-B2C4-E3ACB5426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49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hart" Target="../charts/chart1.xml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7F6FC-0C78-90CF-16C8-2B5FE9126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3600" dirty="0"/>
              <a:t>應用深度學習於畫時鐘測試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12C8B3-21F5-F740-972F-43F16D8E7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presenter</a:t>
            </a:r>
            <a:r>
              <a:rPr lang="zh-TW" altLang="en-US" dirty="0"/>
              <a:t>：虎冠廷</a:t>
            </a:r>
          </a:p>
        </p:txBody>
      </p:sp>
    </p:spTree>
    <p:extLst>
      <p:ext uri="{BB962C8B-B14F-4D97-AF65-F5344CB8AC3E}">
        <p14:creationId xmlns:p14="http://schemas.microsoft.com/office/powerpoint/2010/main" val="324018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910C3F6-51E1-E6DE-72CD-A22098B8B40F}"/>
              </a:ext>
            </a:extLst>
          </p:cNvPr>
          <p:cNvSpPr txBox="1"/>
          <p:nvPr/>
        </p:nvSpPr>
        <p:spPr>
          <a:xfrm>
            <a:off x="1465007" y="1307691"/>
            <a:ext cx="305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3.	hyperparameter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1975037-683A-EE3D-D28E-8C8D9C84BCE7}"/>
              </a:ext>
            </a:extLst>
          </p:cNvPr>
          <p:cNvSpPr txBox="1"/>
          <p:nvPr/>
        </p:nvSpPr>
        <p:spPr>
          <a:xfrm>
            <a:off x="2025445" y="2003149"/>
            <a:ext cx="8141109" cy="3364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batch size = 128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loss function = </a:t>
            </a:r>
            <a:r>
              <a:rPr lang="en-US" altLang="zh-TW" sz="2400" dirty="0" err="1"/>
              <a:t>nn.CrossEntropyLoss</a:t>
            </a:r>
            <a:r>
              <a:rPr lang="en-US" altLang="zh-TW" sz="2400" dirty="0"/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learning rate = 5e-4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optimizer = </a:t>
            </a:r>
            <a:r>
              <a:rPr lang="en-US" altLang="zh-TW" sz="2400" dirty="0" err="1"/>
              <a:t>optim.Adam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model.parameters</a:t>
            </a:r>
            <a:r>
              <a:rPr lang="en-US" altLang="zh-TW" sz="2400" dirty="0"/>
              <a:t>(), </a:t>
            </a:r>
            <a:r>
              <a:rPr lang="en-US" altLang="zh-TW" sz="2400" dirty="0" err="1"/>
              <a:t>lr</a:t>
            </a:r>
            <a:r>
              <a:rPr lang="en-US" altLang="zh-TW" sz="2400" dirty="0"/>
              <a:t>=learning rate)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scheduler = </a:t>
            </a:r>
            <a:r>
              <a:rPr lang="en-US" altLang="zh-TW" sz="2400" dirty="0" err="1"/>
              <a:t>lr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scheduler.ExponentialLR</a:t>
            </a:r>
            <a:r>
              <a:rPr lang="en-US" altLang="zh-TW" sz="2400" dirty="0"/>
              <a:t>(optimizer, gamma=0.9)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epochs = 50</a:t>
            </a:r>
          </a:p>
        </p:txBody>
      </p:sp>
    </p:spTree>
    <p:extLst>
      <p:ext uri="{BB962C8B-B14F-4D97-AF65-F5344CB8AC3E}">
        <p14:creationId xmlns:p14="http://schemas.microsoft.com/office/powerpoint/2010/main" val="30846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2B767C0-A5F0-B1BB-557C-7EEAA4D67E78}"/>
              </a:ext>
            </a:extLst>
          </p:cNvPr>
          <p:cNvSpPr txBox="1"/>
          <p:nvPr/>
        </p:nvSpPr>
        <p:spPr>
          <a:xfrm>
            <a:off x="1504335" y="1120878"/>
            <a:ext cx="305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4.	Model Structure</a:t>
            </a:r>
            <a:endParaRPr lang="zh-TW" altLang="en-US" sz="24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0FED228-B3A6-80C9-53F8-D6DA9E71A68B}"/>
              </a:ext>
            </a:extLst>
          </p:cNvPr>
          <p:cNvGrpSpPr/>
          <p:nvPr/>
        </p:nvGrpSpPr>
        <p:grpSpPr>
          <a:xfrm>
            <a:off x="6096000" y="741725"/>
            <a:ext cx="4709652" cy="5374550"/>
            <a:chOff x="6264448" y="661775"/>
            <a:chExt cx="4462545" cy="509255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A52DEF4-B537-F0DF-472E-20F735684ABD}"/>
                </a:ext>
              </a:extLst>
            </p:cNvPr>
            <p:cNvSpPr/>
            <p:nvPr/>
          </p:nvSpPr>
          <p:spPr>
            <a:xfrm>
              <a:off x="6264448" y="661775"/>
              <a:ext cx="4462545" cy="5092557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7FCFC9D-D52D-084E-88F9-4BA737CBE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4448" y="661775"/>
              <a:ext cx="4462545" cy="3536599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02057AB-258D-3A25-2B2E-24F21F4CA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7403" y="4198374"/>
              <a:ext cx="2682907" cy="1555958"/>
            </a:xfrm>
            <a:prstGeom prst="rect">
              <a:avLst/>
            </a:prstGeom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E88C76-7E39-2FDE-0F2C-717C24B99040}"/>
              </a:ext>
            </a:extLst>
          </p:cNvPr>
          <p:cNvSpPr txBox="1"/>
          <p:nvPr/>
        </p:nvSpPr>
        <p:spPr>
          <a:xfrm>
            <a:off x="2000864" y="1998341"/>
            <a:ext cx="20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ResNet50</a:t>
            </a:r>
            <a:endParaRPr lang="zh-TW" altLang="en-US" dirty="0"/>
          </a:p>
        </p:txBody>
      </p:sp>
      <p:pic>
        <p:nvPicPr>
          <p:cNvPr id="11" name="圖片 10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ED961FE1-BEC3-A3B6-BA09-5B11FA65A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6" y="4045019"/>
            <a:ext cx="4966760" cy="98008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A1A9068-9999-EC91-9F5F-5BA273D146CD}"/>
              </a:ext>
            </a:extLst>
          </p:cNvPr>
          <p:cNvSpPr txBox="1"/>
          <p:nvPr/>
        </p:nvSpPr>
        <p:spPr>
          <a:xfrm>
            <a:off x="983226" y="3657600"/>
            <a:ext cx="388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with / without pretrained weight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80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3CFE1E7-84A7-6346-27B7-2716B916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772" y="649357"/>
            <a:ext cx="5032532" cy="555928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3F36512-3F17-880C-DF9F-BDAD910EB2ED}"/>
              </a:ext>
            </a:extLst>
          </p:cNvPr>
          <p:cNvSpPr txBox="1"/>
          <p:nvPr/>
        </p:nvSpPr>
        <p:spPr>
          <a:xfrm>
            <a:off x="1455174" y="1140993"/>
            <a:ext cx="260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SimCLR</a:t>
            </a:r>
            <a:r>
              <a:rPr lang="en-US" altLang="zh-TW" sz="2400" dirty="0"/>
              <a:t> model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D8881A-A846-4EE9-4673-D2C64B56F288}"/>
              </a:ext>
            </a:extLst>
          </p:cNvPr>
          <p:cNvSpPr txBox="1"/>
          <p:nvPr/>
        </p:nvSpPr>
        <p:spPr>
          <a:xfrm>
            <a:off x="1863213" y="2055394"/>
            <a:ext cx="43950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/>
              <a:t>base_encoder</a:t>
            </a:r>
            <a:r>
              <a:rPr lang="en-US" altLang="zh-TW" sz="2000" dirty="0"/>
              <a:t>=resnet50</a:t>
            </a:r>
          </a:p>
          <a:p>
            <a:r>
              <a:rPr lang="en-US" altLang="zh-TW" sz="2000" dirty="0" err="1"/>
              <a:t>out_dim</a:t>
            </a:r>
            <a:r>
              <a:rPr lang="en-US" altLang="zh-TW" sz="2000" dirty="0"/>
              <a:t>=128</a:t>
            </a:r>
          </a:p>
        </p:txBody>
      </p:sp>
    </p:spTree>
    <p:extLst>
      <p:ext uri="{BB962C8B-B14F-4D97-AF65-F5344CB8AC3E}">
        <p14:creationId xmlns:p14="http://schemas.microsoft.com/office/powerpoint/2010/main" val="3129209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302E5F8-AD14-EB5F-38A6-BA32E38C1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750" y="1801686"/>
            <a:ext cx="5992061" cy="391532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2D5A4D2-A611-F5F9-4675-7464644CA628}"/>
              </a:ext>
            </a:extLst>
          </p:cNvPr>
          <p:cNvSpPr txBox="1"/>
          <p:nvPr/>
        </p:nvSpPr>
        <p:spPr>
          <a:xfrm>
            <a:off x="1455174" y="1140993"/>
            <a:ext cx="390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SimCLR</a:t>
            </a:r>
            <a:r>
              <a:rPr lang="en-US" altLang="zh-TW" sz="2400" dirty="0"/>
              <a:t> hyperparameter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4539BB8-10F9-FBED-CF10-36255BB71747}"/>
              </a:ext>
            </a:extLst>
          </p:cNvPr>
          <p:cNvSpPr txBox="1"/>
          <p:nvPr/>
        </p:nvSpPr>
        <p:spPr>
          <a:xfrm>
            <a:off x="1219404" y="2042181"/>
            <a:ext cx="61156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batch_size=256</a:t>
            </a:r>
            <a:endParaRPr lang="en-US" altLang="zh-TW" sz="2000" dirty="0"/>
          </a:p>
          <a:p>
            <a:r>
              <a:rPr lang="en-US" altLang="zh-TW" sz="2000" dirty="0"/>
              <a:t>epochs = 200</a:t>
            </a:r>
          </a:p>
          <a:p>
            <a:endParaRPr lang="zh-TW" altLang="en-US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1857CF3-A43F-2D58-070A-FAE73E80B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87" y="3057844"/>
            <a:ext cx="368668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2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BE0C716-5C1D-EFA1-39DB-FB9CA9A77490}"/>
              </a:ext>
            </a:extLst>
          </p:cNvPr>
          <p:cNvSpPr txBox="1"/>
          <p:nvPr/>
        </p:nvSpPr>
        <p:spPr>
          <a:xfrm>
            <a:off x="4070555" y="3013501"/>
            <a:ext cx="3824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Result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2015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2AB9595-0DD9-C97B-B667-A9552ECAC1B3}"/>
              </a:ext>
            </a:extLst>
          </p:cNvPr>
          <p:cNvSpPr txBox="1"/>
          <p:nvPr/>
        </p:nvSpPr>
        <p:spPr>
          <a:xfrm>
            <a:off x="1327355" y="1107220"/>
            <a:ext cx="22614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without pretrained weight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55C1CD-0411-7708-FA19-5B9CDAFCEE34}"/>
              </a:ext>
            </a:extLst>
          </p:cNvPr>
          <p:cNvSpPr txBox="1"/>
          <p:nvPr/>
        </p:nvSpPr>
        <p:spPr>
          <a:xfrm>
            <a:off x="5053781" y="1576579"/>
            <a:ext cx="6164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Dataset : </a:t>
            </a:r>
          </a:p>
          <a:p>
            <a:r>
              <a:rPr lang="en-US" altLang="zh-TW" sz="2400" dirty="0"/>
              <a:t>	train, valid, test (each class)= 2320, 580, 100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4B8FE8F-7A29-6FFF-A7B8-5E519B799CD5}"/>
              </a:ext>
            </a:extLst>
          </p:cNvPr>
          <p:cNvSpPr txBox="1"/>
          <p:nvPr/>
        </p:nvSpPr>
        <p:spPr>
          <a:xfrm>
            <a:off x="1327355" y="3508458"/>
            <a:ext cx="23892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with pretrained weight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9D2E55-D8D4-B4B3-3EEB-B9F856EBD66C}"/>
              </a:ext>
            </a:extLst>
          </p:cNvPr>
          <p:cNvSpPr txBox="1"/>
          <p:nvPr/>
        </p:nvSpPr>
        <p:spPr>
          <a:xfrm>
            <a:off x="5132439" y="3952634"/>
            <a:ext cx="6086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Dataset : </a:t>
            </a:r>
          </a:p>
          <a:p>
            <a:r>
              <a:rPr lang="en-US" altLang="zh-TW" sz="2400" dirty="0"/>
              <a:t>	train, valid, test (each class)= 1520, 380, 100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A811A18-CF8A-ECDD-7DF5-669CFA180E56}"/>
              </a:ext>
            </a:extLst>
          </p:cNvPr>
          <p:cNvSpPr txBox="1"/>
          <p:nvPr/>
        </p:nvSpPr>
        <p:spPr>
          <a:xfrm>
            <a:off x="4714568" y="1107220"/>
            <a:ext cx="557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Resnet50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A926F02-72E3-B9F4-5EDC-5E426CBFC1B3}"/>
              </a:ext>
            </a:extLst>
          </p:cNvPr>
          <p:cNvSpPr txBox="1"/>
          <p:nvPr/>
        </p:nvSpPr>
        <p:spPr>
          <a:xfrm>
            <a:off x="4714568" y="3429414"/>
            <a:ext cx="557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Resnet50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5FFEFEE-B9FB-CB39-2026-50859A383A45}"/>
              </a:ext>
            </a:extLst>
          </p:cNvPr>
          <p:cNvSpPr txBox="1"/>
          <p:nvPr/>
        </p:nvSpPr>
        <p:spPr>
          <a:xfrm>
            <a:off x="4714568" y="4783631"/>
            <a:ext cx="557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SimCLR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A100AAC-F7B9-E5F3-21AB-43C9678690FE}"/>
              </a:ext>
            </a:extLst>
          </p:cNvPr>
          <p:cNvSpPr txBox="1"/>
          <p:nvPr/>
        </p:nvSpPr>
        <p:spPr>
          <a:xfrm>
            <a:off x="5179143" y="5281421"/>
            <a:ext cx="5574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Dataset : </a:t>
            </a:r>
          </a:p>
          <a:p>
            <a:r>
              <a:rPr lang="en-US" altLang="zh-TW" sz="2400" dirty="0"/>
              <a:t>	train = 11400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239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字型, 螢幕擷取畫面, 印刷術 的圖片&#10;&#10;自動產生的描述">
            <a:extLst>
              <a:ext uri="{FF2B5EF4-FFF2-40B4-BE49-F238E27FC236}">
                <a16:creationId xmlns:a16="http://schemas.microsoft.com/office/drawing/2014/main" id="{9CE91508-5841-A8D6-D81B-39D63E0D4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31" y="1107220"/>
            <a:ext cx="2655146" cy="1387528"/>
          </a:xfrm>
          <a:prstGeom prst="rect">
            <a:avLst/>
          </a:prstGeom>
        </p:spPr>
      </p:pic>
      <p:pic>
        <p:nvPicPr>
          <p:cNvPr id="10" name="圖片 9" descr="一張含有 行, 文字, 繪圖, 圖表 的圖片&#10;&#10;自動產生的描述">
            <a:extLst>
              <a:ext uri="{FF2B5EF4-FFF2-40B4-BE49-F238E27FC236}">
                <a16:creationId xmlns:a16="http://schemas.microsoft.com/office/drawing/2014/main" id="{A1DA6C12-C688-7BB5-6BCF-4C95D8AA5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898" y="2804060"/>
            <a:ext cx="4829849" cy="3229426"/>
          </a:xfrm>
          <a:prstGeom prst="rect">
            <a:avLst/>
          </a:prstGeom>
        </p:spPr>
      </p:pic>
      <p:pic>
        <p:nvPicPr>
          <p:cNvPr id="11" name="圖片 10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84469530-CA6A-F57A-1882-1D5F3B8BB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53" y="2804060"/>
            <a:ext cx="5029902" cy="322942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FA15ABF-4668-0491-3A19-392818224F42}"/>
              </a:ext>
            </a:extLst>
          </p:cNvPr>
          <p:cNvSpPr txBox="1"/>
          <p:nvPr/>
        </p:nvSpPr>
        <p:spPr>
          <a:xfrm>
            <a:off x="1327355" y="1107220"/>
            <a:ext cx="4424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without pretrained weight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641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4E5715C-C29B-F6BF-CF26-67288752B511}"/>
              </a:ext>
            </a:extLst>
          </p:cNvPr>
          <p:cNvSpPr txBox="1"/>
          <p:nvPr/>
        </p:nvSpPr>
        <p:spPr>
          <a:xfrm>
            <a:off x="1209368" y="1516314"/>
            <a:ext cx="6115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with pretrained weight</a:t>
            </a:r>
            <a:endParaRPr lang="zh-TW" altLang="en-US" sz="2800" dirty="0"/>
          </a:p>
        </p:txBody>
      </p:sp>
      <p:pic>
        <p:nvPicPr>
          <p:cNvPr id="4" name="圖片 3" descr="一張含有 文字, 螢幕擷取畫面, 繪圖, 行 的圖片&#10;&#10;自動產生的描述">
            <a:extLst>
              <a:ext uri="{FF2B5EF4-FFF2-40B4-BE49-F238E27FC236}">
                <a16:creationId xmlns:a16="http://schemas.microsoft.com/office/drawing/2014/main" id="{70ACB9C7-1D2E-B849-E41B-C0D10D945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1" y="2390774"/>
            <a:ext cx="10506078" cy="3502026"/>
          </a:xfrm>
          <a:prstGeom prst="rect">
            <a:avLst/>
          </a:prstGeom>
        </p:spPr>
      </p:pic>
      <p:pic>
        <p:nvPicPr>
          <p:cNvPr id="6" name="圖片 5" descr="一張含有 文字, 字型, 螢幕擷取畫面, 印刷術 的圖片&#10;&#10;自動產生的描述">
            <a:extLst>
              <a:ext uri="{FF2B5EF4-FFF2-40B4-BE49-F238E27FC236}">
                <a16:creationId xmlns:a16="http://schemas.microsoft.com/office/drawing/2014/main" id="{BC0747ED-1E53-E39F-EC18-01AD6F064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384" y="1039218"/>
            <a:ext cx="2128616" cy="12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13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18AE1CC-45AD-2A50-3919-D505AB6FB438}"/>
              </a:ext>
            </a:extLst>
          </p:cNvPr>
          <p:cNvSpPr txBox="1"/>
          <p:nvPr/>
        </p:nvSpPr>
        <p:spPr>
          <a:xfrm>
            <a:off x="1347019" y="1197019"/>
            <a:ext cx="2920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Additional </a:t>
            </a:r>
            <a:r>
              <a:rPr lang="en-US" altLang="zh-TW" sz="3200" dirty="0"/>
              <a:t>try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295FB55-DE0D-B448-D5E3-04C6D81E6ACD}"/>
              </a:ext>
            </a:extLst>
          </p:cNvPr>
          <p:cNvSpPr txBox="1"/>
          <p:nvPr/>
        </p:nvSpPr>
        <p:spPr>
          <a:xfrm>
            <a:off x="1587911" y="2304731"/>
            <a:ext cx="314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DCGAN: </a:t>
            </a:r>
            <a:endParaRPr lang="zh-TW" altLang="en-US" sz="2400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ED3EDEE4-BA42-5FAB-2D6B-AA915935EDA5}"/>
              </a:ext>
            </a:extLst>
          </p:cNvPr>
          <p:cNvGrpSpPr/>
          <p:nvPr/>
        </p:nvGrpSpPr>
        <p:grpSpPr>
          <a:xfrm>
            <a:off x="5539703" y="1197019"/>
            <a:ext cx="4770200" cy="4552437"/>
            <a:chOff x="3898821" y="2927756"/>
            <a:chExt cx="2658316" cy="2536962"/>
          </a:xfrm>
        </p:grpSpPr>
        <p:pic>
          <p:nvPicPr>
            <p:cNvPr id="5" name="圖片 4" descr="一張含有 黑色 的圖片&#10;&#10;自動產生的描述">
              <a:extLst>
                <a:ext uri="{FF2B5EF4-FFF2-40B4-BE49-F238E27FC236}">
                  <a16:creationId xmlns:a16="http://schemas.microsoft.com/office/drawing/2014/main" id="{CC33FC97-BA55-991E-83E7-C05199521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7537" y="3570210"/>
              <a:ext cx="609600" cy="609600"/>
            </a:xfrm>
            <a:prstGeom prst="rect">
              <a:avLst/>
            </a:prstGeom>
          </p:spPr>
        </p:pic>
        <p:pic>
          <p:nvPicPr>
            <p:cNvPr id="7" name="圖片 6" descr="一張含有 寫生 的圖片&#10;&#10;自動產生的描述">
              <a:extLst>
                <a:ext uri="{FF2B5EF4-FFF2-40B4-BE49-F238E27FC236}">
                  <a16:creationId xmlns:a16="http://schemas.microsoft.com/office/drawing/2014/main" id="{EF43DFA3-E8F0-1D2A-DA62-7E44797DB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7537" y="2927756"/>
              <a:ext cx="609600" cy="609600"/>
            </a:xfrm>
            <a:prstGeom prst="rect">
              <a:avLst/>
            </a:prstGeom>
          </p:spPr>
        </p:pic>
        <p:pic>
          <p:nvPicPr>
            <p:cNvPr id="9" name="圖片 8" descr="一張含有 寫生, 白色 的圖片&#10;&#10;自動產生的描述">
              <a:extLst>
                <a:ext uri="{FF2B5EF4-FFF2-40B4-BE49-F238E27FC236}">
                  <a16:creationId xmlns:a16="http://schemas.microsoft.com/office/drawing/2014/main" id="{3921ED1A-6474-71B5-5B38-25EF79C29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726" y="2927756"/>
              <a:ext cx="609600" cy="609600"/>
            </a:xfrm>
            <a:prstGeom prst="rect">
              <a:avLst/>
            </a:prstGeom>
          </p:spPr>
        </p:pic>
        <p:pic>
          <p:nvPicPr>
            <p:cNvPr id="11" name="圖片 10" descr="一張含有 寫生, 黑色 的圖片&#10;&#10;自動產生的描述">
              <a:extLst>
                <a:ext uri="{FF2B5EF4-FFF2-40B4-BE49-F238E27FC236}">
                  <a16:creationId xmlns:a16="http://schemas.microsoft.com/office/drawing/2014/main" id="{757AC5FB-EC85-FD0B-5784-A85103860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7537" y="4855118"/>
              <a:ext cx="609600" cy="609600"/>
            </a:xfrm>
            <a:prstGeom prst="rect">
              <a:avLst/>
            </a:prstGeom>
          </p:spPr>
        </p:pic>
        <p:pic>
          <p:nvPicPr>
            <p:cNvPr id="13" name="圖片 12" descr="一張含有 寫生, 圖畫 的圖片&#10;&#10;自動產生的描述">
              <a:extLst>
                <a:ext uri="{FF2B5EF4-FFF2-40B4-BE49-F238E27FC236}">
                  <a16:creationId xmlns:a16="http://schemas.microsoft.com/office/drawing/2014/main" id="{7FAAF536-3748-AEEF-B2A5-CC6590566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631" y="4855118"/>
              <a:ext cx="609600" cy="609600"/>
            </a:xfrm>
            <a:prstGeom prst="rect">
              <a:avLst/>
            </a:prstGeom>
          </p:spPr>
        </p:pic>
        <p:pic>
          <p:nvPicPr>
            <p:cNvPr id="15" name="圖片 14" descr="一張含有 寫生, 白色 的圖片&#10;&#10;自動產生的描述">
              <a:extLst>
                <a:ext uri="{FF2B5EF4-FFF2-40B4-BE49-F238E27FC236}">
                  <a16:creationId xmlns:a16="http://schemas.microsoft.com/office/drawing/2014/main" id="{25DA2044-55DF-535A-3753-FE28CB417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726" y="3570210"/>
              <a:ext cx="609600" cy="609600"/>
            </a:xfrm>
            <a:prstGeom prst="rect">
              <a:avLst/>
            </a:prstGeom>
          </p:spPr>
        </p:pic>
        <p:pic>
          <p:nvPicPr>
            <p:cNvPr id="17" name="圖片 16" descr="一張含有 寫生, 黑色, 圖畫, 白色 的圖片&#10;&#10;自動產生的描述">
              <a:extLst>
                <a:ext uri="{FF2B5EF4-FFF2-40B4-BE49-F238E27FC236}">
                  <a16:creationId xmlns:a16="http://schemas.microsoft.com/office/drawing/2014/main" id="{FA8B596B-F554-95B3-B317-CD795C5A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726" y="4212664"/>
              <a:ext cx="609600" cy="609600"/>
            </a:xfrm>
            <a:prstGeom prst="rect">
              <a:avLst/>
            </a:prstGeom>
          </p:spPr>
        </p:pic>
        <p:pic>
          <p:nvPicPr>
            <p:cNvPr id="19" name="圖片 18" descr="一張含有 樣式 的圖片&#10;&#10;描述是以低可信度自動產生">
              <a:extLst>
                <a:ext uri="{FF2B5EF4-FFF2-40B4-BE49-F238E27FC236}">
                  <a16:creationId xmlns:a16="http://schemas.microsoft.com/office/drawing/2014/main" id="{42D03AF8-571C-6B4E-18F3-A4FF07090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631" y="4212664"/>
              <a:ext cx="609600" cy="609600"/>
            </a:xfrm>
            <a:prstGeom prst="rect">
              <a:avLst/>
            </a:prstGeom>
          </p:spPr>
        </p:pic>
        <p:pic>
          <p:nvPicPr>
            <p:cNvPr id="21" name="圖片 20" descr="一張含有 寫生, 圖畫, 黑與白 的圖片&#10;&#10;自動產生的描述">
              <a:extLst>
                <a:ext uri="{FF2B5EF4-FFF2-40B4-BE49-F238E27FC236}">
                  <a16:creationId xmlns:a16="http://schemas.microsoft.com/office/drawing/2014/main" id="{01DFC5FE-014B-E5B5-3969-5471BEDFD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726" y="4855118"/>
              <a:ext cx="609600" cy="609600"/>
            </a:xfrm>
            <a:prstGeom prst="rect">
              <a:avLst/>
            </a:prstGeom>
          </p:spPr>
        </p:pic>
        <p:pic>
          <p:nvPicPr>
            <p:cNvPr id="23" name="圖片 22" descr="一張含有 寫生, 白色 的圖片&#10;&#10;自動產生的描述">
              <a:extLst>
                <a:ext uri="{FF2B5EF4-FFF2-40B4-BE49-F238E27FC236}">
                  <a16:creationId xmlns:a16="http://schemas.microsoft.com/office/drawing/2014/main" id="{B3D0A21C-95F6-5F78-EFE3-1403AD1CE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7537" y="4212664"/>
              <a:ext cx="609600" cy="609600"/>
            </a:xfrm>
            <a:prstGeom prst="rect">
              <a:avLst/>
            </a:prstGeom>
          </p:spPr>
        </p:pic>
        <p:pic>
          <p:nvPicPr>
            <p:cNvPr id="25" name="圖片 24" descr="一張含有 寫生, 白色 的圖片&#10;&#10;自動產生的描述">
              <a:extLst>
                <a:ext uri="{FF2B5EF4-FFF2-40B4-BE49-F238E27FC236}">
                  <a16:creationId xmlns:a16="http://schemas.microsoft.com/office/drawing/2014/main" id="{47E71941-6998-1781-B0E9-64D21D7E1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631" y="2927756"/>
              <a:ext cx="609600" cy="609600"/>
            </a:xfrm>
            <a:prstGeom prst="rect">
              <a:avLst/>
            </a:prstGeom>
          </p:spPr>
        </p:pic>
        <p:pic>
          <p:nvPicPr>
            <p:cNvPr id="27" name="圖片 26" descr="一張含有 寫生, 圖畫 的圖片&#10;&#10;自動產生的描述">
              <a:extLst>
                <a:ext uri="{FF2B5EF4-FFF2-40B4-BE49-F238E27FC236}">
                  <a16:creationId xmlns:a16="http://schemas.microsoft.com/office/drawing/2014/main" id="{5B9DA654-D8FE-9450-0BE3-AAA5BE30D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631" y="3570210"/>
              <a:ext cx="609600" cy="609600"/>
            </a:xfrm>
            <a:prstGeom prst="rect">
              <a:avLst/>
            </a:prstGeom>
          </p:spPr>
        </p:pic>
        <p:pic>
          <p:nvPicPr>
            <p:cNvPr id="29" name="圖片 28" descr="一張含有 寫生, 白色, 黑色 的圖片&#10;&#10;自動產生的描述">
              <a:extLst>
                <a:ext uri="{FF2B5EF4-FFF2-40B4-BE49-F238E27FC236}">
                  <a16:creationId xmlns:a16="http://schemas.microsoft.com/office/drawing/2014/main" id="{88E5C0B4-6F9C-7EAD-01BA-BA63C74E7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821" y="2927756"/>
              <a:ext cx="609600" cy="609600"/>
            </a:xfrm>
            <a:prstGeom prst="rect">
              <a:avLst/>
            </a:prstGeom>
          </p:spPr>
        </p:pic>
        <p:pic>
          <p:nvPicPr>
            <p:cNvPr id="31" name="圖片 30" descr="一張含有 寫生, 白色 的圖片&#10;&#10;自動產生的描述">
              <a:extLst>
                <a:ext uri="{FF2B5EF4-FFF2-40B4-BE49-F238E27FC236}">
                  <a16:creationId xmlns:a16="http://schemas.microsoft.com/office/drawing/2014/main" id="{35A7C66A-58B4-2DAD-491F-08C6FE74C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821" y="3570210"/>
              <a:ext cx="609600" cy="609600"/>
            </a:xfrm>
            <a:prstGeom prst="rect">
              <a:avLst/>
            </a:prstGeom>
          </p:spPr>
        </p:pic>
        <p:pic>
          <p:nvPicPr>
            <p:cNvPr id="33" name="圖片 32" descr="一張含有 寫生, 圖畫 的圖片&#10;&#10;自動產生的描述">
              <a:extLst>
                <a:ext uri="{FF2B5EF4-FFF2-40B4-BE49-F238E27FC236}">
                  <a16:creationId xmlns:a16="http://schemas.microsoft.com/office/drawing/2014/main" id="{79931E08-0085-812F-28F9-0C4EE09DD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821" y="4212664"/>
              <a:ext cx="609600" cy="609600"/>
            </a:xfrm>
            <a:prstGeom prst="rect">
              <a:avLst/>
            </a:prstGeom>
          </p:spPr>
        </p:pic>
        <p:pic>
          <p:nvPicPr>
            <p:cNvPr id="35" name="圖片 34" descr="一張含有 寫生, 圖畫, 黑與白 的圖片&#10;&#10;自動產生的描述">
              <a:extLst>
                <a:ext uri="{FF2B5EF4-FFF2-40B4-BE49-F238E27FC236}">
                  <a16:creationId xmlns:a16="http://schemas.microsoft.com/office/drawing/2014/main" id="{D4E5872A-8F2B-9EAA-2694-F3CCD08BC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821" y="4855118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994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0F0D6F9-1FD5-CD93-E392-D4C5A4353E23}"/>
              </a:ext>
            </a:extLst>
          </p:cNvPr>
          <p:cNvSpPr txBox="1"/>
          <p:nvPr/>
        </p:nvSpPr>
        <p:spPr>
          <a:xfrm>
            <a:off x="3038168" y="1005037"/>
            <a:ext cx="61156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/>
              <a:t>DATASET</a:t>
            </a:r>
            <a:endParaRPr lang="zh-TW" altLang="en-US" sz="3200" dirty="0"/>
          </a:p>
        </p:txBody>
      </p:sp>
      <p:pic>
        <p:nvPicPr>
          <p:cNvPr id="4" name="圖片 3" descr="一張含有 文字, 字型, 螢幕擷取畫面, 圖形 的圖片&#10;&#10;自動產生的描述">
            <a:extLst>
              <a:ext uri="{FF2B5EF4-FFF2-40B4-BE49-F238E27FC236}">
                <a16:creationId xmlns:a16="http://schemas.microsoft.com/office/drawing/2014/main" id="{90D7CC44-0DC8-59E7-ECF4-5DB3C40D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027" y="1896914"/>
            <a:ext cx="3821166" cy="122498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7953B62-0A55-4464-E5E8-A6A99E253C9D}"/>
              </a:ext>
            </a:extLst>
          </p:cNvPr>
          <p:cNvSpPr txBox="1"/>
          <p:nvPr/>
        </p:nvSpPr>
        <p:spPr>
          <a:xfrm>
            <a:off x="1510587" y="1952008"/>
            <a:ext cx="40803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association sponsored by National Institutes of Health (United States)</a:t>
            </a:r>
            <a:endParaRPr lang="zh-TW" altLang="en-US" sz="2400" dirty="0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1CEB4006-9479-E52B-317B-B9F6E99042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153305"/>
              </p:ext>
            </p:extLst>
          </p:nvPr>
        </p:nvGraphicFramePr>
        <p:xfrm>
          <a:off x="6796720" y="3719209"/>
          <a:ext cx="3625473" cy="2488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89CE70A2-FE6D-225D-35F7-648946EA2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978" y="3272462"/>
            <a:ext cx="3315952" cy="2445204"/>
          </a:xfrm>
          <a:prstGeom prst="rect">
            <a:avLst/>
          </a:prstGeom>
        </p:spPr>
      </p:pic>
      <p:pic>
        <p:nvPicPr>
          <p:cNvPr id="1030" name="圖片 1" descr="一張含有 圖畫, 文字, 寫生, 筆跡 的圖片&#10;&#10;自動產生的描述">
            <a:extLst>
              <a:ext uri="{FF2B5EF4-FFF2-40B4-BE49-F238E27FC236}">
                <a16:creationId xmlns:a16="http://schemas.microsoft.com/office/drawing/2014/main" id="{ED03655A-E0B6-AAC9-9E88-27E140851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0775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圖片 2" descr="一張含有 寫生, 圖畫, 線條藝術, 圖表 的圖片&#10;&#10;自動產生的描述">
            <a:extLst>
              <a:ext uri="{FF2B5EF4-FFF2-40B4-BE49-F238E27FC236}">
                <a16:creationId xmlns:a16="http://schemas.microsoft.com/office/drawing/2014/main" id="{080641F8-BF4B-FB2F-D1A0-E49DFA91C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0775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圖片 4" descr="一張含有 圖畫, 寫生, 線條藝術, 美工圖案 的圖片&#10;&#10;自動產生的描述">
            <a:extLst>
              <a:ext uri="{FF2B5EF4-FFF2-40B4-BE49-F238E27FC236}">
                <a16:creationId xmlns:a16="http://schemas.microsoft.com/office/drawing/2014/main" id="{7EFD423C-54A1-06C8-B0CB-7E8F80B4B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0775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圖片 5" descr="一張含有 圖畫, 寫生, 美工圖案, 線條藝術 的圖片&#10;&#10;自動產生的描述">
            <a:extLst>
              <a:ext uri="{FF2B5EF4-FFF2-40B4-BE49-F238E27FC236}">
                <a16:creationId xmlns:a16="http://schemas.microsoft.com/office/drawing/2014/main" id="{D29D3B34-E250-2999-6410-92842BF43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0775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圖片 7" descr="一張含有 時鐘, 圓形, 掛鐘 的圖片&#10;&#10;自動產生的描述">
            <a:extLst>
              <a:ext uri="{FF2B5EF4-FFF2-40B4-BE49-F238E27FC236}">
                <a16:creationId xmlns:a16="http://schemas.microsoft.com/office/drawing/2014/main" id="{5FCD0F9F-F4C0-ABE1-B814-A80CBEDAD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0775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圖片 8" descr="一張含有 時鐘, 掛鐘, 圓形, 寫生 的圖片&#10;&#10;自動產生的描述">
            <a:extLst>
              <a:ext uri="{FF2B5EF4-FFF2-40B4-BE49-F238E27FC236}">
                <a16:creationId xmlns:a16="http://schemas.microsoft.com/office/drawing/2014/main" id="{AB3AB5D8-E74D-C79E-359A-9DF0D0564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0775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7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2260B8D-A56E-9B72-A6F7-938D0EFDF7BB}"/>
              </a:ext>
            </a:extLst>
          </p:cNvPr>
          <p:cNvSpPr txBox="1"/>
          <p:nvPr/>
        </p:nvSpPr>
        <p:spPr>
          <a:xfrm>
            <a:off x="6538452" y="1917155"/>
            <a:ext cx="5152104" cy="299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Deal with data imbalance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up-sample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data augmentation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Generative AI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down-sample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85E97E9-558F-4D6D-2FB3-F76773D95027}"/>
              </a:ext>
            </a:extLst>
          </p:cNvPr>
          <p:cNvSpPr txBox="1"/>
          <p:nvPr/>
        </p:nvSpPr>
        <p:spPr>
          <a:xfrm>
            <a:off x="1304237" y="1825997"/>
            <a:ext cx="44574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Objective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3</a:t>
            </a:r>
            <a:r>
              <a:rPr lang="zh-TW" altLang="en-US" sz="2400" dirty="0"/>
              <a:t>00</a:t>
            </a:r>
            <a:r>
              <a:rPr lang="en-US" altLang="zh-TW" sz="2400" dirty="0"/>
              <a:t>0</a:t>
            </a:r>
            <a:r>
              <a:rPr lang="zh-TW" altLang="en-US" sz="2400" dirty="0"/>
              <a:t> </a:t>
            </a:r>
            <a:r>
              <a:rPr lang="en-US" altLang="zh-TW" sz="2400" dirty="0"/>
              <a:t>sample</a:t>
            </a:r>
            <a:r>
              <a:rPr lang="zh-TW" altLang="en-US" sz="2400" dirty="0"/>
              <a:t>s for each class</a:t>
            </a:r>
            <a:endParaRPr lang="en-US" altLang="zh-TW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3F07EE0-A03F-309B-289B-35E6E1CD5F97}"/>
              </a:ext>
            </a:extLst>
          </p:cNvPr>
          <p:cNvGrpSpPr/>
          <p:nvPr/>
        </p:nvGrpSpPr>
        <p:grpSpPr>
          <a:xfrm>
            <a:off x="1304237" y="3233357"/>
            <a:ext cx="4791764" cy="2395838"/>
            <a:chOff x="1546528" y="3272686"/>
            <a:chExt cx="4791764" cy="239583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7992AEF5-1FCA-B515-AA62-58BEE2C63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8400" y="3596667"/>
              <a:ext cx="1519892" cy="1747876"/>
            </a:xfrm>
            <a:prstGeom prst="rect">
              <a:avLst/>
            </a:prstGeom>
          </p:spPr>
        </p:pic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EE4B09B6-0836-4F9C-2948-9A856789E37C}"/>
                </a:ext>
              </a:extLst>
            </p:cNvPr>
            <p:cNvGrpSpPr/>
            <p:nvPr/>
          </p:nvGrpSpPr>
          <p:grpSpPr>
            <a:xfrm>
              <a:off x="1546528" y="3272686"/>
              <a:ext cx="1519892" cy="2395838"/>
              <a:chOff x="1586733" y="2130842"/>
              <a:chExt cx="1894083" cy="3124636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D867EF5C-76C8-885B-6BB0-081521327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6733" y="2130842"/>
                <a:ext cx="1886213" cy="3124636"/>
              </a:xfrm>
              <a:prstGeom prst="rect">
                <a:avLst/>
              </a:prstGeom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D71890C-4B57-4AEF-EDEF-976D3E478093}"/>
                  </a:ext>
                </a:extLst>
              </p:cNvPr>
              <p:cNvSpPr/>
              <p:nvPr/>
            </p:nvSpPr>
            <p:spPr>
              <a:xfrm>
                <a:off x="3273552" y="2401824"/>
                <a:ext cx="207264" cy="134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箭號: 向上 15">
              <a:extLst>
                <a:ext uri="{FF2B5EF4-FFF2-40B4-BE49-F238E27FC236}">
                  <a16:creationId xmlns:a16="http://schemas.microsoft.com/office/drawing/2014/main" id="{0AED67F7-A604-EFDE-0C38-49FEC59CE85D}"/>
                </a:ext>
              </a:extLst>
            </p:cNvPr>
            <p:cNvSpPr/>
            <p:nvPr/>
          </p:nvSpPr>
          <p:spPr>
            <a:xfrm rot="5400000">
              <a:off x="3801601" y="3975654"/>
              <a:ext cx="275303" cy="1597417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415C283-22BD-27AC-ADFD-C5C5CA7B9291}"/>
                </a:ext>
              </a:extLst>
            </p:cNvPr>
            <p:cNvSpPr txBox="1"/>
            <p:nvPr/>
          </p:nvSpPr>
          <p:spPr>
            <a:xfrm>
              <a:off x="3060105" y="4229571"/>
              <a:ext cx="1789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Python (</a:t>
              </a:r>
              <a:r>
                <a:rPr lang="en-US" altLang="zh-TW" dirty="0" err="1"/>
                <a:t>opencv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571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EBAD3075-0C06-98C9-3549-AF3C6147735F}"/>
              </a:ext>
            </a:extLst>
          </p:cNvPr>
          <p:cNvGrpSpPr/>
          <p:nvPr/>
        </p:nvGrpSpPr>
        <p:grpSpPr>
          <a:xfrm>
            <a:off x="5768219" y="1758852"/>
            <a:ext cx="2821858" cy="3340296"/>
            <a:chOff x="4336025" y="1847344"/>
            <a:chExt cx="2821858" cy="3340296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F6DC845-E861-9D3F-0462-52D2C351A402}"/>
                </a:ext>
              </a:extLst>
            </p:cNvPr>
            <p:cNvSpPr txBox="1"/>
            <p:nvPr/>
          </p:nvSpPr>
          <p:spPr>
            <a:xfrm>
              <a:off x="4503173" y="1847344"/>
              <a:ext cx="2487562" cy="5232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Small Dataset</a:t>
              </a:r>
              <a:endParaRPr lang="zh-TW" altLang="en-US" sz="2800" dirty="0"/>
            </a:p>
          </p:txBody>
        </p:sp>
        <p:sp>
          <p:nvSpPr>
            <p:cNvPr id="10" name="箭號: 向上 9">
              <a:extLst>
                <a:ext uri="{FF2B5EF4-FFF2-40B4-BE49-F238E27FC236}">
                  <a16:creationId xmlns:a16="http://schemas.microsoft.com/office/drawing/2014/main" id="{9FDFD164-C4C7-8497-CEAC-040FD1A2E749}"/>
                </a:ext>
              </a:extLst>
            </p:cNvPr>
            <p:cNvSpPr/>
            <p:nvPr/>
          </p:nvSpPr>
          <p:spPr>
            <a:xfrm rot="10800000">
              <a:off x="5437238" y="2734424"/>
              <a:ext cx="619432" cy="156613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4AA79C7-0C01-3994-2B1C-E448947763C4}"/>
                </a:ext>
              </a:extLst>
            </p:cNvPr>
            <p:cNvSpPr txBox="1"/>
            <p:nvPr/>
          </p:nvSpPr>
          <p:spPr>
            <a:xfrm>
              <a:off x="4336025" y="4664420"/>
              <a:ext cx="2821858" cy="5232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Pretrain weight</a:t>
              </a:r>
              <a:endParaRPr lang="zh-TW" altLang="en-US" sz="2800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FF41DEF-9DCA-04FA-C406-FED1C61F3169}"/>
              </a:ext>
            </a:extLst>
          </p:cNvPr>
          <p:cNvGrpSpPr/>
          <p:nvPr/>
        </p:nvGrpSpPr>
        <p:grpSpPr>
          <a:xfrm>
            <a:off x="1224115" y="1444021"/>
            <a:ext cx="3431459" cy="3969958"/>
            <a:chOff x="1951702" y="1469008"/>
            <a:chExt cx="3431459" cy="396995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B74FFA7-58AE-D099-62E1-7AC6DCA00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2211" y="1469008"/>
              <a:ext cx="1930442" cy="1791560"/>
            </a:xfrm>
            <a:prstGeom prst="rect">
              <a:avLst/>
            </a:prstGeom>
          </p:spPr>
        </p:pic>
        <p:pic>
          <p:nvPicPr>
            <p:cNvPr id="2050" name="Picture 2" descr="Google &amp; DeepMind Researchers Revamp ImageNet | Synced">
              <a:extLst>
                <a:ext uri="{FF2B5EF4-FFF2-40B4-BE49-F238E27FC236}">
                  <a16:creationId xmlns:a16="http://schemas.microsoft.com/office/drawing/2014/main" id="{FF622EF8-7500-FA4D-BEC1-C2D69AC34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702" y="3968532"/>
              <a:ext cx="3431459" cy="1470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箭號: 左-右雙向 18">
              <a:extLst>
                <a:ext uri="{FF2B5EF4-FFF2-40B4-BE49-F238E27FC236}">
                  <a16:creationId xmlns:a16="http://schemas.microsoft.com/office/drawing/2014/main" id="{936215BA-346E-6BB9-4D7A-EB203112DA38}"/>
                </a:ext>
              </a:extLst>
            </p:cNvPr>
            <p:cNvSpPr/>
            <p:nvPr/>
          </p:nvSpPr>
          <p:spPr>
            <a:xfrm rot="5400000">
              <a:off x="3401961" y="3429000"/>
              <a:ext cx="530942" cy="346585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25E87C0-0F6B-2D75-5810-71BF790F8C6B}"/>
              </a:ext>
            </a:extLst>
          </p:cNvPr>
          <p:cNvSpPr txBox="1"/>
          <p:nvPr/>
        </p:nvSpPr>
        <p:spPr>
          <a:xfrm>
            <a:off x="8422929" y="3361763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VS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9F0A0FA-E759-F489-C27A-612366DA46D9}"/>
              </a:ext>
            </a:extLst>
          </p:cNvPr>
          <p:cNvSpPr txBox="1"/>
          <p:nvPr/>
        </p:nvSpPr>
        <p:spPr>
          <a:xfrm>
            <a:off x="9030869" y="3284819"/>
            <a:ext cx="2028643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Big Dataset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24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BD89F0C-697F-9516-B782-2547D380A9C2}"/>
              </a:ext>
            </a:extLst>
          </p:cNvPr>
          <p:cNvSpPr txBox="1"/>
          <p:nvPr/>
        </p:nvSpPr>
        <p:spPr>
          <a:xfrm>
            <a:off x="1961536" y="3013501"/>
            <a:ext cx="2074606" cy="83099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Unsupervised Learning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CB20F8C-E432-5B7E-9ED8-2A3D4DE6E286}"/>
              </a:ext>
            </a:extLst>
          </p:cNvPr>
          <p:cNvSpPr txBox="1"/>
          <p:nvPr/>
        </p:nvSpPr>
        <p:spPr>
          <a:xfrm>
            <a:off x="1961536" y="1723325"/>
            <a:ext cx="2074606" cy="4616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Dataset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69626F5-89DC-2127-F2AA-C755ED4F6CAE}"/>
              </a:ext>
            </a:extLst>
          </p:cNvPr>
          <p:cNvSpPr txBox="1"/>
          <p:nvPr/>
        </p:nvSpPr>
        <p:spPr>
          <a:xfrm>
            <a:off x="1961536" y="4673009"/>
            <a:ext cx="2074606" cy="4616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Pretrain weight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87B51B1-7749-2D86-D2C7-5F2B227DF977}"/>
              </a:ext>
            </a:extLst>
          </p:cNvPr>
          <p:cNvSpPr txBox="1"/>
          <p:nvPr/>
        </p:nvSpPr>
        <p:spPr>
          <a:xfrm>
            <a:off x="7118555" y="1686195"/>
            <a:ext cx="2074606" cy="4616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Dataset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B315968-F50D-3C65-088F-BDC03022104A}"/>
              </a:ext>
            </a:extLst>
          </p:cNvPr>
          <p:cNvSpPr txBox="1"/>
          <p:nvPr/>
        </p:nvSpPr>
        <p:spPr>
          <a:xfrm>
            <a:off x="5609307" y="2694177"/>
            <a:ext cx="1509250" cy="4616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/>
              <a:t>Train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85EC1DA-6F1E-00B8-148B-DD3CC90AFC63}"/>
              </a:ext>
            </a:extLst>
          </p:cNvPr>
          <p:cNvSpPr txBox="1"/>
          <p:nvPr/>
        </p:nvSpPr>
        <p:spPr>
          <a:xfrm>
            <a:off x="7401235" y="2694177"/>
            <a:ext cx="1509250" cy="4616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Valid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BFE55E-008B-3D6C-8637-FFC1B79956C3}"/>
              </a:ext>
            </a:extLst>
          </p:cNvPr>
          <p:cNvSpPr txBox="1"/>
          <p:nvPr/>
        </p:nvSpPr>
        <p:spPr>
          <a:xfrm>
            <a:off x="9205454" y="2694177"/>
            <a:ext cx="1509250" cy="4616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CDEABA-CD5E-E79A-5FDB-8A6DDF4C3EEA}"/>
              </a:ext>
            </a:extLst>
          </p:cNvPr>
          <p:cNvSpPr txBox="1"/>
          <p:nvPr/>
        </p:nvSpPr>
        <p:spPr>
          <a:xfrm>
            <a:off x="7401235" y="3702159"/>
            <a:ext cx="1509250" cy="4616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D825D5C-C5E1-6A90-E217-06CE56AB98F6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4036142" y="3932992"/>
            <a:ext cx="3365093" cy="970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70FFDFC-DD5A-B1C4-5563-FC1BE7E07822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98839" y="2184990"/>
            <a:ext cx="0" cy="8285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58C31CD-008D-18CD-0567-EC98050E0DBD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2998839" y="3844498"/>
            <a:ext cx="0" cy="8285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5640A64-F57F-0AEF-1BE2-77A6FDE36CF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8155858" y="2147860"/>
            <a:ext cx="2" cy="546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C27257A-5EDF-7053-7ACE-C7256FC5547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363932" y="2147860"/>
            <a:ext cx="1791926" cy="546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DD44B76-5E23-8426-7F94-B26FFCC4AD4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155858" y="2147860"/>
            <a:ext cx="1804221" cy="546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19B0C64-79BB-ADB5-371C-F353F094ECD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363932" y="3155842"/>
            <a:ext cx="1791928" cy="546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1B983CC-10DE-1A35-6EDB-FB8B07B8F77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8155860" y="3155842"/>
            <a:ext cx="0" cy="546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0814669-2458-FA93-A544-DA5BE0C0E6EB}"/>
              </a:ext>
            </a:extLst>
          </p:cNvPr>
          <p:cNvSpPr txBox="1"/>
          <p:nvPr/>
        </p:nvSpPr>
        <p:spPr>
          <a:xfrm>
            <a:off x="7130848" y="5006895"/>
            <a:ext cx="2074606" cy="4616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Result</a:t>
            </a:r>
            <a:endParaRPr lang="zh-TW" altLang="en-US" sz="24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C07F07D-5531-C903-5690-21FFECCD9326}"/>
              </a:ext>
            </a:extLst>
          </p:cNvPr>
          <p:cNvCxnSpPr>
            <a:cxnSpLocks/>
            <a:stCxn id="9" idx="2"/>
            <a:endCxn id="35" idx="0"/>
          </p:cNvCxnSpPr>
          <p:nvPr/>
        </p:nvCxnSpPr>
        <p:spPr>
          <a:xfrm>
            <a:off x="8155860" y="4163824"/>
            <a:ext cx="12291" cy="843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143B899-3036-E8E8-AAB5-BDC72D9938B4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flipH="1">
            <a:off x="8168151" y="3155842"/>
            <a:ext cx="1791928" cy="18510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2BD19A9-AC9C-021C-392B-2D139F13B235}"/>
              </a:ext>
            </a:extLst>
          </p:cNvPr>
          <p:cNvSpPr txBox="1"/>
          <p:nvPr/>
        </p:nvSpPr>
        <p:spPr>
          <a:xfrm>
            <a:off x="5668297" y="2126710"/>
            <a:ext cx="136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5-fold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989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30EC8F4-6046-97D9-89B8-64B1F537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0" y="1969225"/>
            <a:ext cx="5043602" cy="22685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93D732B-D104-5F44-7363-4AE4CC3A0FB7}"/>
              </a:ext>
            </a:extLst>
          </p:cNvPr>
          <p:cNvSpPr txBox="1"/>
          <p:nvPr/>
        </p:nvSpPr>
        <p:spPr>
          <a:xfrm>
            <a:off x="569288" y="2966411"/>
            <a:ext cx="61156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/>
              <a:t>Part I : </a:t>
            </a:r>
            <a:r>
              <a:rPr lang="en-US" altLang="zh-TW" sz="3200" dirty="0" err="1"/>
              <a:t>Simclr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E588C7-F4F4-9060-E6F0-933A2955041B}"/>
              </a:ext>
            </a:extLst>
          </p:cNvPr>
          <p:cNvSpPr txBox="1"/>
          <p:nvPr/>
        </p:nvSpPr>
        <p:spPr>
          <a:xfrm>
            <a:off x="508000" y="4847224"/>
            <a:ext cx="6238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/>
              <a:t>Part II : Resnet50</a:t>
            </a:r>
            <a:endParaRPr lang="zh-TW" altLang="en-US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FACD874-EB0B-C803-C376-B5027108B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0" y="4359804"/>
            <a:ext cx="5043601" cy="155961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E55CB09-1A50-251B-84A2-B93515FC762D}"/>
              </a:ext>
            </a:extLst>
          </p:cNvPr>
          <p:cNvSpPr txBox="1"/>
          <p:nvPr/>
        </p:nvSpPr>
        <p:spPr>
          <a:xfrm>
            <a:off x="3038168" y="1085599"/>
            <a:ext cx="61156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/>
              <a:t>Model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697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9522C4C-AD06-1954-6DFA-D2FB25E2241F}"/>
              </a:ext>
            </a:extLst>
          </p:cNvPr>
          <p:cNvSpPr txBox="1"/>
          <p:nvPr/>
        </p:nvSpPr>
        <p:spPr>
          <a:xfrm>
            <a:off x="3642851" y="3044279"/>
            <a:ext cx="4906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/>
              <a:t>Experiment Process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5244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C606D52-2060-E230-93F0-F6A239FD9A55}"/>
              </a:ext>
            </a:extLst>
          </p:cNvPr>
          <p:cNvSpPr txBox="1"/>
          <p:nvPr/>
        </p:nvSpPr>
        <p:spPr>
          <a:xfrm>
            <a:off x="1278191" y="1410843"/>
            <a:ext cx="825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Create data through data augmentation to balance the dataset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3E404A-BE3C-98AD-E1C0-0BBD7CEA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68" y="2108555"/>
            <a:ext cx="7921463" cy="350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FF34EF4-DE6A-7A78-A569-56A914C34BF9}"/>
              </a:ext>
            </a:extLst>
          </p:cNvPr>
          <p:cNvSpPr txBox="1"/>
          <p:nvPr/>
        </p:nvSpPr>
        <p:spPr>
          <a:xfrm>
            <a:off x="1514168" y="1337188"/>
            <a:ext cx="3195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	transform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EDAF01-9826-9A30-6F76-AD7D0F823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5" y="2176989"/>
            <a:ext cx="838317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53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</TotalTime>
  <Words>237</Words>
  <Application>Microsoft Office PowerPoint</Application>
  <PresentationFormat>寬螢幕</PresentationFormat>
  <Paragraphs>67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Garamond</vt:lpstr>
      <vt:lpstr>Times New Roman</vt:lpstr>
      <vt:lpstr>有機</vt:lpstr>
      <vt:lpstr>應用深度學習於畫時鐘測試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虎冠廷</dc:creator>
  <cp:lastModifiedBy>虎冠廷</cp:lastModifiedBy>
  <cp:revision>6</cp:revision>
  <dcterms:created xsi:type="dcterms:W3CDTF">2024-06-06T08:42:42Z</dcterms:created>
  <dcterms:modified xsi:type="dcterms:W3CDTF">2024-06-27T17:00:53Z</dcterms:modified>
</cp:coreProperties>
</file>