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0" r:id="rId8"/>
    <p:sldId id="262" r:id="rId9"/>
    <p:sldId id="270" r:id="rId10"/>
    <p:sldId id="266" r:id="rId11"/>
    <p:sldId id="264" r:id="rId12"/>
    <p:sldId id="268" r:id="rId13"/>
    <p:sldId id="269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e, Samira" initials="ZS" lastIdx="3" clrIdx="0">
    <p:extLst>
      <p:ext uri="{19B8F6BF-5375-455C-9EA6-DF929625EA0E}">
        <p15:presenceInfo xmlns:p15="http://schemas.microsoft.com/office/powerpoint/2012/main" userId="Zare, Sam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0T22:58:55.105" idx="1">
    <p:pos x="2664" y="2220"/>
    <p:text>This simplifies the softmax alignment to only depend on the target position.</p:text>
    <p:extLst>
      <p:ext uri="{C676402C-5697-4E1C-873F-D02D1690AC5C}">
        <p15:threadingInfo xmlns:p15="http://schemas.microsoft.com/office/powerpoint/2012/main" timeZoneBias="300"/>
      </p:ext>
    </p:extLst>
  </p:cm>
  <p:cm authorId="1" dt="2020-03-30T23:04:50.399" idx="2">
    <p:pos x="2608" y="3472"/>
    <p:text>It adds a scaling factor 1/n−−√1/n, motivated by the concern when the input is large, the softmax function may have an extremely small gradient, hard for efficient learning.</p:text>
    <p:extLst>
      <p:ext uri="{C676402C-5697-4E1C-873F-D02D1690AC5C}">
        <p15:threadingInfo xmlns:p15="http://schemas.microsoft.com/office/powerpoint/2012/main" timeZoneBias="300"/>
      </p:ext>
    </p:extLst>
  </p:cm>
  <p:cm authorId="1" dt="2020-03-30T23:05:23.197" idx="3">
    <p:pos x="2590" y="1835"/>
    <p:text>Referred to as “concat” in Luong, et al., 2015 and as “additive attention” in Vaswani, et al., 2017.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6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0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7FC89-CD9D-42E3-A4BD-9A243DECC28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F152-1C7E-453F-8338-7AEDF393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410.5401" TargetMode="External"/><Relationship Id="rId13" Type="http://schemas.openxmlformats.org/officeDocument/2006/relationships/comments" Target="../comments/comment1.xml"/><Relationship Id="rId3" Type="http://schemas.openxmlformats.org/officeDocument/2006/relationships/hyperlink" Target="https://arxiv.org/pdf/1409.0473.pdf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://papers.nips.cc/paper/7181-attention-is-all-you-need.pdf" TargetMode="External"/><Relationship Id="rId2" Type="http://schemas.openxmlformats.org/officeDocument/2006/relationships/hyperlink" Target="https://arxiv.org/abs/1410.54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pers.nips.cc/paper/7181-attention-is-all-you-need.pdf" TargetMode="External"/><Relationship Id="rId11" Type="http://schemas.openxmlformats.org/officeDocument/2006/relationships/hyperlink" Target="https://arxiv.org/pdf/1508.4025.pdf" TargetMode="External"/><Relationship Id="rId5" Type="http://schemas.openxmlformats.org/officeDocument/2006/relationships/hyperlink" Target="https://arxiv.org/pdf/1508.4025.pdf" TargetMode="External"/><Relationship Id="rId10" Type="http://schemas.openxmlformats.org/officeDocument/2006/relationships/hyperlink" Target="https://arxiv.org/pdf/1508.04025.pdf" TargetMode="External"/><Relationship Id="rId4" Type="http://schemas.openxmlformats.org/officeDocument/2006/relationships/hyperlink" Target="https://arxiv.org/pdf/1508.04025.pdf" TargetMode="External"/><Relationship Id="rId9" Type="http://schemas.openxmlformats.org/officeDocument/2006/relationships/hyperlink" Target="https://arxiv.org/pdf/1409.0473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37/xuc15.pdf" TargetMode="External"/><Relationship Id="rId2" Type="http://schemas.openxmlformats.org/officeDocument/2006/relationships/hyperlink" Target="https://arxiv.org/pdf/1601.0673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508.04025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Attention Mechanism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Samira </a:t>
            </a:r>
            <a:r>
              <a:rPr lang="en-US" dirty="0" err="1" smtClean="0"/>
              <a:t>Zare</a:t>
            </a:r>
            <a:endParaRPr lang="en-US" dirty="0" smtClean="0"/>
          </a:p>
          <a:p>
            <a:r>
              <a:rPr lang="en-US" dirty="0" smtClean="0"/>
              <a:t>Group Meeting, March 31,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Long </a:t>
            </a:r>
            <a:r>
              <a:rPr lang="en-US" dirty="0"/>
              <a:t>Short-Term Memory-Networks for Machine </a:t>
            </a:r>
            <a:r>
              <a:rPr lang="en-US" dirty="0" smtClean="0"/>
              <a:t>Reading (Cheng at al., 2016)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28" y="2547195"/>
            <a:ext cx="598974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Is All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Transformers: built based on self-attention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769" y="724762"/>
            <a:ext cx="4235350" cy="5954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40" y="2559860"/>
            <a:ext cx="2668846" cy="36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59"/>
          <a:stretch/>
        </p:blipFill>
        <p:spPr>
          <a:xfrm>
            <a:off x="1425948" y="1549494"/>
            <a:ext cx="3748310" cy="40855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39"/>
          <a:stretch/>
        </p:blipFill>
        <p:spPr>
          <a:xfrm>
            <a:off x="7107749" y="376098"/>
            <a:ext cx="3740811" cy="5895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748" y="6346149"/>
            <a:ext cx="699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Transformer Encoder                                                      Transformer Decoder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263" y="1318040"/>
            <a:ext cx="3460281" cy="4689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6413" y="2136188"/>
                <a:ext cx="4750067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413" y="2136188"/>
                <a:ext cx="4750067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76793" y="3570338"/>
                <a:ext cx="5711755" cy="784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𝑀𝑢𝑙𝑡𝑖𝐻𝑒𝑎𝑑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𝐶𝑜𝑛𝑐𝑎𝑡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93" y="3570338"/>
                <a:ext cx="5711755" cy="784767"/>
              </a:xfrm>
              <a:prstGeom prst="rect">
                <a:avLst/>
              </a:prstGeom>
              <a:blipFill>
                <a:blip r:embed="rId4"/>
                <a:stretch>
                  <a:fillRect b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Papers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 Simple Neural Attentive Meta-Learner (Mishra et al., 2017)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Self-Attention </a:t>
            </a:r>
            <a:r>
              <a:rPr lang="en-US" dirty="0"/>
              <a:t>Generative Adversarial </a:t>
            </a:r>
            <a:r>
              <a:rPr lang="en-US" dirty="0" smtClean="0"/>
              <a:t>Networks (Zhang at al., 2018)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 Attention Idea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 Attention Mechanisms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 Attention Categories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Improvements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8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Attention: Born for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Neural Machine Translation by</a:t>
            </a:r>
          </a:p>
          <a:p>
            <a:pPr marL="0" indent="0">
              <a:buNone/>
            </a:pPr>
            <a:r>
              <a:rPr lang="en-US" dirty="0" smtClean="0"/>
              <a:t> Jointly Learning to Align and</a:t>
            </a:r>
          </a:p>
          <a:p>
            <a:pPr marL="0" indent="0">
              <a:buNone/>
            </a:pPr>
            <a:r>
              <a:rPr lang="en-US" dirty="0" smtClean="0"/>
              <a:t>Translate (</a:t>
            </a:r>
            <a:r>
              <a:rPr lang="en-US" dirty="0" err="1" smtClean="0"/>
              <a:t>Bahdanau</a:t>
            </a:r>
            <a:r>
              <a:rPr lang="en-US" dirty="0" smtClean="0"/>
              <a:t> et al., 2015)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322" y="1551300"/>
            <a:ext cx="3636917" cy="48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Bahdanau</a:t>
            </a:r>
            <a:r>
              <a:rPr lang="en-US" dirty="0" smtClean="0"/>
              <a:t> Attention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        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6582" y="4976260"/>
                <a:ext cx="7089006" cy="86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82" y="4976260"/>
                <a:ext cx="7089006" cy="865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322" y="1551300"/>
            <a:ext cx="3636917" cy="48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Mechanisms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9745826"/>
                  </p:ext>
                </p:extLst>
              </p:nvPr>
            </p:nvGraphicFramePr>
            <p:xfrm>
              <a:off x="1668918" y="1845503"/>
              <a:ext cx="8854164" cy="4103066"/>
            </p:xfrm>
            <a:graphic>
              <a:graphicData uri="http://schemas.openxmlformats.org/drawingml/2006/table">
                <a:tbl>
                  <a:tblPr/>
                  <a:tblGrid>
                    <a:gridCol w="2276061">
                      <a:extLst>
                        <a:ext uri="{9D8B030D-6E8A-4147-A177-3AD203B41FA5}">
                          <a16:colId xmlns:a16="http://schemas.microsoft.com/office/drawing/2014/main" val="3694326146"/>
                        </a:ext>
                      </a:extLst>
                    </a:gridCol>
                    <a:gridCol w="4436721">
                      <a:extLst>
                        <a:ext uri="{9D8B030D-6E8A-4147-A177-3AD203B41FA5}">
                          <a16:colId xmlns:a16="http://schemas.microsoft.com/office/drawing/2014/main" val="541595733"/>
                        </a:ext>
                      </a:extLst>
                    </a:gridCol>
                    <a:gridCol w="2141382">
                      <a:extLst>
                        <a:ext uri="{9D8B030D-6E8A-4147-A177-3AD203B41FA5}">
                          <a16:colId xmlns:a16="http://schemas.microsoft.com/office/drawing/2014/main" val="2537980655"/>
                        </a:ext>
                      </a:extLst>
                    </a:gridCol>
                  </a:tblGrid>
                  <a:tr h="2135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b="1" dirty="0">
                              <a:effectLst/>
                            </a:rPr>
                            <a:t>Name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dirty="0">
                              <a:effectLst/>
                            </a:rPr>
                            <a:t>Alignment score function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dirty="0">
                              <a:effectLst/>
                            </a:rPr>
                            <a:t>Citation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2025303"/>
                      </a:ext>
                    </a:extLst>
                  </a:tr>
                  <a:tr h="618898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>
                              <a:effectLst/>
                            </a:rPr>
                            <a:t>Content-base attention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𝑠𝑐𝑜𝑟𝑒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𝑐𝑜𝑠𝑖𝑛𝑒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2"/>
                            </a:rPr>
                            <a:t>Graves2014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97847"/>
                      </a:ext>
                    </a:extLst>
                  </a:tr>
                  <a:tr h="59890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 smtClean="0">
                              <a:effectLst/>
                            </a:rPr>
                            <a:t>Additive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𝑠𝑐𝑜𝑟𝑒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])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3"/>
                            </a:rPr>
                            <a:t>Bahdanau2015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8054714"/>
                      </a:ext>
                    </a:extLst>
                  </a:tr>
                  <a:tr h="568946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>
                              <a:effectLst/>
                            </a:rPr>
                            <a:t>Location-Base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4"/>
                            </a:rPr>
                            <a:t>Luong2015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6373490"/>
                      </a:ext>
                    </a:extLst>
                  </a:tr>
                  <a:tr h="61553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>
                              <a:effectLst/>
                            </a:rPr>
                            <a:t>General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𝑠𝑐𝑜𝑟𝑒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4"/>
                            </a:rPr>
                            <a:t>Luong2015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37891"/>
                      </a:ext>
                    </a:extLst>
                  </a:tr>
                  <a:tr h="2135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>
                              <a:effectLst/>
                            </a:rPr>
                            <a:t>Dot-Product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𝑠𝑐𝑜𝑟𝑒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  <a:p>
                          <a:pPr algn="l" fontAlgn="t"/>
                          <a:endParaRPr lang="en-US" sz="20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5"/>
                            </a:rPr>
                            <a:t>Luong2015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180364"/>
                      </a:ext>
                    </a:extLst>
                  </a:tr>
                  <a:tr h="795744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>
                              <a:effectLst/>
                            </a:rPr>
                            <a:t>Scaled </a:t>
                          </a:r>
                          <a:r>
                            <a:rPr lang="en-US" sz="1800" dirty="0" smtClean="0">
                              <a:effectLst/>
                            </a:rPr>
                            <a:t>Dot-Product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𝑠𝑐𝑜𝑟𝑒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6"/>
                            </a:rPr>
                            <a:t>Vaswani2017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5375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9745826"/>
                  </p:ext>
                </p:extLst>
              </p:nvPr>
            </p:nvGraphicFramePr>
            <p:xfrm>
              <a:off x="1668918" y="1845503"/>
              <a:ext cx="8854164" cy="4103066"/>
            </p:xfrm>
            <a:graphic>
              <a:graphicData uri="http://schemas.openxmlformats.org/drawingml/2006/table">
                <a:tbl>
                  <a:tblPr/>
                  <a:tblGrid>
                    <a:gridCol w="2276061">
                      <a:extLst>
                        <a:ext uri="{9D8B030D-6E8A-4147-A177-3AD203B41FA5}">
                          <a16:colId xmlns:a16="http://schemas.microsoft.com/office/drawing/2014/main" val="3694326146"/>
                        </a:ext>
                      </a:extLst>
                    </a:gridCol>
                    <a:gridCol w="4436721">
                      <a:extLst>
                        <a:ext uri="{9D8B030D-6E8A-4147-A177-3AD203B41FA5}">
                          <a16:colId xmlns:a16="http://schemas.microsoft.com/office/drawing/2014/main" val="541595733"/>
                        </a:ext>
                      </a:extLst>
                    </a:gridCol>
                    <a:gridCol w="2141382">
                      <a:extLst>
                        <a:ext uri="{9D8B030D-6E8A-4147-A177-3AD203B41FA5}">
                          <a16:colId xmlns:a16="http://schemas.microsoft.com/office/drawing/2014/main" val="2537980655"/>
                        </a:ext>
                      </a:extLst>
                    </a:gridCol>
                  </a:tblGrid>
                  <a:tr h="283768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b="1" dirty="0">
                              <a:effectLst/>
                            </a:rPr>
                            <a:t>Name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dirty="0">
                              <a:effectLst/>
                            </a:rPr>
                            <a:t>Alignment score function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dirty="0">
                              <a:effectLst/>
                            </a:rPr>
                            <a:t>Citation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2025303"/>
                      </a:ext>
                    </a:extLst>
                  </a:tr>
                  <a:tr h="618898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>
                              <a:effectLst/>
                            </a:rPr>
                            <a:t>Content-base attention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1374" t="-56436" r="-48352" b="-521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8"/>
                            </a:rPr>
                            <a:t>Graves2014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97847"/>
                      </a:ext>
                    </a:extLst>
                  </a:tr>
                  <a:tr h="59890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 smtClean="0">
                              <a:effectLst/>
                            </a:rPr>
                            <a:t>Additive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1374" t="-159596" r="-48352" b="-432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9"/>
                            </a:rPr>
                            <a:t>Bahdanau2015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8054714"/>
                      </a:ext>
                    </a:extLst>
                  </a:tr>
                  <a:tr h="568946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>
                              <a:effectLst/>
                            </a:rPr>
                            <a:t>Location-Base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1374" t="-276344" r="-48352" b="-360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10"/>
                            </a:rPr>
                            <a:t>Luong2015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6373490"/>
                      </a:ext>
                    </a:extLst>
                  </a:tr>
                  <a:tr h="61553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>
                              <a:effectLst/>
                            </a:rPr>
                            <a:t>General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1374" t="-346535" r="-48352" b="-231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10"/>
                            </a:rPr>
                            <a:t>Luong2015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37891"/>
                      </a:ext>
                    </a:extLst>
                  </a:tr>
                  <a:tr h="621271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>
                              <a:effectLst/>
                            </a:rPr>
                            <a:t>Dot-Product</a:t>
                          </a: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1374" t="-442157" r="-48352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11"/>
                            </a:rPr>
                            <a:t>Luong2015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180364"/>
                      </a:ext>
                    </a:extLst>
                  </a:tr>
                  <a:tr h="795744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dirty="0">
                              <a:effectLst/>
                            </a:rPr>
                            <a:t>Scaled </a:t>
                          </a:r>
                          <a:r>
                            <a:rPr lang="en-US" sz="1800" dirty="0" smtClean="0">
                              <a:effectLst/>
                            </a:rPr>
                            <a:t>Dot-Product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1374" t="-422137" r="-48352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u="none" strike="noStrike" dirty="0">
                              <a:solidFill>
                                <a:srgbClr val="E0491F"/>
                              </a:solidFill>
                              <a:effectLst/>
                              <a:hlinkClick r:id="rId12"/>
                            </a:rPr>
                            <a:t>Vaswani2017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4171" marR="14171" marT="4724" marB="4724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82828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53759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3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 smtClean="0"/>
              <a:t>Categories of Attention Mechanisms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973029"/>
              </p:ext>
            </p:extLst>
          </p:nvPr>
        </p:nvGraphicFramePr>
        <p:xfrm>
          <a:off x="838200" y="2280499"/>
          <a:ext cx="10515600" cy="2614302"/>
        </p:xfrm>
        <a:graphic>
          <a:graphicData uri="http://schemas.openxmlformats.org/drawingml/2006/table">
            <a:tbl>
              <a:tblPr/>
              <a:tblGrid>
                <a:gridCol w="2655404">
                  <a:extLst>
                    <a:ext uri="{9D8B030D-6E8A-4147-A177-3AD203B41FA5}">
                      <a16:colId xmlns:a16="http://schemas.microsoft.com/office/drawing/2014/main" val="2963830072"/>
                    </a:ext>
                  </a:extLst>
                </a:gridCol>
                <a:gridCol w="4875144">
                  <a:extLst>
                    <a:ext uri="{9D8B030D-6E8A-4147-A177-3AD203B41FA5}">
                      <a16:colId xmlns:a16="http://schemas.microsoft.com/office/drawing/2014/main" val="2267860832"/>
                    </a:ext>
                  </a:extLst>
                </a:gridCol>
                <a:gridCol w="2985052">
                  <a:extLst>
                    <a:ext uri="{9D8B030D-6E8A-4147-A177-3AD203B41FA5}">
                      <a16:colId xmlns:a16="http://schemas.microsoft.com/office/drawing/2014/main" val="124489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Definition</a:t>
                      </a: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Citation</a:t>
                      </a: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9916"/>
                  </a:ext>
                </a:extLst>
              </a:tr>
              <a:tr h="129880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Self-Attention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Relating different positions of the same input sequence. Theoretically the self-attention can adopt any score functions above, but just replace the target sequence with the same input sequence.</a:t>
                      </a: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 dirty="0">
                          <a:solidFill>
                            <a:srgbClr val="E0491F"/>
                          </a:solidFill>
                          <a:effectLst/>
                          <a:hlinkClick r:id="rId2"/>
                        </a:rPr>
                        <a:t>Cheng2016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49831"/>
                  </a:ext>
                </a:extLst>
              </a:tr>
              <a:tr h="46713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Soft/Hard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Attending to the </a:t>
                      </a:r>
                      <a:r>
                        <a:rPr lang="en-US" dirty="0" smtClean="0">
                          <a:effectLst/>
                        </a:rPr>
                        <a:t>entire/part of </a:t>
                      </a:r>
                      <a:r>
                        <a:rPr lang="en-US" dirty="0">
                          <a:effectLst/>
                        </a:rPr>
                        <a:t>input state </a:t>
                      </a:r>
                      <a:r>
                        <a:rPr lang="en-US" dirty="0" smtClean="0">
                          <a:effectLst/>
                        </a:rPr>
                        <a:t>space.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 dirty="0">
                          <a:solidFill>
                            <a:srgbClr val="E0491F"/>
                          </a:solidFill>
                          <a:effectLst/>
                          <a:hlinkClick r:id="rId3"/>
                        </a:rPr>
                        <a:t>Xu2015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683818"/>
                  </a:ext>
                </a:extLst>
              </a:tr>
              <a:tr h="5118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Global/Local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Attending to the entire/part of input state space.</a:t>
                      </a: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 dirty="0" smtClean="0">
                          <a:solidFill>
                            <a:srgbClr val="E0491F"/>
                          </a:solidFill>
                          <a:effectLst/>
                          <a:hlinkClick r:id="rId4"/>
                        </a:rPr>
                        <a:t>Luong2015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6350" marB="63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33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8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Attention vs Hard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Show</a:t>
            </a:r>
            <a:r>
              <a:rPr lang="en-US" dirty="0"/>
              <a:t>, Attend and Tell: Neural Image </a:t>
            </a:r>
            <a:r>
              <a:rPr lang="en-US" dirty="0" smtClean="0"/>
              <a:t>Caption Generation </a:t>
            </a:r>
            <a:r>
              <a:rPr lang="en-US" dirty="0"/>
              <a:t>with Visual </a:t>
            </a:r>
            <a:r>
              <a:rPr lang="en-US" dirty="0" smtClean="0"/>
              <a:t>Attention (Xu et al., 2015)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20"/>
          <a:stretch/>
        </p:blipFill>
        <p:spPr>
          <a:xfrm>
            <a:off x="1807828" y="3140522"/>
            <a:ext cx="8576344" cy="25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Attention vs Local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dirty="0"/>
              <a:t>Effective Approaches to Attention-based Neural Machine Translation (Luong et al. 2015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13" y="2808266"/>
            <a:ext cx="3819721" cy="337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16" y="2851338"/>
            <a:ext cx="3724466" cy="3340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4844" y="6186640"/>
            <a:ext cx="717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Attention                                                                             Local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Window: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Monotonic alignment (local-m):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Predictive alignment (local-p):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745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Attention Mechanism</vt:lpstr>
      <vt:lpstr>Outline</vt:lpstr>
      <vt:lpstr>Attention: Born for Translation</vt:lpstr>
      <vt:lpstr>Bahdanau Attention </vt:lpstr>
      <vt:lpstr>Attention Mechanisms</vt:lpstr>
      <vt:lpstr>Categories of Attention Mechanisms</vt:lpstr>
      <vt:lpstr>Soft Attention vs Hard Attention</vt:lpstr>
      <vt:lpstr>Global Attention vs Local Attention</vt:lpstr>
      <vt:lpstr>Local Attention</vt:lpstr>
      <vt:lpstr>Self-Attention</vt:lpstr>
      <vt:lpstr>Attention Is All You Need</vt:lpstr>
      <vt:lpstr>Transformer</vt:lpstr>
      <vt:lpstr>Transformer</vt:lpstr>
      <vt:lpstr>Other Papers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Mechanism</dc:title>
  <dc:creator>Zare, Samira</dc:creator>
  <cp:lastModifiedBy>Zare, Samira</cp:lastModifiedBy>
  <cp:revision>32</cp:revision>
  <dcterms:created xsi:type="dcterms:W3CDTF">2020-03-30T18:21:29Z</dcterms:created>
  <dcterms:modified xsi:type="dcterms:W3CDTF">2020-03-31T17:15:29Z</dcterms:modified>
</cp:coreProperties>
</file>