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94715"/>
  </p:normalViewPr>
  <p:slideViewPr>
    <p:cSldViewPr snapToGrid="0">
      <p:cViewPr>
        <p:scale>
          <a:sx n="48" d="100"/>
          <a:sy n="48" d="100"/>
        </p:scale>
        <p:origin x="408" y="-296"/>
      </p:cViewPr>
      <p:guideLst>
        <p:guide orient="horz" pos="11520"/>
        <p:guide pos="8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 panose="020B0604020202020204"/>
              <a:buNone/>
              <a:defRPr sz="1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Font typeface="Arial" panose="020B0604020202020204"/>
              <a:buNone/>
              <a:defRPr sz="1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 panose="020B0604020202020204"/>
              <a:buNone/>
              <a:defRPr sz="9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Char char="•"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–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»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Char char="•"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–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»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Char char="•"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–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»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 panose="020F0502020204030204"/>
              <a:buNone/>
              <a:defRPr sz="16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 panose="020B0604020202020204"/>
              <a:buNone/>
              <a:defRPr sz="7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 panose="020B0604020202020204"/>
              <a:buNone/>
              <a:defRPr sz="6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•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–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–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»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•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–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–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»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None/>
              <a:defRPr sz="9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None/>
              <a:defRPr sz="7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–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»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None/>
              <a:defRPr sz="9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None/>
              <a:defRPr sz="7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None/>
              <a:defRPr sz="6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6858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Char char="•"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–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»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350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 panose="020B0604020202020204"/>
              <a:buChar char="•"/>
              <a:defRPr sz="6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 panose="020F0502020204030204"/>
              <a:buNone/>
              <a:defRPr sz="8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Char char="•"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–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»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 panose="020F0502020204030204"/>
              <a:buNone/>
              <a:defRPr sz="8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None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None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None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None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 panose="020B0604020202020204"/>
              <a:buNone/>
              <a:defRPr sz="5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 panose="020F0502020204030204"/>
              <a:buNone/>
              <a:defRPr sz="17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 panose="020B0604020202020204"/>
              <a:buChar char="•"/>
              <a:defRPr sz="1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 panose="020B0604020202020204"/>
              <a:buChar char="–"/>
              <a:defRPr sz="1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 panose="020B0604020202020204"/>
              <a:buChar char="•"/>
              <a:defRPr sz="9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–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»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 panose="020B0604020202020204"/>
              <a:buChar char="•"/>
              <a:defRPr sz="8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98"/>
          <p:cNvSpPr txBox="1"/>
          <p:nvPr/>
        </p:nvSpPr>
        <p:spPr>
          <a:xfrm>
            <a:off x="14936395" y="3684036"/>
            <a:ext cx="10930777" cy="2430595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Search a current student in Graduate Student Tracking System,  get details related to basic information, degree plan, qualifying exam, advising notes.</a:t>
            </a:r>
            <a:endParaRPr lang="en-US" altLang="zh-CN" dirty="0"/>
          </a:p>
          <a:p>
            <a:r>
              <a:rPr lang="en-US" altLang="zh-CN" dirty="0"/>
              <a:t>User interface:</a:t>
            </a:r>
          </a:p>
        </p:txBody>
      </p:sp>
      <p:sp>
        <p:nvSpPr>
          <p:cNvPr id="89" name="Shape 89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274300" rIns="91425" bIns="274300" anchor="t" anchorCtr="0">
            <a:no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G</a:t>
            </a:r>
            <a:r>
              <a:rPr lang="en-US" altLang="zh-CN" sz="5400" b="1" dirty="0">
                <a:solidFill>
                  <a:schemeClr val="bg1"/>
                </a:solidFill>
              </a:rPr>
              <a:t>raduate Student Tracking System</a:t>
            </a:r>
          </a:p>
          <a:p>
            <a:pPr lvl="0" algn="ctr">
              <a:spcBef>
                <a:spcPts val="1200"/>
              </a:spcBef>
            </a:pP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Muxi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Leng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Jingwen Han, Bo Wang,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Zhiqin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Cai,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Yuhang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Xie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Yiwen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Tang, </a:t>
            </a:r>
            <a:r>
              <a:rPr lang="en-US" altLang="zh-CN" sz="2800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Libing</a:t>
            </a:r>
            <a:r>
              <a:rPr lang="en-US" altLang="zh-CN" sz="2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Zeng</a:t>
            </a:r>
          </a:p>
          <a:p>
            <a:pPr lvl="0" algn="ctr">
              <a:spcBef>
                <a:spcPts val="600"/>
              </a:spcBef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Dept. of Computer Science and Engineering, Texas A&amp;M University</a:t>
            </a:r>
            <a:endParaRPr lang="en-US"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521727" y="8397752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chemeClr val="lt1"/>
                </a:solidFill>
              </a:rPr>
              <a:t>User Story: Log In </a:t>
            </a:r>
            <a:endParaRPr dirty="0"/>
          </a:p>
        </p:txBody>
      </p:sp>
      <p:pic>
        <p:nvPicPr>
          <p:cNvPr id="94" name="Shape 94" descr="CSEN-logo-maroon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955000" y="1295400"/>
            <a:ext cx="5413375" cy="1014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" y="35844481"/>
            <a:ext cx="27433333" cy="73152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521727" y="2717741"/>
            <a:ext cx="10058400" cy="804672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675907" y="3803181"/>
            <a:ext cx="11322481" cy="4451181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is required by our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customer,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Mrs.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Karrie,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system for department advisors to keep track of graduate student related documents. </a:t>
            </a:r>
            <a:endParaRPr lang="en-US" sz="3600" b="0" u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342900" lvl="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App Engine/Cloud9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The system builds on Python </a:t>
            </a:r>
            <a:r>
              <a:rPr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interfaces, back-end documents stored in 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Tamu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 Google Drive accounts by calling API.</a:t>
            </a:r>
            <a:endParaRPr lang="en-US" sz="2800" dirty="0"/>
          </a:p>
          <a:p>
            <a:pPr marL="342900" lvl="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endParaRPr sz="2800" dirty="0"/>
          </a:p>
        </p:txBody>
      </p:sp>
      <p:sp>
        <p:nvSpPr>
          <p:cNvPr id="138" name="Shape 138"/>
          <p:cNvSpPr/>
          <p:nvPr/>
        </p:nvSpPr>
        <p:spPr>
          <a:xfrm rot="-5400000">
            <a:off x="13661513" y="4267398"/>
            <a:ext cx="792000" cy="267519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Shape 93"/>
          <p:cNvSpPr/>
          <p:nvPr/>
        </p:nvSpPr>
        <p:spPr>
          <a:xfrm>
            <a:off x="15390373" y="2725663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chemeClr val="lt1"/>
                </a:solidFill>
              </a:rPr>
              <a:t>User</a:t>
            </a:r>
            <a:r>
              <a:rPr lang="zh-CN" altLang="en-US" sz="3600" b="1" dirty="0">
                <a:solidFill>
                  <a:schemeClr val="lt1"/>
                </a:solidFill>
              </a:rPr>
              <a:t> </a:t>
            </a:r>
            <a:r>
              <a:rPr lang="en-US" altLang="zh-CN" sz="3600" b="1" dirty="0">
                <a:solidFill>
                  <a:schemeClr val="lt1"/>
                </a:solidFill>
              </a:rPr>
              <a:t>Story: Search Students</a:t>
            </a:r>
            <a:endParaRPr dirty="0"/>
          </a:p>
        </p:txBody>
      </p:sp>
      <p:sp>
        <p:nvSpPr>
          <p:cNvPr id="121" name="Shape 93"/>
          <p:cNvSpPr/>
          <p:nvPr/>
        </p:nvSpPr>
        <p:spPr>
          <a:xfrm>
            <a:off x="2437206" y="18769102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lt1"/>
                </a:solidFill>
              </a:rPr>
              <a:t>User</a:t>
            </a:r>
            <a:r>
              <a:rPr lang="zh-CN" altLang="en-US" sz="3600" b="1" dirty="0">
                <a:solidFill>
                  <a:schemeClr val="lt1"/>
                </a:solidFill>
              </a:rPr>
              <a:t> </a:t>
            </a:r>
            <a:r>
              <a:rPr lang="en-US" altLang="zh-CN" sz="3600" b="1" dirty="0">
                <a:solidFill>
                  <a:schemeClr val="lt1"/>
                </a:solidFill>
              </a:rPr>
              <a:t>Story: Document Transmission</a:t>
            </a:r>
          </a:p>
          <a:p>
            <a:pPr algn="ctr"/>
            <a:endParaRPr dirty="0"/>
          </a:p>
        </p:txBody>
      </p:sp>
      <p:sp>
        <p:nvSpPr>
          <p:cNvPr id="122" name="Shape 98"/>
          <p:cNvSpPr txBox="1"/>
          <p:nvPr/>
        </p:nvSpPr>
        <p:spPr>
          <a:xfrm>
            <a:off x="2003878" y="19392828"/>
            <a:ext cx="10424160" cy="2583681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Upload each student’s degree plan file to the system,</a:t>
            </a:r>
            <a:r>
              <a:rPr lang="zh-CN" altLang="en-US" dirty="0"/>
              <a:t> </a:t>
            </a:r>
            <a:r>
              <a:rPr lang="en-US" altLang="zh-CN" dirty="0"/>
              <a:t>the data are submitted to the backend, download link we can download files from the google drive.</a:t>
            </a:r>
          </a:p>
          <a:p>
            <a:r>
              <a:rPr lang="en-US" altLang="zh-CN" dirty="0"/>
              <a:t>User interface:</a:t>
            </a:r>
          </a:p>
        </p:txBody>
      </p:sp>
      <p:sp>
        <p:nvSpPr>
          <p:cNvPr id="130" name="Shape 93"/>
          <p:cNvSpPr/>
          <p:nvPr/>
        </p:nvSpPr>
        <p:spPr>
          <a:xfrm>
            <a:off x="14936394" y="18789093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chemeClr val="lt1"/>
                </a:solidFill>
              </a:rPr>
              <a:t>User</a:t>
            </a:r>
            <a:r>
              <a:rPr lang="zh-CN" altLang="en-US" sz="3600" b="1" dirty="0">
                <a:solidFill>
                  <a:schemeClr val="lt1"/>
                </a:solidFill>
              </a:rPr>
              <a:t> </a:t>
            </a:r>
            <a:r>
              <a:rPr lang="en-US" altLang="zh-CN" sz="3600" b="1" dirty="0">
                <a:solidFill>
                  <a:schemeClr val="lt1"/>
                </a:solidFill>
              </a:rPr>
              <a:t>Story: Security</a:t>
            </a:r>
            <a:endParaRPr dirty="0"/>
          </a:p>
        </p:txBody>
      </p:sp>
      <p:sp>
        <p:nvSpPr>
          <p:cNvPr id="131" name="Shape 98"/>
          <p:cNvSpPr txBox="1"/>
          <p:nvPr/>
        </p:nvSpPr>
        <p:spPr>
          <a:xfrm>
            <a:off x="14527815" y="19754182"/>
            <a:ext cx="11124230" cy="4286611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dirty="0"/>
              <a:t>No worry about the security and legal issues of getting data, successfully storing the uploading files in </a:t>
            </a:r>
            <a:r>
              <a:rPr lang="en-US" dirty="0" err="1"/>
              <a:t>Tamu</a:t>
            </a:r>
            <a:r>
              <a:rPr lang="en-US" dirty="0"/>
              <a:t> Google Drive Account by API. 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altLang="zh-CN" dirty="0"/>
              <a:t> Create a configuration file named </a:t>
            </a:r>
            <a:r>
              <a:rPr lang="en-US" altLang="zh-CN" dirty="0" err="1"/>
              <a:t>client_secrets.json</a:t>
            </a:r>
            <a:r>
              <a:rPr lang="en-US" altLang="zh-CN" dirty="0"/>
              <a:t> in the main directory.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altLang="zh-CN" dirty="0"/>
              <a:t> Save the </a:t>
            </a:r>
            <a:r>
              <a:rPr lang="en-US" altLang="zh-CN" dirty="0" err="1"/>
              <a:t>Tamu</a:t>
            </a:r>
            <a:r>
              <a:rPr lang="en-US" altLang="zh-CN" dirty="0"/>
              <a:t> google account verification information for automating verification.</a:t>
            </a:r>
          </a:p>
        </p:txBody>
      </p:sp>
      <p:sp>
        <p:nvSpPr>
          <p:cNvPr id="132" name="Shape 93"/>
          <p:cNvSpPr/>
          <p:nvPr/>
        </p:nvSpPr>
        <p:spPr>
          <a:xfrm>
            <a:off x="15279400" y="24263868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chemeClr val="lt1"/>
                </a:solidFill>
              </a:rPr>
              <a:t>Challenges and Future Implementation</a:t>
            </a:r>
            <a:endParaRPr dirty="0"/>
          </a:p>
        </p:txBody>
      </p:sp>
      <p:sp>
        <p:nvSpPr>
          <p:cNvPr id="133" name="Shape 98"/>
          <p:cNvSpPr txBox="1"/>
          <p:nvPr/>
        </p:nvSpPr>
        <p:spPr>
          <a:xfrm>
            <a:off x="14278085" y="25435713"/>
            <a:ext cx="11929359" cy="1006204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 algn="l">
              <a:spcBef>
                <a:spcPts val="0"/>
              </a:spcBef>
              <a:buNone/>
            </a:pPr>
            <a:r>
              <a:rPr lang="en-US" altLang="zh-CN" dirty="0"/>
              <a:t>Challenges: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en-US" dirty="0"/>
              <a:t>How to migrate system platform through Heroku to Google App Engine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dirty="0"/>
              <a:t>many existing incompatible libraries and configuration problems.</a:t>
            </a:r>
          </a:p>
          <a:p>
            <a:pPr algn="l">
              <a:spcBef>
                <a:spcPts val="0"/>
              </a:spcBef>
            </a:pPr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 an 14 interfaces based on customer’s requirements and improve code reusability and flexibility.</a:t>
            </a:r>
          </a:p>
          <a:p>
            <a:pPr algn="l">
              <a:spcBef>
                <a:spcPts val="0"/>
              </a:spcBef>
            </a:pPr>
            <a:r>
              <a:rPr lang="en-US" altLang="zh-CN" dirty="0"/>
              <a:t>How to parsing csv files in the system, which helps user to upload multiple students information to database easier.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call Google Drive API within our system, and verify the </a:t>
            </a:r>
            <a:r>
              <a:rPr lang="en-US" altLang="zh-CN" dirty="0" err="1"/>
              <a:t>Tamu</a:t>
            </a:r>
            <a:r>
              <a:rPr lang="en-US" altLang="zh-CN" dirty="0"/>
              <a:t> Google Drive account.</a:t>
            </a:r>
          </a:p>
          <a:p>
            <a:pPr algn="l">
              <a:spcBef>
                <a:spcPts val="0"/>
              </a:spcBef>
            </a:pPr>
            <a:r>
              <a:rPr lang="en-US" altLang="zh-CN" dirty="0"/>
              <a:t>How to upload and download files between our system and Google Drive</a:t>
            </a:r>
            <a:r>
              <a:rPr lang="en-US" dirty="0"/>
              <a:t>.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altLang="zh-CN" dirty="0"/>
              <a:t>What should be implemented in future:</a:t>
            </a:r>
          </a:p>
          <a:p>
            <a:pPr algn="l">
              <a:spcBef>
                <a:spcPts val="0"/>
              </a:spcBef>
            </a:pPr>
            <a:r>
              <a:rPr lang="en-US" altLang="zh-CN" dirty="0"/>
              <a:t>  Deploy our system in </a:t>
            </a:r>
            <a:r>
              <a:rPr lang="en-US" altLang="zh-CN" dirty="0" err="1"/>
              <a:t>Tamu</a:t>
            </a:r>
            <a:r>
              <a:rPr lang="en-US" altLang="zh-CN" dirty="0"/>
              <a:t> CAS platform to make the system more secure, and can be logged in with </a:t>
            </a:r>
            <a:r>
              <a:rPr lang="en-US" altLang="zh-CN" dirty="0" err="1"/>
              <a:t>Tamu</a:t>
            </a:r>
            <a:r>
              <a:rPr lang="en-US" altLang="zh-CN" dirty="0"/>
              <a:t> UIN.</a:t>
            </a:r>
          </a:p>
          <a:p>
            <a:pPr algn="l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Develop more features for customer use.</a:t>
            </a:r>
          </a:p>
          <a:p>
            <a:pPr algn="l">
              <a:spcBef>
                <a:spcPts val="0"/>
              </a:spcBef>
            </a:pPr>
            <a:endParaRPr lang="en-US" sz="3200" dirty="0"/>
          </a:p>
          <a:p>
            <a:pPr algn="l">
              <a:spcBef>
                <a:spcPts val="0"/>
              </a:spcBef>
            </a:pPr>
            <a:endParaRPr lang="en-US" sz="3200" dirty="0"/>
          </a:p>
        </p:txBody>
      </p:sp>
      <p:sp>
        <p:nvSpPr>
          <p:cNvPr id="47" name="Shape 93"/>
          <p:cNvSpPr/>
          <p:nvPr/>
        </p:nvSpPr>
        <p:spPr>
          <a:xfrm>
            <a:off x="2567043" y="30708778"/>
            <a:ext cx="10058400" cy="804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325" tIns="52150" rIns="104325" bIns="52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User Story: Parsing CSV </a:t>
            </a:r>
            <a:endParaRPr dirty="0"/>
          </a:p>
        </p:txBody>
      </p:sp>
      <p:sp>
        <p:nvSpPr>
          <p:cNvPr id="48" name="Shape 98"/>
          <p:cNvSpPr txBox="1"/>
          <p:nvPr/>
        </p:nvSpPr>
        <p:spPr>
          <a:xfrm>
            <a:off x="1643460" y="31574140"/>
            <a:ext cx="11750040" cy="1850577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Migration of graduate student’s information from local csv files to database.</a:t>
            </a:r>
          </a:p>
          <a:p>
            <a:r>
              <a:rPr lang="en-US" altLang="zh-CN" dirty="0"/>
              <a:t>User interface: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6" name="Shape 98"/>
          <p:cNvSpPr txBox="1"/>
          <p:nvPr/>
        </p:nvSpPr>
        <p:spPr>
          <a:xfrm>
            <a:off x="1675907" y="9413009"/>
            <a:ext cx="11750040" cy="762198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3425" tIns="46700" rIns="93425" bIns="46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Char char="➢"/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After sign up, users can login and change password.</a:t>
            </a:r>
          </a:p>
          <a:p>
            <a:r>
              <a:rPr lang="en-US" altLang="zh-CN" dirty="0"/>
              <a:t>User interface: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F797C-A405-C14F-B5CB-6BC3D74E8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t="19176" r="29715" b="2565"/>
          <a:stretch/>
        </p:blipFill>
        <p:spPr bwMode="auto">
          <a:xfrm>
            <a:off x="4688425" y="10812735"/>
            <a:ext cx="5296240" cy="31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17BF9A-2F9E-7B47-897A-54D301959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5" t="22991" r="29545" b="4503"/>
          <a:stretch/>
        </p:blipFill>
        <p:spPr bwMode="auto">
          <a:xfrm>
            <a:off x="4685300" y="14150087"/>
            <a:ext cx="5299365" cy="24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社交网站的手机截图&#10;&#10;描述已自动生成">
            <a:extLst>
              <a:ext uri="{FF2B5EF4-FFF2-40B4-BE49-F238E27FC236}">
                <a16:creationId xmlns:a16="http://schemas.microsoft.com/office/drawing/2014/main" id="{D0B09AC3-5CD3-4A0C-926D-F517E3CFC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4135" y="6370824"/>
            <a:ext cx="9897677" cy="4677151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EB7A67FD-20A1-49E3-A5A4-D979CABBD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9044" y="11981659"/>
            <a:ext cx="10942997" cy="329507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ADB8A2E-9BDD-40E2-BCCD-F6DB88943C1A}"/>
              </a:ext>
            </a:extLst>
          </p:cNvPr>
          <p:cNvSpPr/>
          <p:nvPr/>
        </p:nvSpPr>
        <p:spPr>
          <a:xfrm>
            <a:off x="23535407" y="9758674"/>
            <a:ext cx="1147826" cy="533643"/>
          </a:xfrm>
          <a:prstGeom prst="ellipse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7015E406-6376-4802-B1CF-E8B72A17D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4234" y="11630313"/>
            <a:ext cx="11102938" cy="406619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3AA6633D-C2C1-405F-AEDE-B5F3EF12C5C6}"/>
              </a:ext>
            </a:extLst>
          </p:cNvPr>
          <p:cNvGrpSpPr/>
          <p:nvPr/>
        </p:nvGrpSpPr>
        <p:grpSpPr>
          <a:xfrm>
            <a:off x="14044808" y="11553980"/>
            <a:ext cx="12253903" cy="3956723"/>
            <a:chOff x="14044808" y="11553980"/>
            <a:chExt cx="12253903" cy="3956723"/>
          </a:xfrm>
        </p:grpSpPr>
        <p:pic>
          <p:nvPicPr>
            <p:cNvPr id="22" name="图片 21" descr="手机屏幕截图&#10;&#10;描述已自动生成">
              <a:extLst>
                <a:ext uri="{FF2B5EF4-FFF2-40B4-BE49-F238E27FC236}">
                  <a16:creationId xmlns:a16="http://schemas.microsoft.com/office/drawing/2014/main" id="{79D0C329-8D73-48CD-9210-95A0510BE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044808" y="11553980"/>
              <a:ext cx="12253903" cy="3956723"/>
            </a:xfrm>
            <a:prstGeom prst="rect">
              <a:avLst/>
            </a:prstGeom>
          </p:spPr>
        </p:pic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A2686B-9CA2-4640-AA34-C1B952CEFCB3}"/>
                </a:ext>
              </a:extLst>
            </p:cNvPr>
            <p:cNvSpPr/>
            <p:nvPr/>
          </p:nvSpPr>
          <p:spPr>
            <a:xfrm>
              <a:off x="24763887" y="14362145"/>
              <a:ext cx="1147826" cy="533643"/>
            </a:xfrm>
            <a:prstGeom prst="ellipse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图片 26" descr="手机截图图社交软件的信息&#10;&#10;描述已自动生成">
            <a:extLst>
              <a:ext uri="{FF2B5EF4-FFF2-40B4-BE49-F238E27FC236}">
                <a16:creationId xmlns:a16="http://schemas.microsoft.com/office/drawing/2014/main" id="{E3986D39-C3BF-440F-9E64-4C1FE5CB5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0922" y="11525795"/>
            <a:ext cx="12641673" cy="35136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C566E38-4B8C-4FD8-A10B-40F8A7B28C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50922" y="11168233"/>
            <a:ext cx="12671800" cy="3917850"/>
          </a:xfrm>
          <a:prstGeom prst="rect">
            <a:avLst/>
          </a:prstGeom>
        </p:spPr>
      </p:pic>
      <p:pic>
        <p:nvPicPr>
          <p:cNvPr id="30" name="图片 29" descr="手机截图图社交软件的信息&#10;&#10;描述已自动生成">
            <a:extLst>
              <a:ext uri="{FF2B5EF4-FFF2-40B4-BE49-F238E27FC236}">
                <a16:creationId xmlns:a16="http://schemas.microsoft.com/office/drawing/2014/main" id="{0BD6D8B1-3E54-4C40-8310-4FF3CC599F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23498" y="11083375"/>
            <a:ext cx="12769097" cy="4304773"/>
          </a:xfrm>
          <a:prstGeom prst="rect">
            <a:avLst/>
          </a:prstGeom>
        </p:spPr>
      </p:pic>
      <p:pic>
        <p:nvPicPr>
          <p:cNvPr id="32" name="图片 31" descr="社交网络的手机截图&#10;&#10;描述已自动生成">
            <a:extLst>
              <a:ext uri="{FF2B5EF4-FFF2-40B4-BE49-F238E27FC236}">
                <a16:creationId xmlns:a16="http://schemas.microsoft.com/office/drawing/2014/main" id="{CA4F74D6-98BB-4F6A-8E6C-1B05FA9DF0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30820" y="11311393"/>
            <a:ext cx="12991901" cy="3348307"/>
          </a:xfrm>
          <a:prstGeom prst="rect">
            <a:avLst/>
          </a:prstGeom>
        </p:spPr>
      </p:pic>
      <p:pic>
        <p:nvPicPr>
          <p:cNvPr id="34" name="图片 33" descr="手机截图图社交软件的信息&#10;&#10;描述已自动生成">
            <a:extLst>
              <a:ext uri="{FF2B5EF4-FFF2-40B4-BE49-F238E27FC236}">
                <a16:creationId xmlns:a16="http://schemas.microsoft.com/office/drawing/2014/main" id="{9C910DAA-9CBF-4B2D-AEAA-0C5ABA3CCC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2375" y="26044655"/>
            <a:ext cx="10789297" cy="4059700"/>
          </a:xfrm>
          <a:prstGeom prst="rect">
            <a:avLst/>
          </a:prstGeom>
        </p:spPr>
      </p:pic>
      <p:sp>
        <p:nvSpPr>
          <p:cNvPr id="35" name="箭头: 下 34">
            <a:extLst>
              <a:ext uri="{FF2B5EF4-FFF2-40B4-BE49-F238E27FC236}">
                <a16:creationId xmlns:a16="http://schemas.microsoft.com/office/drawing/2014/main" id="{28C97530-5CAA-4EB1-8CCE-9B09CD6706B8}"/>
              </a:ext>
            </a:extLst>
          </p:cNvPr>
          <p:cNvSpPr/>
          <p:nvPr/>
        </p:nvSpPr>
        <p:spPr>
          <a:xfrm>
            <a:off x="10812693" y="29276535"/>
            <a:ext cx="85060" cy="343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A568E3B-DD46-491B-A80B-AAA05C455363}"/>
              </a:ext>
            </a:extLst>
          </p:cNvPr>
          <p:cNvSpPr/>
          <p:nvPr/>
        </p:nvSpPr>
        <p:spPr>
          <a:xfrm>
            <a:off x="10025884" y="29678594"/>
            <a:ext cx="1775101" cy="995151"/>
          </a:xfrm>
          <a:prstGeom prst="ellipse">
            <a:avLst/>
          </a:prstGeom>
          <a:noFill/>
          <a:ln w="412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AD837-E82E-4CB0-A063-F1D632F13F54}"/>
              </a:ext>
            </a:extLst>
          </p:cNvPr>
          <p:cNvSpPr txBox="1"/>
          <p:nvPr/>
        </p:nvSpPr>
        <p:spPr>
          <a:xfrm>
            <a:off x="10175252" y="29864280"/>
            <a:ext cx="166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Download to google drive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86F6A-3928-294F-98D9-17AD1E4316F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0153"/>
          <a:stretch/>
        </p:blipFill>
        <p:spPr>
          <a:xfrm>
            <a:off x="1501726" y="33513396"/>
            <a:ext cx="11929359" cy="227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F433F-261A-BC4E-8F51-69B7D4F469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8183"/>
          <a:stretch/>
        </p:blipFill>
        <p:spPr>
          <a:xfrm>
            <a:off x="2340544" y="21926289"/>
            <a:ext cx="10829860" cy="3966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405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Symbols</vt:lpstr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Ziwei Zhu</dc:creator>
  <cp:lastModifiedBy>han jingwen</cp:lastModifiedBy>
  <cp:revision>130</cp:revision>
  <dcterms:created xsi:type="dcterms:W3CDTF">2019-12-11T02:18:33Z</dcterms:created>
  <dcterms:modified xsi:type="dcterms:W3CDTF">2020-05-05T19:35:43Z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