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8" r:id="rId6"/>
    <p:sldId id="261" r:id="rId7"/>
    <p:sldId id="264" r:id="rId8"/>
    <p:sldId id="263" r:id="rId9"/>
    <p:sldId id="272" r:id="rId10"/>
    <p:sldId id="274" r:id="rId11"/>
    <p:sldId id="27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630"/>
    <a:srgbClr val="EA6C04"/>
    <a:srgbClr val="EC6C02"/>
    <a:srgbClr val="084282"/>
    <a:srgbClr val="18186A"/>
    <a:srgbClr val="131355"/>
    <a:srgbClr val="ED7D01"/>
    <a:srgbClr val="EE6600"/>
    <a:srgbClr val="EABE04"/>
    <a:srgbClr val="DF5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36" d="100"/>
          <a:sy n="36" d="100"/>
        </p:scale>
        <p:origin x="29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AE2BC-C679-448C-8380-D6C4DF3C68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88E451-A2B3-4409-9115-E927280BF7F9}">
      <dgm:prSet/>
      <dgm:spPr>
        <a:solidFill>
          <a:srgbClr val="FF6600"/>
        </a:solidFill>
      </dgm:spPr>
      <dgm:t>
        <a:bodyPr/>
        <a:lstStyle/>
        <a:p>
          <a:r>
            <a:rPr lang="en-US" b="1" dirty="0"/>
            <a:t>Pricing Model (Regression)</a:t>
          </a:r>
          <a:r>
            <a:rPr lang="en-US" dirty="0"/>
            <a:t>:</a:t>
          </a:r>
          <a:br>
            <a:rPr lang="en-US" dirty="0"/>
          </a:br>
          <a:r>
            <a:rPr lang="en-US" dirty="0"/>
            <a:t>The goal is to develop a regression model that can predict the optimal pricing of a vehicle based on its characteristics such as year, make, model, and mileage.</a:t>
          </a:r>
        </a:p>
      </dgm:t>
    </dgm:pt>
    <dgm:pt modelId="{817A335C-1EE4-4A5F-AD64-A5B0A29F675A}" type="parTrans" cxnId="{E92D5DEB-3B2B-4BF2-B22F-169D5AEC4587}">
      <dgm:prSet/>
      <dgm:spPr/>
      <dgm:t>
        <a:bodyPr/>
        <a:lstStyle/>
        <a:p>
          <a:endParaRPr lang="en-US"/>
        </a:p>
      </dgm:t>
    </dgm:pt>
    <dgm:pt modelId="{B009EC98-BEE1-48F8-B868-27D4CD4AE112}" type="sibTrans" cxnId="{E92D5DEB-3B2B-4BF2-B22F-169D5AEC4587}">
      <dgm:prSet/>
      <dgm:spPr/>
      <dgm:t>
        <a:bodyPr/>
        <a:lstStyle/>
        <a:p>
          <a:endParaRPr lang="en-US"/>
        </a:p>
      </dgm:t>
    </dgm:pt>
    <dgm:pt modelId="{08A2D8FA-08BA-499C-B210-DB85B7881CB9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</a:t>
          </a:r>
          <a:br>
            <a:rPr lang="en-US"/>
          </a:br>
          <a:r>
            <a:rPr lang="en-US"/>
            <a:t>Help dealerships fine-tune their pricing strategies to maximize sales and remain competitive by estimating vehicle prices based on key attributes.</a:t>
          </a:r>
        </a:p>
      </dgm:t>
    </dgm:pt>
    <dgm:pt modelId="{269D2105-7590-40B3-A48A-3063DB30DE43}" type="parTrans" cxnId="{473F0016-ACAB-49E0-8DFE-4C2BF79D97A5}">
      <dgm:prSet/>
      <dgm:spPr/>
      <dgm:t>
        <a:bodyPr/>
        <a:lstStyle/>
        <a:p>
          <a:endParaRPr lang="en-US"/>
        </a:p>
      </dgm:t>
    </dgm:pt>
    <dgm:pt modelId="{336C5ADC-9C3D-4053-A2BF-EBE2DAA775B6}" type="sibTrans" cxnId="{473F0016-ACAB-49E0-8DFE-4C2BF79D97A5}">
      <dgm:prSet/>
      <dgm:spPr/>
      <dgm:t>
        <a:bodyPr/>
        <a:lstStyle/>
        <a:p>
          <a:endParaRPr lang="en-US"/>
        </a:p>
      </dgm:t>
    </dgm:pt>
    <dgm:pt modelId="{5614A046-00C7-468A-BE02-8DF086F84D02}" type="pres">
      <dgm:prSet presAssocID="{763AE2BC-C679-448C-8380-D6C4DF3C68CF}" presName="root" presStyleCnt="0">
        <dgm:presLayoutVars>
          <dgm:dir/>
          <dgm:resizeHandles val="exact"/>
        </dgm:presLayoutVars>
      </dgm:prSet>
      <dgm:spPr/>
    </dgm:pt>
    <dgm:pt modelId="{00B65A39-806D-457D-AF45-BF5F17545AC4}" type="pres">
      <dgm:prSet presAssocID="{B388E451-A2B3-4409-9115-E927280BF7F9}" presName="compNode" presStyleCnt="0"/>
      <dgm:spPr/>
    </dgm:pt>
    <dgm:pt modelId="{7D5A0C43-57C6-4575-92B5-5F5B04BD2907}" type="pres">
      <dgm:prSet presAssocID="{B388E451-A2B3-4409-9115-E927280BF7F9}" presName="bgRect" presStyleLbl="bgShp" presStyleIdx="0" presStyleCnt="2"/>
      <dgm:spPr/>
    </dgm:pt>
    <dgm:pt modelId="{D8B6384C-50CF-4447-80E8-F26EDD1FFDE8}" type="pres">
      <dgm:prSet presAssocID="{B388E451-A2B3-4409-9115-E927280BF7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DDF04897-3C9E-4FCB-BEA7-4D2AE35E5764}" type="pres">
      <dgm:prSet presAssocID="{B388E451-A2B3-4409-9115-E927280BF7F9}" presName="spaceRect" presStyleCnt="0"/>
      <dgm:spPr/>
    </dgm:pt>
    <dgm:pt modelId="{3E81F0D8-7F7E-4320-9639-7F3735C014C5}" type="pres">
      <dgm:prSet presAssocID="{B388E451-A2B3-4409-9115-E927280BF7F9}" presName="parTx" presStyleLbl="revTx" presStyleIdx="0" presStyleCnt="2">
        <dgm:presLayoutVars>
          <dgm:chMax val="0"/>
          <dgm:chPref val="0"/>
        </dgm:presLayoutVars>
      </dgm:prSet>
      <dgm:spPr/>
    </dgm:pt>
    <dgm:pt modelId="{C0665D8C-273E-4BD3-8337-51D004BD9A5E}" type="pres">
      <dgm:prSet presAssocID="{B009EC98-BEE1-48F8-B868-27D4CD4AE112}" presName="sibTrans" presStyleCnt="0"/>
      <dgm:spPr/>
    </dgm:pt>
    <dgm:pt modelId="{6639304C-E584-4634-AF1B-A84FCA9C1CC5}" type="pres">
      <dgm:prSet presAssocID="{08A2D8FA-08BA-499C-B210-DB85B7881CB9}" presName="compNode" presStyleCnt="0"/>
      <dgm:spPr/>
    </dgm:pt>
    <dgm:pt modelId="{D95458DE-EE3C-4315-82F7-82002B840D21}" type="pres">
      <dgm:prSet presAssocID="{08A2D8FA-08BA-499C-B210-DB85B7881CB9}" presName="bgRect" presStyleLbl="bgShp" presStyleIdx="1" presStyleCnt="2"/>
      <dgm:spPr/>
    </dgm:pt>
    <dgm:pt modelId="{9FF1ECB6-09AA-46BC-AAD8-AFBCF5088C2B}" type="pres">
      <dgm:prSet presAssocID="{08A2D8FA-08BA-499C-B210-DB85B7881C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848055B-38FE-428F-85DA-C6C75B537852}" type="pres">
      <dgm:prSet presAssocID="{08A2D8FA-08BA-499C-B210-DB85B7881CB9}" presName="spaceRect" presStyleCnt="0"/>
      <dgm:spPr/>
    </dgm:pt>
    <dgm:pt modelId="{9205F4E3-1894-4F2C-93EF-4136EA5E771C}" type="pres">
      <dgm:prSet presAssocID="{08A2D8FA-08BA-499C-B210-DB85B7881CB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3F0016-ACAB-49E0-8DFE-4C2BF79D97A5}" srcId="{763AE2BC-C679-448C-8380-D6C4DF3C68CF}" destId="{08A2D8FA-08BA-499C-B210-DB85B7881CB9}" srcOrd="1" destOrd="0" parTransId="{269D2105-7590-40B3-A48A-3063DB30DE43}" sibTransId="{336C5ADC-9C3D-4053-A2BF-EBE2DAA775B6}"/>
    <dgm:cxn modelId="{A514441B-19CB-410E-9840-01C6B7541BA1}" type="presOf" srcId="{B388E451-A2B3-4409-9115-E927280BF7F9}" destId="{3E81F0D8-7F7E-4320-9639-7F3735C014C5}" srcOrd="0" destOrd="0" presId="urn:microsoft.com/office/officeart/2018/2/layout/IconVerticalSolidList"/>
    <dgm:cxn modelId="{7D0BDE95-4E55-4C3B-901B-CC401AF93EEC}" type="presOf" srcId="{763AE2BC-C679-448C-8380-D6C4DF3C68CF}" destId="{5614A046-00C7-468A-BE02-8DF086F84D02}" srcOrd="0" destOrd="0" presId="urn:microsoft.com/office/officeart/2018/2/layout/IconVerticalSolidList"/>
    <dgm:cxn modelId="{9298D1B1-11DF-4A41-9AB7-DDE0DEC79AEE}" type="presOf" srcId="{08A2D8FA-08BA-499C-B210-DB85B7881CB9}" destId="{9205F4E3-1894-4F2C-93EF-4136EA5E771C}" srcOrd="0" destOrd="0" presId="urn:microsoft.com/office/officeart/2018/2/layout/IconVerticalSolidList"/>
    <dgm:cxn modelId="{E92D5DEB-3B2B-4BF2-B22F-169D5AEC4587}" srcId="{763AE2BC-C679-448C-8380-D6C4DF3C68CF}" destId="{B388E451-A2B3-4409-9115-E927280BF7F9}" srcOrd="0" destOrd="0" parTransId="{817A335C-1EE4-4A5F-AD64-A5B0A29F675A}" sibTransId="{B009EC98-BEE1-48F8-B868-27D4CD4AE112}"/>
    <dgm:cxn modelId="{A0A7BD2A-0C44-4E05-B4B7-ED66B4807C49}" type="presParOf" srcId="{5614A046-00C7-468A-BE02-8DF086F84D02}" destId="{00B65A39-806D-457D-AF45-BF5F17545AC4}" srcOrd="0" destOrd="0" presId="urn:microsoft.com/office/officeart/2018/2/layout/IconVerticalSolidList"/>
    <dgm:cxn modelId="{913C475A-92C4-48A6-BA84-ECF5D90FFA82}" type="presParOf" srcId="{00B65A39-806D-457D-AF45-BF5F17545AC4}" destId="{7D5A0C43-57C6-4575-92B5-5F5B04BD2907}" srcOrd="0" destOrd="0" presId="urn:microsoft.com/office/officeart/2018/2/layout/IconVerticalSolidList"/>
    <dgm:cxn modelId="{E7CFD022-C877-44E2-A188-82C1B6BE9B66}" type="presParOf" srcId="{00B65A39-806D-457D-AF45-BF5F17545AC4}" destId="{D8B6384C-50CF-4447-80E8-F26EDD1FFDE8}" srcOrd="1" destOrd="0" presId="urn:microsoft.com/office/officeart/2018/2/layout/IconVerticalSolidList"/>
    <dgm:cxn modelId="{118D2F97-E9B0-428F-B41A-A37C9F12EB91}" type="presParOf" srcId="{00B65A39-806D-457D-AF45-BF5F17545AC4}" destId="{DDF04897-3C9E-4FCB-BEA7-4D2AE35E5764}" srcOrd="2" destOrd="0" presId="urn:microsoft.com/office/officeart/2018/2/layout/IconVerticalSolidList"/>
    <dgm:cxn modelId="{7F4596D2-3052-479C-8C5D-96E03DAC6B3D}" type="presParOf" srcId="{00B65A39-806D-457D-AF45-BF5F17545AC4}" destId="{3E81F0D8-7F7E-4320-9639-7F3735C014C5}" srcOrd="3" destOrd="0" presId="urn:microsoft.com/office/officeart/2018/2/layout/IconVerticalSolidList"/>
    <dgm:cxn modelId="{FA62E939-30CB-45AE-BC23-1486DD6CAC8B}" type="presParOf" srcId="{5614A046-00C7-468A-BE02-8DF086F84D02}" destId="{C0665D8C-273E-4BD3-8337-51D004BD9A5E}" srcOrd="1" destOrd="0" presId="urn:microsoft.com/office/officeart/2018/2/layout/IconVerticalSolidList"/>
    <dgm:cxn modelId="{46DE64AD-912F-4D75-8D16-08792C5B1F4F}" type="presParOf" srcId="{5614A046-00C7-468A-BE02-8DF086F84D02}" destId="{6639304C-E584-4634-AF1B-A84FCA9C1CC5}" srcOrd="2" destOrd="0" presId="urn:microsoft.com/office/officeart/2018/2/layout/IconVerticalSolidList"/>
    <dgm:cxn modelId="{CCD86414-F582-492A-A639-90356B47B134}" type="presParOf" srcId="{6639304C-E584-4634-AF1B-A84FCA9C1CC5}" destId="{D95458DE-EE3C-4315-82F7-82002B840D21}" srcOrd="0" destOrd="0" presId="urn:microsoft.com/office/officeart/2018/2/layout/IconVerticalSolidList"/>
    <dgm:cxn modelId="{99044D04-3166-425B-A30C-024B13F6C94B}" type="presParOf" srcId="{6639304C-E584-4634-AF1B-A84FCA9C1CC5}" destId="{9FF1ECB6-09AA-46BC-AAD8-AFBCF5088C2B}" srcOrd="1" destOrd="0" presId="urn:microsoft.com/office/officeart/2018/2/layout/IconVerticalSolidList"/>
    <dgm:cxn modelId="{60337680-1590-48B6-A31A-5146E9E3B810}" type="presParOf" srcId="{6639304C-E584-4634-AF1B-A84FCA9C1CC5}" destId="{B848055B-38FE-428F-85DA-C6C75B537852}" srcOrd="2" destOrd="0" presId="urn:microsoft.com/office/officeart/2018/2/layout/IconVerticalSolidList"/>
    <dgm:cxn modelId="{F2BA4CB1-6D91-4DD7-B1C3-CF9F7274E8B3}" type="presParOf" srcId="{6639304C-E584-4634-AF1B-A84FCA9C1CC5}" destId="{9205F4E3-1894-4F2C-93EF-4136EA5E77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6911E0-268C-47A0-A108-058DCB30EFA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C4BAF8-13C4-437F-91C0-7834BBEB440F}">
      <dgm:prSet/>
      <dgm:spPr>
        <a:solidFill>
          <a:srgbClr val="EC6C02"/>
        </a:solidFill>
      </dgm:spPr>
      <dgm:t>
        <a:bodyPr/>
        <a:lstStyle/>
        <a:p>
          <a:r>
            <a:rPr lang="en-US" b="1" dirty="0"/>
            <a:t>This dataset captures vehicle listings from multiple dealership across Edmonton, offering a detailed snapshot of the market. Here are some important  features that you will find in the dataset:</a:t>
          </a:r>
        </a:p>
      </dgm:t>
    </dgm:pt>
    <dgm:pt modelId="{4CFD6F37-0CBF-4E99-B2BE-926D37641D10}" type="parTrans" cxnId="{5EE6BFEC-809A-4B22-9D97-275443ABF73C}">
      <dgm:prSet/>
      <dgm:spPr/>
      <dgm:t>
        <a:bodyPr/>
        <a:lstStyle/>
        <a:p>
          <a:endParaRPr lang="en-US"/>
        </a:p>
      </dgm:t>
    </dgm:pt>
    <dgm:pt modelId="{AA2D7AB2-4051-4575-AC16-F49FE5488C2E}" type="sibTrans" cxnId="{5EE6BFEC-809A-4B22-9D97-275443ABF73C}">
      <dgm:prSet/>
      <dgm:spPr/>
      <dgm:t>
        <a:bodyPr/>
        <a:lstStyle/>
        <a:p>
          <a:endParaRPr lang="en-US"/>
        </a:p>
      </dgm:t>
    </dgm:pt>
    <dgm:pt modelId="{048B2A5D-E177-4C8C-A296-0342586021C5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/>
            <a:t>Vehicle Information:</a:t>
          </a:r>
          <a:r>
            <a:rPr lang="en-US" b="0" dirty="0"/>
            <a:t> Make, model, year, engine type,  transmission, mileage, exterior color, interior color, series, style</a:t>
          </a:r>
        </a:p>
      </dgm:t>
    </dgm:pt>
    <dgm:pt modelId="{AC583CB6-078D-46DF-B455-CA7872E97332}" type="parTrans" cxnId="{3A604F5C-8EE2-42B6-831A-69668D8E6B09}">
      <dgm:prSet/>
      <dgm:spPr/>
      <dgm:t>
        <a:bodyPr/>
        <a:lstStyle/>
        <a:p>
          <a:endParaRPr lang="en-US"/>
        </a:p>
      </dgm:t>
    </dgm:pt>
    <dgm:pt modelId="{998CA497-620D-4669-A39C-0763154407F0}" type="sibTrans" cxnId="{3A604F5C-8EE2-42B6-831A-69668D8E6B09}">
      <dgm:prSet/>
      <dgm:spPr/>
      <dgm:t>
        <a:bodyPr/>
        <a:lstStyle/>
        <a:p>
          <a:endParaRPr lang="en-US"/>
        </a:p>
      </dgm:t>
    </dgm:pt>
    <dgm:pt modelId="{FB6285DA-44C7-4FA0-875A-15A9A3C13C6B}">
      <dgm:prSet/>
      <dgm:spPr>
        <a:solidFill>
          <a:srgbClr val="EE6600">
            <a:alpha val="91765"/>
          </a:srgbClr>
        </a:solidFill>
      </dgm:spPr>
      <dgm:t>
        <a:bodyPr/>
        <a:lstStyle/>
        <a:p>
          <a:r>
            <a:rPr lang="en-US" b="1" dirty="0"/>
            <a:t>Pricing information: </a:t>
          </a:r>
          <a:r>
            <a:rPr lang="en-US" dirty="0"/>
            <a:t>Price, Price analysis. &amp; number of price changes</a:t>
          </a:r>
        </a:p>
      </dgm:t>
    </dgm:pt>
    <dgm:pt modelId="{EA3FC8B7-52A0-4FE5-8904-394249CCFE74}" type="parTrans" cxnId="{43809515-2979-4004-8DE5-C6BE28A8A848}">
      <dgm:prSet/>
      <dgm:spPr/>
      <dgm:t>
        <a:bodyPr/>
        <a:lstStyle/>
        <a:p>
          <a:endParaRPr lang="en-US"/>
        </a:p>
      </dgm:t>
    </dgm:pt>
    <dgm:pt modelId="{DA1E096D-0137-40FE-8152-13B4E29DE0E5}" type="sibTrans" cxnId="{43809515-2979-4004-8DE5-C6BE28A8A848}">
      <dgm:prSet/>
      <dgm:spPr/>
      <dgm:t>
        <a:bodyPr/>
        <a:lstStyle/>
        <a:p>
          <a:endParaRPr lang="en-US"/>
        </a:p>
      </dgm:t>
    </dgm:pt>
    <dgm:pt modelId="{74259192-EFE6-4C2F-9A49-84483EDAFF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/>
            <a:t>Dealer information: </a:t>
          </a:r>
          <a:r>
            <a:rPr lang="en-US" dirty="0"/>
            <a:t>Dealership name, province, URL, Postal_Code, Id, type, street, city, phone.</a:t>
          </a:r>
        </a:p>
      </dgm:t>
    </dgm:pt>
    <dgm:pt modelId="{2F00F2A9-C1EF-45E4-91AD-AD606E8815FA}" type="parTrans" cxnId="{AB0EC8E2-CBFE-4707-AAD8-A56EFC973ADA}">
      <dgm:prSet/>
      <dgm:spPr/>
      <dgm:t>
        <a:bodyPr/>
        <a:lstStyle/>
        <a:p>
          <a:endParaRPr lang="en-US"/>
        </a:p>
      </dgm:t>
    </dgm:pt>
    <dgm:pt modelId="{B7203527-F103-4020-8DBC-4C48850EFB85}" type="sibTrans" cxnId="{AB0EC8E2-CBFE-4707-AAD8-A56EFC973ADA}">
      <dgm:prSet/>
      <dgm:spPr/>
      <dgm:t>
        <a:bodyPr/>
        <a:lstStyle/>
        <a:p>
          <a:endParaRPr lang="en-US"/>
        </a:p>
      </dgm:t>
    </dgm:pt>
    <dgm:pt modelId="{E7FD68A5-A34E-42D5-9CDC-67FD3B8512B9}">
      <dgm:prSet/>
      <dgm:spPr>
        <a:solidFill>
          <a:srgbClr val="DF5601"/>
        </a:solidFill>
      </dgm:spPr>
      <dgm:t>
        <a:bodyPr/>
        <a:lstStyle/>
        <a:p>
          <a:r>
            <a:rPr lang="en-US" b="1" dirty="0"/>
            <a:t>Listing details</a:t>
          </a:r>
          <a:r>
            <a:rPr lang="en-US" dirty="0"/>
            <a:t>: id, heading, first_date, </a:t>
          </a:r>
          <a:r>
            <a:rPr lang="en-US" dirty="0" err="1"/>
            <a:t>dropoff_date</a:t>
          </a:r>
          <a:endParaRPr lang="en-US" dirty="0"/>
        </a:p>
      </dgm:t>
    </dgm:pt>
    <dgm:pt modelId="{7547E5A5-7BA5-44E6-8C85-53A64ABC4AF2}" type="parTrans" cxnId="{F2C537EC-B9A4-4F8D-9CBF-6138C8A34873}">
      <dgm:prSet/>
      <dgm:spPr/>
      <dgm:t>
        <a:bodyPr/>
        <a:lstStyle/>
        <a:p>
          <a:endParaRPr lang="en-US"/>
        </a:p>
      </dgm:t>
    </dgm:pt>
    <dgm:pt modelId="{BECB8012-A178-41D4-9DD9-E9BBF12FC3D5}" type="sibTrans" cxnId="{F2C537EC-B9A4-4F8D-9CBF-6138C8A34873}">
      <dgm:prSet/>
      <dgm:spPr/>
      <dgm:t>
        <a:bodyPr/>
        <a:lstStyle/>
        <a:p>
          <a:endParaRPr lang="en-US"/>
        </a:p>
      </dgm:t>
    </dgm:pt>
    <dgm:pt modelId="{61F0BC58-F50E-4ABC-8B92-E4E937D6539B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/>
            <a:t>Location &amp; Distance</a:t>
          </a:r>
          <a:r>
            <a:rPr lang="en-US" b="0" dirty="0"/>
            <a:t>: Distance from the user to the dealership and location score</a:t>
          </a:r>
        </a:p>
      </dgm:t>
    </dgm:pt>
    <dgm:pt modelId="{64ACDFB8-C75E-44B5-B0BC-716464303C78}" type="parTrans" cxnId="{45E496D9-57BB-48C9-8B43-3246ECA3E96D}">
      <dgm:prSet/>
      <dgm:spPr/>
      <dgm:t>
        <a:bodyPr/>
        <a:lstStyle/>
        <a:p>
          <a:endParaRPr lang="en-US"/>
        </a:p>
      </dgm:t>
    </dgm:pt>
    <dgm:pt modelId="{AFC1163C-F692-4A3A-B4D8-34D8D0BF3331}" type="sibTrans" cxnId="{45E496D9-57BB-48C9-8B43-3246ECA3E96D}">
      <dgm:prSet/>
      <dgm:spPr/>
      <dgm:t>
        <a:bodyPr/>
        <a:lstStyle/>
        <a:p>
          <a:endParaRPr lang="en-US"/>
        </a:p>
      </dgm:t>
    </dgm:pt>
    <dgm:pt modelId="{67672F81-BE50-4298-A6E7-BF3225E409B0}" type="pres">
      <dgm:prSet presAssocID="{A36911E0-268C-47A0-A108-058DCB30EFA2}" presName="Name0" presStyleCnt="0">
        <dgm:presLayoutVars>
          <dgm:dir/>
          <dgm:resizeHandles val="exact"/>
        </dgm:presLayoutVars>
      </dgm:prSet>
      <dgm:spPr/>
    </dgm:pt>
    <dgm:pt modelId="{49E31301-1701-4271-AC49-CE8F0EA991A7}" type="pres">
      <dgm:prSet presAssocID="{B8C4BAF8-13C4-437F-91C0-7834BBEB440F}" presName="node" presStyleLbl="node1" presStyleIdx="0" presStyleCnt="6">
        <dgm:presLayoutVars>
          <dgm:bulletEnabled val="1"/>
        </dgm:presLayoutVars>
      </dgm:prSet>
      <dgm:spPr/>
    </dgm:pt>
    <dgm:pt modelId="{79048E96-E9C3-43B3-A49D-ED7CEE4B96EB}" type="pres">
      <dgm:prSet presAssocID="{AA2D7AB2-4051-4575-AC16-F49FE5488C2E}" presName="sibTrans" presStyleLbl="sibTrans1D1" presStyleIdx="0" presStyleCnt="5"/>
      <dgm:spPr/>
    </dgm:pt>
    <dgm:pt modelId="{C743372E-ACFD-421A-B032-73EEEC9CA805}" type="pres">
      <dgm:prSet presAssocID="{AA2D7AB2-4051-4575-AC16-F49FE5488C2E}" presName="connectorText" presStyleLbl="sibTrans1D1" presStyleIdx="0" presStyleCnt="5"/>
      <dgm:spPr/>
    </dgm:pt>
    <dgm:pt modelId="{47B6A679-440F-40D5-ABE6-0A1FDDD1D377}" type="pres">
      <dgm:prSet presAssocID="{048B2A5D-E177-4C8C-A296-0342586021C5}" presName="node" presStyleLbl="node1" presStyleIdx="1" presStyleCnt="6">
        <dgm:presLayoutVars>
          <dgm:bulletEnabled val="1"/>
        </dgm:presLayoutVars>
      </dgm:prSet>
      <dgm:spPr/>
    </dgm:pt>
    <dgm:pt modelId="{87EE2FDD-0103-4E31-9371-C0873D4A126F}" type="pres">
      <dgm:prSet presAssocID="{998CA497-620D-4669-A39C-0763154407F0}" presName="sibTrans" presStyleLbl="sibTrans1D1" presStyleIdx="1" presStyleCnt="5"/>
      <dgm:spPr/>
    </dgm:pt>
    <dgm:pt modelId="{2320753E-6A9F-4C53-AD45-A409CD388594}" type="pres">
      <dgm:prSet presAssocID="{998CA497-620D-4669-A39C-0763154407F0}" presName="connectorText" presStyleLbl="sibTrans1D1" presStyleIdx="1" presStyleCnt="5"/>
      <dgm:spPr/>
    </dgm:pt>
    <dgm:pt modelId="{D3511077-591C-47F8-85D4-BF6F3FA26613}" type="pres">
      <dgm:prSet presAssocID="{FB6285DA-44C7-4FA0-875A-15A9A3C13C6B}" presName="node" presStyleLbl="node1" presStyleIdx="2" presStyleCnt="6">
        <dgm:presLayoutVars>
          <dgm:bulletEnabled val="1"/>
        </dgm:presLayoutVars>
      </dgm:prSet>
      <dgm:spPr/>
    </dgm:pt>
    <dgm:pt modelId="{11FF9080-5B70-493D-8188-3723846E1180}" type="pres">
      <dgm:prSet presAssocID="{DA1E096D-0137-40FE-8152-13B4E29DE0E5}" presName="sibTrans" presStyleLbl="sibTrans1D1" presStyleIdx="2" presStyleCnt="5"/>
      <dgm:spPr/>
    </dgm:pt>
    <dgm:pt modelId="{A8E73E5E-CD9F-47C6-AFD5-74F6E05E1991}" type="pres">
      <dgm:prSet presAssocID="{DA1E096D-0137-40FE-8152-13B4E29DE0E5}" presName="connectorText" presStyleLbl="sibTrans1D1" presStyleIdx="2" presStyleCnt="5"/>
      <dgm:spPr/>
    </dgm:pt>
    <dgm:pt modelId="{9229C341-3F4E-47CA-94AF-C89F95D6B6D9}" type="pres">
      <dgm:prSet presAssocID="{74259192-EFE6-4C2F-9A49-84483EDAFFA3}" presName="node" presStyleLbl="node1" presStyleIdx="3" presStyleCnt="6">
        <dgm:presLayoutVars>
          <dgm:bulletEnabled val="1"/>
        </dgm:presLayoutVars>
      </dgm:prSet>
      <dgm:spPr/>
    </dgm:pt>
    <dgm:pt modelId="{6874663A-90CF-4519-B6C7-1BE7E9864A30}" type="pres">
      <dgm:prSet presAssocID="{B7203527-F103-4020-8DBC-4C48850EFB85}" presName="sibTrans" presStyleLbl="sibTrans1D1" presStyleIdx="3" presStyleCnt="5"/>
      <dgm:spPr/>
    </dgm:pt>
    <dgm:pt modelId="{214CB335-B472-4E3A-B4A4-FA396CD9BF88}" type="pres">
      <dgm:prSet presAssocID="{B7203527-F103-4020-8DBC-4C48850EFB85}" presName="connectorText" presStyleLbl="sibTrans1D1" presStyleIdx="3" presStyleCnt="5"/>
      <dgm:spPr/>
    </dgm:pt>
    <dgm:pt modelId="{D603810B-DE96-4D5E-B58B-40C7862BD77F}" type="pres">
      <dgm:prSet presAssocID="{E7FD68A5-A34E-42D5-9CDC-67FD3B8512B9}" presName="node" presStyleLbl="node1" presStyleIdx="4" presStyleCnt="6">
        <dgm:presLayoutVars>
          <dgm:bulletEnabled val="1"/>
        </dgm:presLayoutVars>
      </dgm:prSet>
      <dgm:spPr/>
    </dgm:pt>
    <dgm:pt modelId="{11B65070-1A64-4291-A364-0CE58966A013}" type="pres">
      <dgm:prSet presAssocID="{BECB8012-A178-41D4-9DD9-E9BBF12FC3D5}" presName="sibTrans" presStyleLbl="sibTrans1D1" presStyleIdx="4" presStyleCnt="5"/>
      <dgm:spPr/>
    </dgm:pt>
    <dgm:pt modelId="{5EF21592-65B2-4323-AB1D-0D92AA550177}" type="pres">
      <dgm:prSet presAssocID="{BECB8012-A178-41D4-9DD9-E9BBF12FC3D5}" presName="connectorText" presStyleLbl="sibTrans1D1" presStyleIdx="4" presStyleCnt="5"/>
      <dgm:spPr/>
    </dgm:pt>
    <dgm:pt modelId="{D4CA78D4-1109-4823-90C8-AED9516BBED9}" type="pres">
      <dgm:prSet presAssocID="{61F0BC58-F50E-4ABC-8B92-E4E937D6539B}" presName="node" presStyleLbl="node1" presStyleIdx="5" presStyleCnt="6">
        <dgm:presLayoutVars>
          <dgm:bulletEnabled val="1"/>
        </dgm:presLayoutVars>
      </dgm:prSet>
      <dgm:spPr/>
    </dgm:pt>
  </dgm:ptLst>
  <dgm:cxnLst>
    <dgm:cxn modelId="{36948C02-0C42-46EA-ACCA-FD8336A928E1}" type="presOf" srcId="{74259192-EFE6-4C2F-9A49-84483EDAFFA3}" destId="{9229C341-3F4E-47CA-94AF-C89F95D6B6D9}" srcOrd="0" destOrd="0" presId="urn:microsoft.com/office/officeart/2016/7/layout/RepeatingBendingProcessNew"/>
    <dgm:cxn modelId="{72B58913-509D-432C-9798-C5459F1EE823}" type="presOf" srcId="{DA1E096D-0137-40FE-8152-13B4E29DE0E5}" destId="{A8E73E5E-CD9F-47C6-AFD5-74F6E05E1991}" srcOrd="1" destOrd="0" presId="urn:microsoft.com/office/officeart/2016/7/layout/RepeatingBendingProcessNew"/>
    <dgm:cxn modelId="{43809515-2979-4004-8DE5-C6BE28A8A848}" srcId="{A36911E0-268C-47A0-A108-058DCB30EFA2}" destId="{FB6285DA-44C7-4FA0-875A-15A9A3C13C6B}" srcOrd="2" destOrd="0" parTransId="{EA3FC8B7-52A0-4FE5-8904-394249CCFE74}" sibTransId="{DA1E096D-0137-40FE-8152-13B4E29DE0E5}"/>
    <dgm:cxn modelId="{54E6EF27-E1DB-48CC-A43C-EE69A880B754}" type="presOf" srcId="{B8C4BAF8-13C4-437F-91C0-7834BBEB440F}" destId="{49E31301-1701-4271-AC49-CE8F0EA991A7}" srcOrd="0" destOrd="0" presId="urn:microsoft.com/office/officeart/2016/7/layout/RepeatingBendingProcessNew"/>
    <dgm:cxn modelId="{D87BC53A-DA23-403B-9CDE-6449B73F5C80}" type="presOf" srcId="{B7203527-F103-4020-8DBC-4C48850EFB85}" destId="{6874663A-90CF-4519-B6C7-1BE7E9864A30}" srcOrd="0" destOrd="0" presId="urn:microsoft.com/office/officeart/2016/7/layout/RepeatingBendingProcessNew"/>
    <dgm:cxn modelId="{2347453E-721C-46D6-A617-281E9EB7460E}" type="presOf" srcId="{BECB8012-A178-41D4-9DD9-E9BBF12FC3D5}" destId="{11B65070-1A64-4291-A364-0CE58966A013}" srcOrd="0" destOrd="0" presId="urn:microsoft.com/office/officeart/2016/7/layout/RepeatingBendingProcessNew"/>
    <dgm:cxn modelId="{A65EBE3F-17A0-4E4E-B866-64E7F1347C70}" type="presOf" srcId="{998CA497-620D-4669-A39C-0763154407F0}" destId="{2320753E-6A9F-4C53-AD45-A409CD388594}" srcOrd="1" destOrd="0" presId="urn:microsoft.com/office/officeart/2016/7/layout/RepeatingBendingProcessNew"/>
    <dgm:cxn modelId="{3A604F5C-8EE2-42B6-831A-69668D8E6B09}" srcId="{A36911E0-268C-47A0-A108-058DCB30EFA2}" destId="{048B2A5D-E177-4C8C-A296-0342586021C5}" srcOrd="1" destOrd="0" parTransId="{AC583CB6-078D-46DF-B455-CA7872E97332}" sibTransId="{998CA497-620D-4669-A39C-0763154407F0}"/>
    <dgm:cxn modelId="{6AB9D862-F56C-4166-91D6-A7E65970F5A7}" type="presOf" srcId="{B7203527-F103-4020-8DBC-4C48850EFB85}" destId="{214CB335-B472-4E3A-B4A4-FA396CD9BF88}" srcOrd="1" destOrd="0" presId="urn:microsoft.com/office/officeart/2016/7/layout/RepeatingBendingProcessNew"/>
    <dgm:cxn modelId="{7E92AE6B-33AC-435C-BC0A-2C3058502304}" type="presOf" srcId="{998CA497-620D-4669-A39C-0763154407F0}" destId="{87EE2FDD-0103-4E31-9371-C0873D4A126F}" srcOrd="0" destOrd="0" presId="urn:microsoft.com/office/officeart/2016/7/layout/RepeatingBendingProcessNew"/>
    <dgm:cxn modelId="{2D31887B-E9E2-4AB2-BC07-115EEE7021D5}" type="presOf" srcId="{048B2A5D-E177-4C8C-A296-0342586021C5}" destId="{47B6A679-440F-40D5-ABE6-0A1FDDD1D377}" srcOrd="0" destOrd="0" presId="urn:microsoft.com/office/officeart/2016/7/layout/RepeatingBendingProcessNew"/>
    <dgm:cxn modelId="{27B83087-D4EE-4EBF-9E7F-4C975A3C9D86}" type="presOf" srcId="{E7FD68A5-A34E-42D5-9CDC-67FD3B8512B9}" destId="{D603810B-DE96-4D5E-B58B-40C7862BD77F}" srcOrd="0" destOrd="0" presId="urn:microsoft.com/office/officeart/2016/7/layout/RepeatingBendingProcessNew"/>
    <dgm:cxn modelId="{0D401397-B4C8-443F-8B92-043AE3725698}" type="presOf" srcId="{FB6285DA-44C7-4FA0-875A-15A9A3C13C6B}" destId="{D3511077-591C-47F8-85D4-BF6F3FA26613}" srcOrd="0" destOrd="0" presId="urn:microsoft.com/office/officeart/2016/7/layout/RepeatingBendingProcessNew"/>
    <dgm:cxn modelId="{8F7F0298-CCBC-42C7-8185-96D9F329A8C3}" type="presOf" srcId="{AA2D7AB2-4051-4575-AC16-F49FE5488C2E}" destId="{79048E96-E9C3-43B3-A49D-ED7CEE4B96EB}" srcOrd="0" destOrd="0" presId="urn:microsoft.com/office/officeart/2016/7/layout/RepeatingBendingProcessNew"/>
    <dgm:cxn modelId="{A4EBF79B-F76E-4008-BFC4-4F9CAB03AC6B}" type="presOf" srcId="{BECB8012-A178-41D4-9DD9-E9BBF12FC3D5}" destId="{5EF21592-65B2-4323-AB1D-0D92AA550177}" srcOrd="1" destOrd="0" presId="urn:microsoft.com/office/officeart/2016/7/layout/RepeatingBendingProcessNew"/>
    <dgm:cxn modelId="{CA763ABE-EA5F-4980-8840-FB896328317B}" type="presOf" srcId="{A36911E0-268C-47A0-A108-058DCB30EFA2}" destId="{67672F81-BE50-4298-A6E7-BF3225E409B0}" srcOrd="0" destOrd="0" presId="urn:microsoft.com/office/officeart/2016/7/layout/RepeatingBendingProcessNew"/>
    <dgm:cxn modelId="{BD89D1C1-9C64-4F7F-BAD4-476C755F4C77}" type="presOf" srcId="{AA2D7AB2-4051-4575-AC16-F49FE5488C2E}" destId="{C743372E-ACFD-421A-B032-73EEEC9CA805}" srcOrd="1" destOrd="0" presId="urn:microsoft.com/office/officeart/2016/7/layout/RepeatingBendingProcessNew"/>
    <dgm:cxn modelId="{45E496D9-57BB-48C9-8B43-3246ECA3E96D}" srcId="{A36911E0-268C-47A0-A108-058DCB30EFA2}" destId="{61F0BC58-F50E-4ABC-8B92-E4E937D6539B}" srcOrd="5" destOrd="0" parTransId="{64ACDFB8-C75E-44B5-B0BC-716464303C78}" sibTransId="{AFC1163C-F692-4A3A-B4D8-34D8D0BF3331}"/>
    <dgm:cxn modelId="{AB0EC8E2-CBFE-4707-AAD8-A56EFC973ADA}" srcId="{A36911E0-268C-47A0-A108-058DCB30EFA2}" destId="{74259192-EFE6-4C2F-9A49-84483EDAFFA3}" srcOrd="3" destOrd="0" parTransId="{2F00F2A9-C1EF-45E4-91AD-AD606E8815FA}" sibTransId="{B7203527-F103-4020-8DBC-4C48850EFB85}"/>
    <dgm:cxn modelId="{F2C537EC-B9A4-4F8D-9CBF-6138C8A34873}" srcId="{A36911E0-268C-47A0-A108-058DCB30EFA2}" destId="{E7FD68A5-A34E-42D5-9CDC-67FD3B8512B9}" srcOrd="4" destOrd="0" parTransId="{7547E5A5-7BA5-44E6-8C85-53A64ABC4AF2}" sibTransId="{BECB8012-A178-41D4-9DD9-E9BBF12FC3D5}"/>
    <dgm:cxn modelId="{5EE6BFEC-809A-4B22-9D97-275443ABF73C}" srcId="{A36911E0-268C-47A0-A108-058DCB30EFA2}" destId="{B8C4BAF8-13C4-437F-91C0-7834BBEB440F}" srcOrd="0" destOrd="0" parTransId="{4CFD6F37-0CBF-4E99-B2BE-926D37641D10}" sibTransId="{AA2D7AB2-4051-4575-AC16-F49FE5488C2E}"/>
    <dgm:cxn modelId="{480BE5EC-D427-4BAA-811A-2445B3EB768B}" type="presOf" srcId="{DA1E096D-0137-40FE-8152-13B4E29DE0E5}" destId="{11FF9080-5B70-493D-8188-3723846E1180}" srcOrd="0" destOrd="0" presId="urn:microsoft.com/office/officeart/2016/7/layout/RepeatingBendingProcessNew"/>
    <dgm:cxn modelId="{F41890FD-8316-4346-A1BB-0669E2A8ADBE}" type="presOf" srcId="{61F0BC58-F50E-4ABC-8B92-E4E937D6539B}" destId="{D4CA78D4-1109-4823-90C8-AED9516BBED9}" srcOrd="0" destOrd="0" presId="urn:microsoft.com/office/officeart/2016/7/layout/RepeatingBendingProcessNew"/>
    <dgm:cxn modelId="{920C1904-051F-4842-A08A-E230A54C1A4E}" type="presParOf" srcId="{67672F81-BE50-4298-A6E7-BF3225E409B0}" destId="{49E31301-1701-4271-AC49-CE8F0EA991A7}" srcOrd="0" destOrd="0" presId="urn:microsoft.com/office/officeart/2016/7/layout/RepeatingBendingProcessNew"/>
    <dgm:cxn modelId="{D2A4BF7D-6B59-444B-A6E5-95FA7D6F6A25}" type="presParOf" srcId="{67672F81-BE50-4298-A6E7-BF3225E409B0}" destId="{79048E96-E9C3-43B3-A49D-ED7CEE4B96EB}" srcOrd="1" destOrd="0" presId="urn:microsoft.com/office/officeart/2016/7/layout/RepeatingBendingProcessNew"/>
    <dgm:cxn modelId="{A77B1373-6CD7-411A-A2B9-B499AB9D3611}" type="presParOf" srcId="{79048E96-E9C3-43B3-A49D-ED7CEE4B96EB}" destId="{C743372E-ACFD-421A-B032-73EEEC9CA805}" srcOrd="0" destOrd="0" presId="urn:microsoft.com/office/officeart/2016/7/layout/RepeatingBendingProcessNew"/>
    <dgm:cxn modelId="{DEBAB72E-73E2-4BD6-9793-8FF0D2CEECDE}" type="presParOf" srcId="{67672F81-BE50-4298-A6E7-BF3225E409B0}" destId="{47B6A679-440F-40D5-ABE6-0A1FDDD1D377}" srcOrd="2" destOrd="0" presId="urn:microsoft.com/office/officeart/2016/7/layout/RepeatingBendingProcessNew"/>
    <dgm:cxn modelId="{74A518CD-1BEB-45AA-944B-35F2ABA8E890}" type="presParOf" srcId="{67672F81-BE50-4298-A6E7-BF3225E409B0}" destId="{87EE2FDD-0103-4E31-9371-C0873D4A126F}" srcOrd="3" destOrd="0" presId="urn:microsoft.com/office/officeart/2016/7/layout/RepeatingBendingProcessNew"/>
    <dgm:cxn modelId="{C7807F23-22D0-4688-B234-49A0E78D10B6}" type="presParOf" srcId="{87EE2FDD-0103-4E31-9371-C0873D4A126F}" destId="{2320753E-6A9F-4C53-AD45-A409CD388594}" srcOrd="0" destOrd="0" presId="urn:microsoft.com/office/officeart/2016/7/layout/RepeatingBendingProcessNew"/>
    <dgm:cxn modelId="{C6F2276F-D8EC-47FA-BD5A-00173E2EE5B0}" type="presParOf" srcId="{67672F81-BE50-4298-A6E7-BF3225E409B0}" destId="{D3511077-591C-47F8-85D4-BF6F3FA26613}" srcOrd="4" destOrd="0" presId="urn:microsoft.com/office/officeart/2016/7/layout/RepeatingBendingProcessNew"/>
    <dgm:cxn modelId="{0499CC6C-E446-42AE-91E4-F38DDFCD9A8F}" type="presParOf" srcId="{67672F81-BE50-4298-A6E7-BF3225E409B0}" destId="{11FF9080-5B70-493D-8188-3723846E1180}" srcOrd="5" destOrd="0" presId="urn:microsoft.com/office/officeart/2016/7/layout/RepeatingBendingProcessNew"/>
    <dgm:cxn modelId="{3D94CA73-8AC8-4015-9FDB-86014FDF6D2A}" type="presParOf" srcId="{11FF9080-5B70-493D-8188-3723846E1180}" destId="{A8E73E5E-CD9F-47C6-AFD5-74F6E05E1991}" srcOrd="0" destOrd="0" presId="urn:microsoft.com/office/officeart/2016/7/layout/RepeatingBendingProcessNew"/>
    <dgm:cxn modelId="{F427A462-17FB-46C3-98F4-1E61C044A25B}" type="presParOf" srcId="{67672F81-BE50-4298-A6E7-BF3225E409B0}" destId="{9229C341-3F4E-47CA-94AF-C89F95D6B6D9}" srcOrd="6" destOrd="0" presId="urn:microsoft.com/office/officeart/2016/7/layout/RepeatingBendingProcessNew"/>
    <dgm:cxn modelId="{A6E1A5B7-E358-4574-8CB7-4C7C743C2966}" type="presParOf" srcId="{67672F81-BE50-4298-A6E7-BF3225E409B0}" destId="{6874663A-90CF-4519-B6C7-1BE7E9864A30}" srcOrd="7" destOrd="0" presId="urn:microsoft.com/office/officeart/2016/7/layout/RepeatingBendingProcessNew"/>
    <dgm:cxn modelId="{1E1C3E7D-EBEA-4252-A4C4-AC9332FAA5B5}" type="presParOf" srcId="{6874663A-90CF-4519-B6C7-1BE7E9864A30}" destId="{214CB335-B472-4E3A-B4A4-FA396CD9BF88}" srcOrd="0" destOrd="0" presId="urn:microsoft.com/office/officeart/2016/7/layout/RepeatingBendingProcessNew"/>
    <dgm:cxn modelId="{1A9FE620-D6F8-4C2D-B98B-0735CC709029}" type="presParOf" srcId="{67672F81-BE50-4298-A6E7-BF3225E409B0}" destId="{D603810B-DE96-4D5E-B58B-40C7862BD77F}" srcOrd="8" destOrd="0" presId="urn:microsoft.com/office/officeart/2016/7/layout/RepeatingBendingProcessNew"/>
    <dgm:cxn modelId="{459E7319-B60D-4ADC-B0DA-133E1A7D8A19}" type="presParOf" srcId="{67672F81-BE50-4298-A6E7-BF3225E409B0}" destId="{11B65070-1A64-4291-A364-0CE58966A013}" srcOrd="9" destOrd="0" presId="urn:microsoft.com/office/officeart/2016/7/layout/RepeatingBendingProcessNew"/>
    <dgm:cxn modelId="{2763A93B-F45B-4B19-8FB5-CCF1C5DA5977}" type="presParOf" srcId="{11B65070-1A64-4291-A364-0CE58966A013}" destId="{5EF21592-65B2-4323-AB1D-0D92AA550177}" srcOrd="0" destOrd="0" presId="urn:microsoft.com/office/officeart/2016/7/layout/RepeatingBendingProcessNew"/>
    <dgm:cxn modelId="{B25354F2-4CD7-4548-BE56-6BF5DF10466B}" type="presParOf" srcId="{67672F81-BE50-4298-A6E7-BF3225E409B0}" destId="{D4CA78D4-1109-4823-90C8-AED9516BBED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77695-A527-4DDA-87C5-4F663DBF10FD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AED2F1-C6F8-485F-95F5-4309BDE04E0D}">
      <dgm:prSet/>
      <dgm:spPr>
        <a:solidFill>
          <a:srgbClr val="F8863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/>
            <a:t>EDA is the first step in analyzing a dataset. It is like taking a close look at your data to understand what’s inside before you start making predictions. Here are some general EDA steps:</a:t>
          </a:r>
          <a:endParaRPr lang="en-US" dirty="0"/>
        </a:p>
      </dgm:t>
    </dgm:pt>
    <dgm:pt modelId="{F2849EE6-87CD-48BA-98BC-BE7791B80671}" type="parTrans" cxnId="{D3781ACE-C5A8-4E66-8B85-4C50AE305391}">
      <dgm:prSet/>
      <dgm:spPr/>
      <dgm:t>
        <a:bodyPr/>
        <a:lstStyle/>
        <a:p>
          <a:endParaRPr lang="en-US"/>
        </a:p>
      </dgm:t>
    </dgm:pt>
    <dgm:pt modelId="{CD9E5DE5-0913-4FD8-8F0A-09DF1F206803}" type="sibTrans" cxnId="{D3781ACE-C5A8-4E66-8B85-4C50AE305391}">
      <dgm:prSet/>
      <dgm:spPr/>
      <dgm:t>
        <a:bodyPr/>
        <a:lstStyle/>
        <a:p>
          <a:endParaRPr lang="en-US"/>
        </a:p>
      </dgm:t>
    </dgm:pt>
    <dgm:pt modelId="{E29D23C1-E445-4852-B3C9-62F87FDB62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Clean the Data</a:t>
          </a:r>
          <a:r>
            <a:rPr lang="en-US" dirty="0">
              <a:solidFill>
                <a:schemeClr val="bg1"/>
              </a:solidFill>
            </a:rPr>
            <a:t>: Sometimes the data might have mistakes, missing values, or duplicates. EDA helps you find and fix those issues</a:t>
          </a:r>
        </a:p>
      </dgm:t>
    </dgm:pt>
    <dgm:pt modelId="{8159BBD7-0801-43A0-8D49-2D533211CFA0}" type="parTrans" cxnId="{92E168CC-4CBD-4AE1-81D8-C6C01FEDFA11}">
      <dgm:prSet/>
      <dgm:spPr/>
      <dgm:t>
        <a:bodyPr/>
        <a:lstStyle/>
        <a:p>
          <a:endParaRPr lang="en-US"/>
        </a:p>
      </dgm:t>
    </dgm:pt>
    <dgm:pt modelId="{D83964F7-80E7-4E15-B20D-97466F24CB2D}" type="sibTrans" cxnId="{92E168CC-4CBD-4AE1-81D8-C6C01FEDFA11}">
      <dgm:prSet/>
      <dgm:spPr/>
      <dgm:t>
        <a:bodyPr/>
        <a:lstStyle/>
        <a:p>
          <a:endParaRPr lang="en-US"/>
        </a:p>
      </dgm:t>
    </dgm:pt>
    <dgm:pt modelId="{582C2993-D11A-4EDD-BC77-D9E9FE74CF41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Visualize the Data</a:t>
          </a:r>
          <a:r>
            <a:rPr lang="en-US" dirty="0">
              <a:solidFill>
                <a:schemeClr val="bg1"/>
              </a:solidFill>
            </a:rPr>
            <a:t>: Create charts and graphs to see trends, patterns, and relationships between different variables.</a:t>
          </a:r>
        </a:p>
      </dgm:t>
    </dgm:pt>
    <dgm:pt modelId="{99AC50B1-AC2B-4644-B6E5-9D5E129B62E3}" type="parTrans" cxnId="{AC94356B-5CF1-4555-ABE8-E99660FA4620}">
      <dgm:prSet/>
      <dgm:spPr/>
      <dgm:t>
        <a:bodyPr/>
        <a:lstStyle/>
        <a:p>
          <a:endParaRPr lang="en-US"/>
        </a:p>
      </dgm:t>
    </dgm:pt>
    <dgm:pt modelId="{9B42CC6F-55F2-4712-A4C7-E9275BBE9FF9}" type="sibTrans" cxnId="{AC94356B-5CF1-4555-ABE8-E99660FA4620}">
      <dgm:prSet/>
      <dgm:spPr/>
      <dgm:t>
        <a:bodyPr/>
        <a:lstStyle/>
        <a:p>
          <a:endParaRPr lang="en-US"/>
        </a:p>
      </dgm:t>
    </dgm:pt>
    <dgm:pt modelId="{3C4BBB6A-FF61-4FFA-99E1-95FADD3C6E79}">
      <dgm:prSet/>
      <dgm:spPr>
        <a:solidFill>
          <a:srgbClr val="EA6C0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/>
            <a:t>Find Patterns</a:t>
          </a:r>
          <a:r>
            <a:rPr lang="en-US"/>
            <a:t>: Look for insights like how different features (e.g., mileage) affect the outcome (e.g., price) and detect any unusual data points (outliers).</a:t>
          </a:r>
          <a:endParaRPr lang="en-US" dirty="0"/>
        </a:p>
      </dgm:t>
    </dgm:pt>
    <dgm:pt modelId="{6B111EB3-6291-47BF-8C60-EAB182408BD8}" type="parTrans" cxnId="{DE4A146D-DB0A-42BD-BE00-3461626E5600}">
      <dgm:prSet/>
      <dgm:spPr/>
      <dgm:t>
        <a:bodyPr/>
        <a:lstStyle/>
        <a:p>
          <a:endParaRPr lang="en-US"/>
        </a:p>
      </dgm:t>
    </dgm:pt>
    <dgm:pt modelId="{6D51B11A-3F08-4A3C-AE6F-1DDCD524B019}" type="sibTrans" cxnId="{DE4A146D-DB0A-42BD-BE00-3461626E5600}">
      <dgm:prSet/>
      <dgm:spPr/>
      <dgm:t>
        <a:bodyPr/>
        <a:lstStyle/>
        <a:p>
          <a:endParaRPr lang="en-US"/>
        </a:p>
      </dgm:t>
    </dgm:pt>
    <dgm:pt modelId="{FBE009BD-3EE1-412B-91C7-3566093BB3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Summarize the Data</a:t>
          </a:r>
          <a:r>
            <a:rPr lang="en-US"/>
            <a:t>: Provide an overview of the key findings and insights from the dataset to guide further analysis or model building.</a:t>
          </a:r>
        </a:p>
      </dgm:t>
    </dgm:pt>
    <dgm:pt modelId="{FE747AD8-7573-400E-9E90-BC85042388D4}" type="parTrans" cxnId="{E5D830CA-31C7-44A7-B0B6-3B5F6407B7EC}">
      <dgm:prSet/>
      <dgm:spPr/>
      <dgm:t>
        <a:bodyPr/>
        <a:lstStyle/>
        <a:p>
          <a:endParaRPr lang="en-US"/>
        </a:p>
      </dgm:t>
    </dgm:pt>
    <dgm:pt modelId="{8A6E18CC-2A69-44D1-90A2-D63F9EBB4EDD}" type="sibTrans" cxnId="{E5D830CA-31C7-44A7-B0B6-3B5F6407B7EC}">
      <dgm:prSet/>
      <dgm:spPr/>
      <dgm:t>
        <a:bodyPr/>
        <a:lstStyle/>
        <a:p>
          <a:endParaRPr lang="en-US"/>
        </a:p>
      </dgm:t>
    </dgm:pt>
    <dgm:pt modelId="{DFAE92BA-402D-43F7-8677-482A732E4579}" type="pres">
      <dgm:prSet presAssocID="{1FC77695-A527-4DDA-87C5-4F663DBF10FD}" presName="root" presStyleCnt="0">
        <dgm:presLayoutVars>
          <dgm:dir/>
          <dgm:resizeHandles val="exact"/>
        </dgm:presLayoutVars>
      </dgm:prSet>
      <dgm:spPr/>
    </dgm:pt>
    <dgm:pt modelId="{CD9C4A48-5597-48C8-A2B6-0C09904A024A}" type="pres">
      <dgm:prSet presAssocID="{DAAED2F1-C6F8-485F-95F5-4309BDE04E0D}" presName="compNode" presStyleCnt="0"/>
      <dgm:spPr/>
    </dgm:pt>
    <dgm:pt modelId="{FDDDF30C-0C65-482A-8C4B-7644D9B6B2BB}" type="pres">
      <dgm:prSet presAssocID="{DAAED2F1-C6F8-485F-95F5-4309BDE04E0D}" presName="bgRect" presStyleLbl="bgShp" presStyleIdx="0" presStyleCnt="5"/>
      <dgm:spPr/>
    </dgm:pt>
    <dgm:pt modelId="{C7D63C46-52F4-4F08-B733-5C171FC04D2C}" type="pres">
      <dgm:prSet presAssocID="{DAAED2F1-C6F8-485F-95F5-4309BDE04E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7AFBB3-E179-4B2B-A754-345E35FE4B5E}" type="pres">
      <dgm:prSet presAssocID="{DAAED2F1-C6F8-485F-95F5-4309BDE04E0D}" presName="spaceRect" presStyleCnt="0"/>
      <dgm:spPr/>
    </dgm:pt>
    <dgm:pt modelId="{7F58FCFB-8D7C-4FD8-9CB8-09333E86A8B3}" type="pres">
      <dgm:prSet presAssocID="{DAAED2F1-C6F8-485F-95F5-4309BDE04E0D}" presName="parTx" presStyleLbl="revTx" presStyleIdx="0" presStyleCnt="5">
        <dgm:presLayoutVars>
          <dgm:chMax val="0"/>
          <dgm:chPref val="0"/>
        </dgm:presLayoutVars>
      </dgm:prSet>
      <dgm:spPr/>
    </dgm:pt>
    <dgm:pt modelId="{EE386DB9-13D9-4618-B169-703BAB34BF37}" type="pres">
      <dgm:prSet presAssocID="{CD9E5DE5-0913-4FD8-8F0A-09DF1F206803}" presName="sibTrans" presStyleCnt="0"/>
      <dgm:spPr/>
    </dgm:pt>
    <dgm:pt modelId="{B654023E-E223-42E8-80C4-EABDBBE851BC}" type="pres">
      <dgm:prSet presAssocID="{E29D23C1-E445-4852-B3C9-62F87FDB6240}" presName="compNode" presStyleCnt="0"/>
      <dgm:spPr/>
    </dgm:pt>
    <dgm:pt modelId="{7734C74B-B316-4C49-A2BE-EEAFAF894D88}" type="pres">
      <dgm:prSet presAssocID="{E29D23C1-E445-4852-B3C9-62F87FDB6240}" presName="bgRect" presStyleLbl="bgShp" presStyleIdx="1" presStyleCnt="5"/>
      <dgm:spPr/>
    </dgm:pt>
    <dgm:pt modelId="{D5D77CD2-B6B2-4535-A013-886CF9649B98}" type="pres">
      <dgm:prSet presAssocID="{E29D23C1-E445-4852-B3C9-62F87FDB62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EF837E9-B491-448D-BB00-A0B20003A1BC}" type="pres">
      <dgm:prSet presAssocID="{E29D23C1-E445-4852-B3C9-62F87FDB6240}" presName="spaceRect" presStyleCnt="0"/>
      <dgm:spPr/>
    </dgm:pt>
    <dgm:pt modelId="{28935C57-461C-4157-8A41-433E45440DBB}" type="pres">
      <dgm:prSet presAssocID="{E29D23C1-E445-4852-B3C9-62F87FDB6240}" presName="parTx" presStyleLbl="revTx" presStyleIdx="1" presStyleCnt="5">
        <dgm:presLayoutVars>
          <dgm:chMax val="0"/>
          <dgm:chPref val="0"/>
        </dgm:presLayoutVars>
      </dgm:prSet>
      <dgm:spPr/>
    </dgm:pt>
    <dgm:pt modelId="{560821FF-B93B-44AA-A5C7-FDCC06BE29BB}" type="pres">
      <dgm:prSet presAssocID="{D83964F7-80E7-4E15-B20D-97466F24CB2D}" presName="sibTrans" presStyleCnt="0"/>
      <dgm:spPr/>
    </dgm:pt>
    <dgm:pt modelId="{1375A7B5-E0AE-40C5-A04E-91F7B8A80B47}" type="pres">
      <dgm:prSet presAssocID="{582C2993-D11A-4EDD-BC77-D9E9FE74CF41}" presName="compNode" presStyleCnt="0"/>
      <dgm:spPr/>
    </dgm:pt>
    <dgm:pt modelId="{EC371CF2-2E69-42B2-9329-E990E8B13738}" type="pres">
      <dgm:prSet presAssocID="{582C2993-D11A-4EDD-BC77-D9E9FE74CF41}" presName="bgRect" presStyleLbl="bgShp" presStyleIdx="2" presStyleCnt="5"/>
      <dgm:spPr/>
    </dgm:pt>
    <dgm:pt modelId="{1616634B-256C-432C-9A9E-81B0DA18B439}" type="pres">
      <dgm:prSet presAssocID="{582C2993-D11A-4EDD-BC77-D9E9FE74CF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659FF01-FD88-46F2-B697-5033281AEDB8}" type="pres">
      <dgm:prSet presAssocID="{582C2993-D11A-4EDD-BC77-D9E9FE74CF41}" presName="spaceRect" presStyleCnt="0"/>
      <dgm:spPr/>
    </dgm:pt>
    <dgm:pt modelId="{0389183A-3EE8-4751-A634-5B19AAAA0BA0}" type="pres">
      <dgm:prSet presAssocID="{582C2993-D11A-4EDD-BC77-D9E9FE74CF41}" presName="parTx" presStyleLbl="revTx" presStyleIdx="2" presStyleCnt="5">
        <dgm:presLayoutVars>
          <dgm:chMax val="0"/>
          <dgm:chPref val="0"/>
        </dgm:presLayoutVars>
      </dgm:prSet>
      <dgm:spPr/>
    </dgm:pt>
    <dgm:pt modelId="{E852943B-5C6B-4BC7-9743-2AF2B65CF731}" type="pres">
      <dgm:prSet presAssocID="{9B42CC6F-55F2-4712-A4C7-E9275BBE9FF9}" presName="sibTrans" presStyleCnt="0"/>
      <dgm:spPr/>
    </dgm:pt>
    <dgm:pt modelId="{0FE0E937-C774-4D73-8798-A2B882C41D17}" type="pres">
      <dgm:prSet presAssocID="{3C4BBB6A-FF61-4FFA-99E1-95FADD3C6E79}" presName="compNode" presStyleCnt="0"/>
      <dgm:spPr/>
    </dgm:pt>
    <dgm:pt modelId="{D1D4BAE1-6CD9-46FA-8FBD-2969CB8F10F9}" type="pres">
      <dgm:prSet presAssocID="{3C4BBB6A-FF61-4FFA-99E1-95FADD3C6E79}" presName="bgRect" presStyleLbl="bgShp" presStyleIdx="3" presStyleCnt="5"/>
      <dgm:spPr/>
    </dgm:pt>
    <dgm:pt modelId="{EC87AF17-2868-4A99-99E6-86A7769D886D}" type="pres">
      <dgm:prSet presAssocID="{3C4BBB6A-FF61-4FFA-99E1-95FADD3C6E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DB03F527-76D8-49F9-8B9B-C4A6677C0D62}" type="pres">
      <dgm:prSet presAssocID="{3C4BBB6A-FF61-4FFA-99E1-95FADD3C6E79}" presName="spaceRect" presStyleCnt="0"/>
      <dgm:spPr/>
    </dgm:pt>
    <dgm:pt modelId="{2AFE24FD-8965-460A-989E-86A0F017B795}" type="pres">
      <dgm:prSet presAssocID="{3C4BBB6A-FF61-4FFA-99E1-95FADD3C6E79}" presName="parTx" presStyleLbl="revTx" presStyleIdx="3" presStyleCnt="5">
        <dgm:presLayoutVars>
          <dgm:chMax val="0"/>
          <dgm:chPref val="0"/>
        </dgm:presLayoutVars>
      </dgm:prSet>
      <dgm:spPr/>
    </dgm:pt>
    <dgm:pt modelId="{E37E94A9-4CBC-42D2-8077-0E2190F2709A}" type="pres">
      <dgm:prSet presAssocID="{6D51B11A-3F08-4A3C-AE6F-1DDCD524B019}" presName="sibTrans" presStyleCnt="0"/>
      <dgm:spPr/>
    </dgm:pt>
    <dgm:pt modelId="{F0F722BA-CE1A-4002-AC97-25E5358E5294}" type="pres">
      <dgm:prSet presAssocID="{FBE009BD-3EE1-412B-91C7-3566093BB38C}" presName="compNode" presStyleCnt="0"/>
      <dgm:spPr/>
    </dgm:pt>
    <dgm:pt modelId="{832FF814-58DA-4B4E-B0F2-A764250CBA37}" type="pres">
      <dgm:prSet presAssocID="{FBE009BD-3EE1-412B-91C7-3566093BB38C}" presName="bgRect" presStyleLbl="bgShp" presStyleIdx="4" presStyleCnt="5"/>
      <dgm:spPr/>
    </dgm:pt>
    <dgm:pt modelId="{256A8A8D-7716-4B6E-8B56-5C0E162F4EAC}" type="pres">
      <dgm:prSet presAssocID="{FBE009BD-3EE1-412B-91C7-3566093BB3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66D3CB5-31A2-4D11-9CDA-C5C045DD0E5D}" type="pres">
      <dgm:prSet presAssocID="{FBE009BD-3EE1-412B-91C7-3566093BB38C}" presName="spaceRect" presStyleCnt="0"/>
      <dgm:spPr/>
    </dgm:pt>
    <dgm:pt modelId="{6EEB76FA-3C6B-4CDB-B8BF-F09100C3331B}" type="pres">
      <dgm:prSet presAssocID="{FBE009BD-3EE1-412B-91C7-3566093BB3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94DAE33-BA78-49A5-A294-6C2F2B5C3107}" type="presOf" srcId="{FBE009BD-3EE1-412B-91C7-3566093BB38C}" destId="{6EEB76FA-3C6B-4CDB-B8BF-F09100C3331B}" srcOrd="0" destOrd="0" presId="urn:microsoft.com/office/officeart/2018/2/layout/IconVerticalSolidList"/>
    <dgm:cxn modelId="{AC94356B-5CF1-4555-ABE8-E99660FA4620}" srcId="{1FC77695-A527-4DDA-87C5-4F663DBF10FD}" destId="{582C2993-D11A-4EDD-BC77-D9E9FE74CF41}" srcOrd="2" destOrd="0" parTransId="{99AC50B1-AC2B-4644-B6E5-9D5E129B62E3}" sibTransId="{9B42CC6F-55F2-4712-A4C7-E9275BBE9FF9}"/>
    <dgm:cxn modelId="{DE4A146D-DB0A-42BD-BE00-3461626E5600}" srcId="{1FC77695-A527-4DDA-87C5-4F663DBF10FD}" destId="{3C4BBB6A-FF61-4FFA-99E1-95FADD3C6E79}" srcOrd="3" destOrd="0" parTransId="{6B111EB3-6291-47BF-8C60-EAB182408BD8}" sibTransId="{6D51B11A-3F08-4A3C-AE6F-1DDCD524B019}"/>
    <dgm:cxn modelId="{234B0D53-EE9F-4F87-B8E6-4BD9E426F53F}" type="presOf" srcId="{DAAED2F1-C6F8-485F-95F5-4309BDE04E0D}" destId="{7F58FCFB-8D7C-4FD8-9CB8-09333E86A8B3}" srcOrd="0" destOrd="0" presId="urn:microsoft.com/office/officeart/2018/2/layout/IconVerticalSolidList"/>
    <dgm:cxn modelId="{D64ED990-C4AC-4F4D-B9E3-6EAADBCEC710}" type="presOf" srcId="{E29D23C1-E445-4852-B3C9-62F87FDB6240}" destId="{28935C57-461C-4157-8A41-433E45440DBB}" srcOrd="0" destOrd="0" presId="urn:microsoft.com/office/officeart/2018/2/layout/IconVerticalSolidList"/>
    <dgm:cxn modelId="{33BACC9C-9C77-40F5-9B26-7961B567B54F}" type="presOf" srcId="{3C4BBB6A-FF61-4FFA-99E1-95FADD3C6E79}" destId="{2AFE24FD-8965-460A-989E-86A0F017B795}" srcOrd="0" destOrd="0" presId="urn:microsoft.com/office/officeart/2018/2/layout/IconVerticalSolidList"/>
    <dgm:cxn modelId="{E52053A9-E586-4DCC-B33F-12F121225EFF}" type="presOf" srcId="{1FC77695-A527-4DDA-87C5-4F663DBF10FD}" destId="{DFAE92BA-402D-43F7-8677-482A732E4579}" srcOrd="0" destOrd="0" presId="urn:microsoft.com/office/officeart/2018/2/layout/IconVerticalSolidList"/>
    <dgm:cxn modelId="{17D5E0AA-55E8-4DDF-848F-19B0BB48AE23}" type="presOf" srcId="{582C2993-D11A-4EDD-BC77-D9E9FE74CF41}" destId="{0389183A-3EE8-4751-A634-5B19AAAA0BA0}" srcOrd="0" destOrd="0" presId="urn:microsoft.com/office/officeart/2018/2/layout/IconVerticalSolidList"/>
    <dgm:cxn modelId="{E5D830CA-31C7-44A7-B0B6-3B5F6407B7EC}" srcId="{1FC77695-A527-4DDA-87C5-4F663DBF10FD}" destId="{FBE009BD-3EE1-412B-91C7-3566093BB38C}" srcOrd="4" destOrd="0" parTransId="{FE747AD8-7573-400E-9E90-BC85042388D4}" sibTransId="{8A6E18CC-2A69-44D1-90A2-D63F9EBB4EDD}"/>
    <dgm:cxn modelId="{92E168CC-4CBD-4AE1-81D8-C6C01FEDFA11}" srcId="{1FC77695-A527-4DDA-87C5-4F663DBF10FD}" destId="{E29D23C1-E445-4852-B3C9-62F87FDB6240}" srcOrd="1" destOrd="0" parTransId="{8159BBD7-0801-43A0-8D49-2D533211CFA0}" sibTransId="{D83964F7-80E7-4E15-B20D-97466F24CB2D}"/>
    <dgm:cxn modelId="{D3781ACE-C5A8-4E66-8B85-4C50AE305391}" srcId="{1FC77695-A527-4DDA-87C5-4F663DBF10FD}" destId="{DAAED2F1-C6F8-485F-95F5-4309BDE04E0D}" srcOrd="0" destOrd="0" parTransId="{F2849EE6-87CD-48BA-98BC-BE7791B80671}" sibTransId="{CD9E5DE5-0913-4FD8-8F0A-09DF1F206803}"/>
    <dgm:cxn modelId="{5A3DCD09-C3D5-4BF5-9F15-10944856A8EF}" type="presParOf" srcId="{DFAE92BA-402D-43F7-8677-482A732E4579}" destId="{CD9C4A48-5597-48C8-A2B6-0C09904A024A}" srcOrd="0" destOrd="0" presId="urn:microsoft.com/office/officeart/2018/2/layout/IconVerticalSolidList"/>
    <dgm:cxn modelId="{2BF75192-135F-4629-A9B0-56813BAFAA96}" type="presParOf" srcId="{CD9C4A48-5597-48C8-A2B6-0C09904A024A}" destId="{FDDDF30C-0C65-482A-8C4B-7644D9B6B2BB}" srcOrd="0" destOrd="0" presId="urn:microsoft.com/office/officeart/2018/2/layout/IconVerticalSolidList"/>
    <dgm:cxn modelId="{C3CB1409-CBC6-4137-99BA-0A95433D54D3}" type="presParOf" srcId="{CD9C4A48-5597-48C8-A2B6-0C09904A024A}" destId="{C7D63C46-52F4-4F08-B733-5C171FC04D2C}" srcOrd="1" destOrd="0" presId="urn:microsoft.com/office/officeart/2018/2/layout/IconVerticalSolidList"/>
    <dgm:cxn modelId="{02ADDD0D-92C7-413C-A57D-9464C82DE770}" type="presParOf" srcId="{CD9C4A48-5597-48C8-A2B6-0C09904A024A}" destId="{817AFBB3-E179-4B2B-A754-345E35FE4B5E}" srcOrd="2" destOrd="0" presId="urn:microsoft.com/office/officeart/2018/2/layout/IconVerticalSolidList"/>
    <dgm:cxn modelId="{91D60390-4353-420C-9E52-51680366D209}" type="presParOf" srcId="{CD9C4A48-5597-48C8-A2B6-0C09904A024A}" destId="{7F58FCFB-8D7C-4FD8-9CB8-09333E86A8B3}" srcOrd="3" destOrd="0" presId="urn:microsoft.com/office/officeart/2018/2/layout/IconVerticalSolidList"/>
    <dgm:cxn modelId="{0EFD874D-4C94-4DD1-9993-0AD568558B4E}" type="presParOf" srcId="{DFAE92BA-402D-43F7-8677-482A732E4579}" destId="{EE386DB9-13D9-4618-B169-703BAB34BF37}" srcOrd="1" destOrd="0" presId="urn:microsoft.com/office/officeart/2018/2/layout/IconVerticalSolidList"/>
    <dgm:cxn modelId="{C9769B53-8248-456E-AB5F-8AAAFC883911}" type="presParOf" srcId="{DFAE92BA-402D-43F7-8677-482A732E4579}" destId="{B654023E-E223-42E8-80C4-EABDBBE851BC}" srcOrd="2" destOrd="0" presId="urn:microsoft.com/office/officeart/2018/2/layout/IconVerticalSolidList"/>
    <dgm:cxn modelId="{32F0A7AC-AA6C-4A08-A7C5-5134A8D8E8FE}" type="presParOf" srcId="{B654023E-E223-42E8-80C4-EABDBBE851BC}" destId="{7734C74B-B316-4C49-A2BE-EEAFAF894D88}" srcOrd="0" destOrd="0" presId="urn:microsoft.com/office/officeart/2018/2/layout/IconVerticalSolidList"/>
    <dgm:cxn modelId="{8A9A665E-E482-4A16-A625-050BDA5CB1AE}" type="presParOf" srcId="{B654023E-E223-42E8-80C4-EABDBBE851BC}" destId="{D5D77CD2-B6B2-4535-A013-886CF9649B98}" srcOrd="1" destOrd="0" presId="urn:microsoft.com/office/officeart/2018/2/layout/IconVerticalSolidList"/>
    <dgm:cxn modelId="{88CB3951-A801-47EA-939E-79A1C0689C96}" type="presParOf" srcId="{B654023E-E223-42E8-80C4-EABDBBE851BC}" destId="{9EF837E9-B491-448D-BB00-A0B20003A1BC}" srcOrd="2" destOrd="0" presId="urn:microsoft.com/office/officeart/2018/2/layout/IconVerticalSolidList"/>
    <dgm:cxn modelId="{7EB220E1-04E6-4230-A4E1-E9540111294F}" type="presParOf" srcId="{B654023E-E223-42E8-80C4-EABDBBE851BC}" destId="{28935C57-461C-4157-8A41-433E45440DBB}" srcOrd="3" destOrd="0" presId="urn:microsoft.com/office/officeart/2018/2/layout/IconVerticalSolidList"/>
    <dgm:cxn modelId="{5D98C4EE-9CF8-4C6D-A4BC-7A515389BAC9}" type="presParOf" srcId="{DFAE92BA-402D-43F7-8677-482A732E4579}" destId="{560821FF-B93B-44AA-A5C7-FDCC06BE29BB}" srcOrd="3" destOrd="0" presId="urn:microsoft.com/office/officeart/2018/2/layout/IconVerticalSolidList"/>
    <dgm:cxn modelId="{6E258FF4-9408-4EA4-9C31-64126655F31F}" type="presParOf" srcId="{DFAE92BA-402D-43F7-8677-482A732E4579}" destId="{1375A7B5-E0AE-40C5-A04E-91F7B8A80B47}" srcOrd="4" destOrd="0" presId="urn:microsoft.com/office/officeart/2018/2/layout/IconVerticalSolidList"/>
    <dgm:cxn modelId="{AC41755E-7CB9-4321-B03E-0157A267CCB0}" type="presParOf" srcId="{1375A7B5-E0AE-40C5-A04E-91F7B8A80B47}" destId="{EC371CF2-2E69-42B2-9329-E990E8B13738}" srcOrd="0" destOrd="0" presId="urn:microsoft.com/office/officeart/2018/2/layout/IconVerticalSolidList"/>
    <dgm:cxn modelId="{315F6CB1-6847-47FA-B70E-6CB07E0E7078}" type="presParOf" srcId="{1375A7B5-E0AE-40C5-A04E-91F7B8A80B47}" destId="{1616634B-256C-432C-9A9E-81B0DA18B439}" srcOrd="1" destOrd="0" presId="urn:microsoft.com/office/officeart/2018/2/layout/IconVerticalSolidList"/>
    <dgm:cxn modelId="{E52EFD56-D34A-4237-B3ED-7D97228CBAAC}" type="presParOf" srcId="{1375A7B5-E0AE-40C5-A04E-91F7B8A80B47}" destId="{B659FF01-FD88-46F2-B697-5033281AEDB8}" srcOrd="2" destOrd="0" presId="urn:microsoft.com/office/officeart/2018/2/layout/IconVerticalSolidList"/>
    <dgm:cxn modelId="{4C574B7D-B187-4BC4-A53E-2EF48D9EEFE6}" type="presParOf" srcId="{1375A7B5-E0AE-40C5-A04E-91F7B8A80B47}" destId="{0389183A-3EE8-4751-A634-5B19AAAA0BA0}" srcOrd="3" destOrd="0" presId="urn:microsoft.com/office/officeart/2018/2/layout/IconVerticalSolidList"/>
    <dgm:cxn modelId="{C044F056-C7AB-491D-A2A2-8D71E1B992EB}" type="presParOf" srcId="{DFAE92BA-402D-43F7-8677-482A732E4579}" destId="{E852943B-5C6B-4BC7-9743-2AF2B65CF731}" srcOrd="5" destOrd="0" presId="urn:microsoft.com/office/officeart/2018/2/layout/IconVerticalSolidList"/>
    <dgm:cxn modelId="{EBDD271F-3B5E-4935-A23D-E5363068025E}" type="presParOf" srcId="{DFAE92BA-402D-43F7-8677-482A732E4579}" destId="{0FE0E937-C774-4D73-8798-A2B882C41D17}" srcOrd="6" destOrd="0" presId="urn:microsoft.com/office/officeart/2018/2/layout/IconVerticalSolidList"/>
    <dgm:cxn modelId="{59C6C2F7-2F13-4771-BA52-6D295F040934}" type="presParOf" srcId="{0FE0E937-C774-4D73-8798-A2B882C41D17}" destId="{D1D4BAE1-6CD9-46FA-8FBD-2969CB8F10F9}" srcOrd="0" destOrd="0" presId="urn:microsoft.com/office/officeart/2018/2/layout/IconVerticalSolidList"/>
    <dgm:cxn modelId="{44153E04-4282-48EE-AC24-388376348224}" type="presParOf" srcId="{0FE0E937-C774-4D73-8798-A2B882C41D17}" destId="{EC87AF17-2868-4A99-99E6-86A7769D886D}" srcOrd="1" destOrd="0" presId="urn:microsoft.com/office/officeart/2018/2/layout/IconVerticalSolidList"/>
    <dgm:cxn modelId="{7EF7CDF9-1141-4DCF-8926-C84EB1DF5C9B}" type="presParOf" srcId="{0FE0E937-C774-4D73-8798-A2B882C41D17}" destId="{DB03F527-76D8-49F9-8B9B-C4A6677C0D62}" srcOrd="2" destOrd="0" presId="urn:microsoft.com/office/officeart/2018/2/layout/IconVerticalSolidList"/>
    <dgm:cxn modelId="{5F3B92A2-89BD-4E52-97F6-ADCF721360C8}" type="presParOf" srcId="{0FE0E937-C774-4D73-8798-A2B882C41D17}" destId="{2AFE24FD-8965-460A-989E-86A0F017B795}" srcOrd="3" destOrd="0" presId="urn:microsoft.com/office/officeart/2018/2/layout/IconVerticalSolidList"/>
    <dgm:cxn modelId="{D88BB5BB-0DBB-4E67-A5AD-812DF84A4C7B}" type="presParOf" srcId="{DFAE92BA-402D-43F7-8677-482A732E4579}" destId="{E37E94A9-4CBC-42D2-8077-0E2190F2709A}" srcOrd="7" destOrd="0" presId="urn:microsoft.com/office/officeart/2018/2/layout/IconVerticalSolidList"/>
    <dgm:cxn modelId="{FCD5AB56-B74E-4AB4-A577-490D5965DD0F}" type="presParOf" srcId="{DFAE92BA-402D-43F7-8677-482A732E4579}" destId="{F0F722BA-CE1A-4002-AC97-25E5358E5294}" srcOrd="8" destOrd="0" presId="urn:microsoft.com/office/officeart/2018/2/layout/IconVerticalSolidList"/>
    <dgm:cxn modelId="{FA178DA7-7D3D-455A-82D3-3D88B6E17169}" type="presParOf" srcId="{F0F722BA-CE1A-4002-AC97-25E5358E5294}" destId="{832FF814-58DA-4B4E-B0F2-A764250CBA37}" srcOrd="0" destOrd="0" presId="urn:microsoft.com/office/officeart/2018/2/layout/IconVerticalSolidList"/>
    <dgm:cxn modelId="{B5C4D675-6AAB-4C42-8B5B-E390EFAA73A2}" type="presParOf" srcId="{F0F722BA-CE1A-4002-AC97-25E5358E5294}" destId="{256A8A8D-7716-4B6E-8B56-5C0E162F4EAC}" srcOrd="1" destOrd="0" presId="urn:microsoft.com/office/officeart/2018/2/layout/IconVerticalSolidList"/>
    <dgm:cxn modelId="{EA4995E5-9460-4EF4-9524-0ECD681259FD}" type="presParOf" srcId="{F0F722BA-CE1A-4002-AC97-25E5358E5294}" destId="{066D3CB5-31A2-4D11-9CDA-C5C045DD0E5D}" srcOrd="2" destOrd="0" presId="urn:microsoft.com/office/officeart/2018/2/layout/IconVerticalSolidList"/>
    <dgm:cxn modelId="{840C1A35-81E1-4D43-A2C7-0CFC41959FAD}" type="presParOf" srcId="{F0F722BA-CE1A-4002-AC97-25E5358E5294}" destId="{6EEB76FA-3C6B-4CDB-B8BF-F09100C333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A0C43-57C6-4575-92B5-5F5B04BD2907}">
      <dsp:nvSpPr>
        <dsp:cNvPr id="0" name=""/>
        <dsp:cNvSpPr/>
      </dsp:nvSpPr>
      <dsp:spPr>
        <a:xfrm>
          <a:off x="0" y="653795"/>
          <a:ext cx="8686800" cy="1207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6384C-50CF-4447-80E8-F26EDD1FFDE8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1F0D8-7F7E-4320-9639-7F3735C014C5}">
      <dsp:nvSpPr>
        <dsp:cNvPr id="0" name=""/>
        <dsp:cNvSpPr/>
      </dsp:nvSpPr>
      <dsp:spPr>
        <a:xfrm>
          <a:off x="1394094" y="653795"/>
          <a:ext cx="7292705" cy="1207008"/>
        </a:xfrm>
        <a:prstGeom prst="rect">
          <a:avLst/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Pricing Model (Regression)</a:t>
          </a:r>
          <a:r>
            <a:rPr lang="en-US" sz="1700" kern="1200" dirty="0"/>
            <a:t>:</a:t>
          </a:r>
          <a:br>
            <a:rPr lang="en-US" sz="1700" kern="1200" dirty="0"/>
          </a:br>
          <a:r>
            <a:rPr lang="en-US" sz="1700" kern="1200" dirty="0"/>
            <a:t>The goal is to develop a regression model that can predict the optimal pricing of a vehicle based on its characteristics such as year, make, model, and mileage.</a:t>
          </a:r>
        </a:p>
      </dsp:txBody>
      <dsp:txXfrm>
        <a:off x="1394094" y="653795"/>
        <a:ext cx="7292705" cy="1207008"/>
      </dsp:txXfrm>
    </dsp:sp>
    <dsp:sp modelId="{D95458DE-EE3C-4315-82F7-82002B840D21}">
      <dsp:nvSpPr>
        <dsp:cNvPr id="0" name=""/>
        <dsp:cNvSpPr/>
      </dsp:nvSpPr>
      <dsp:spPr>
        <a:xfrm>
          <a:off x="0" y="2162556"/>
          <a:ext cx="8686800" cy="1207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1ECB6-09AA-46BC-AAD8-AFBCF5088C2B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5F4E3-1894-4F2C-93EF-4136EA5E771C}">
      <dsp:nvSpPr>
        <dsp:cNvPr id="0" name=""/>
        <dsp:cNvSpPr/>
      </dsp:nvSpPr>
      <dsp:spPr>
        <a:xfrm>
          <a:off x="1394094" y="2162556"/>
          <a:ext cx="72927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Objective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Help dealerships fine-tune their pricing strategies to maximize sales and remain competitive by estimating vehicle prices based on key attributes.</a:t>
          </a:r>
        </a:p>
      </dsp:txBody>
      <dsp:txXfrm>
        <a:off x="1394094" y="2162556"/>
        <a:ext cx="7292705" cy="120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48E96-E9C3-43B3-A49D-ED7CEE4B96EB}">
      <dsp:nvSpPr>
        <dsp:cNvPr id="0" name=""/>
        <dsp:cNvSpPr/>
      </dsp:nvSpPr>
      <dsp:spPr>
        <a:xfrm>
          <a:off x="2938767" y="602935"/>
          <a:ext cx="463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66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8243" y="646181"/>
        <a:ext cx="24713" cy="4947"/>
      </dsp:txXfrm>
    </dsp:sp>
    <dsp:sp modelId="{49E31301-1701-4271-AC49-CE8F0EA991A7}">
      <dsp:nvSpPr>
        <dsp:cNvPr id="0" name=""/>
        <dsp:cNvSpPr/>
      </dsp:nvSpPr>
      <dsp:spPr>
        <a:xfrm>
          <a:off x="791593" y="3963"/>
          <a:ext cx="2148974" cy="1289384"/>
        </a:xfrm>
        <a:prstGeom prst="rect">
          <a:avLst/>
        </a:prstGeom>
        <a:solidFill>
          <a:srgbClr val="EC6C0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This dataset captures vehicle listings from multiple dealership across Edmonton, offering a detailed snapshot of the market. Here are some important  features that you will find in the dataset:</a:t>
          </a:r>
        </a:p>
      </dsp:txBody>
      <dsp:txXfrm>
        <a:off x="791593" y="3963"/>
        <a:ext cx="2148974" cy="1289384"/>
      </dsp:txXfrm>
    </dsp:sp>
    <dsp:sp modelId="{87EE2FDD-0103-4E31-9371-C0873D4A126F}">
      <dsp:nvSpPr>
        <dsp:cNvPr id="0" name=""/>
        <dsp:cNvSpPr/>
      </dsp:nvSpPr>
      <dsp:spPr>
        <a:xfrm>
          <a:off x="1866080" y="1291547"/>
          <a:ext cx="2643238" cy="463664"/>
        </a:xfrm>
        <a:custGeom>
          <a:avLst/>
          <a:gdLst/>
          <a:ahLst/>
          <a:cxnLst/>
          <a:rect l="0" t="0" r="0" b="0"/>
          <a:pathLst>
            <a:path>
              <a:moveTo>
                <a:pt x="2643238" y="0"/>
              </a:moveTo>
              <a:lnTo>
                <a:pt x="2643238" y="248932"/>
              </a:lnTo>
              <a:lnTo>
                <a:pt x="0" y="248932"/>
              </a:lnTo>
              <a:lnTo>
                <a:pt x="0" y="4636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473" y="1520905"/>
        <a:ext cx="134452" cy="4947"/>
      </dsp:txXfrm>
    </dsp:sp>
    <dsp:sp modelId="{47B6A679-440F-40D5-ABE6-0A1FDDD1D377}">
      <dsp:nvSpPr>
        <dsp:cNvPr id="0" name=""/>
        <dsp:cNvSpPr/>
      </dsp:nvSpPr>
      <dsp:spPr>
        <a:xfrm>
          <a:off x="3434832" y="3963"/>
          <a:ext cx="2148974" cy="12893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Vehicle Information:</a:t>
          </a:r>
          <a:r>
            <a:rPr lang="en-US" sz="1200" b="0" kern="1200" dirty="0"/>
            <a:t> Make, model, year, engine type,  transmission, mileage, exterior color, interior color, series, style</a:t>
          </a:r>
        </a:p>
      </dsp:txBody>
      <dsp:txXfrm>
        <a:off x="3434832" y="3963"/>
        <a:ext cx="2148974" cy="1289384"/>
      </dsp:txXfrm>
    </dsp:sp>
    <dsp:sp modelId="{11FF9080-5B70-493D-8188-3723846E1180}">
      <dsp:nvSpPr>
        <dsp:cNvPr id="0" name=""/>
        <dsp:cNvSpPr/>
      </dsp:nvSpPr>
      <dsp:spPr>
        <a:xfrm>
          <a:off x="2938767" y="2386584"/>
          <a:ext cx="463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66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8243" y="2429830"/>
        <a:ext cx="24713" cy="4947"/>
      </dsp:txXfrm>
    </dsp:sp>
    <dsp:sp modelId="{D3511077-591C-47F8-85D4-BF6F3FA26613}">
      <dsp:nvSpPr>
        <dsp:cNvPr id="0" name=""/>
        <dsp:cNvSpPr/>
      </dsp:nvSpPr>
      <dsp:spPr>
        <a:xfrm>
          <a:off x="791593" y="1787611"/>
          <a:ext cx="2148974" cy="1289384"/>
        </a:xfrm>
        <a:prstGeom prst="rect">
          <a:avLst/>
        </a:prstGeom>
        <a:solidFill>
          <a:srgbClr val="EE6600">
            <a:alpha val="9176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Pricing information: </a:t>
          </a:r>
          <a:r>
            <a:rPr lang="en-US" sz="1200" kern="1200" dirty="0"/>
            <a:t>Price, Price analysis. &amp; number of price changes</a:t>
          </a:r>
        </a:p>
      </dsp:txBody>
      <dsp:txXfrm>
        <a:off x="791593" y="1787611"/>
        <a:ext cx="2148974" cy="1289384"/>
      </dsp:txXfrm>
    </dsp:sp>
    <dsp:sp modelId="{6874663A-90CF-4519-B6C7-1BE7E9864A30}">
      <dsp:nvSpPr>
        <dsp:cNvPr id="0" name=""/>
        <dsp:cNvSpPr/>
      </dsp:nvSpPr>
      <dsp:spPr>
        <a:xfrm>
          <a:off x="1866080" y="3075196"/>
          <a:ext cx="2643238" cy="463664"/>
        </a:xfrm>
        <a:custGeom>
          <a:avLst/>
          <a:gdLst/>
          <a:ahLst/>
          <a:cxnLst/>
          <a:rect l="0" t="0" r="0" b="0"/>
          <a:pathLst>
            <a:path>
              <a:moveTo>
                <a:pt x="2643238" y="0"/>
              </a:moveTo>
              <a:lnTo>
                <a:pt x="2643238" y="248932"/>
              </a:lnTo>
              <a:lnTo>
                <a:pt x="0" y="248932"/>
              </a:lnTo>
              <a:lnTo>
                <a:pt x="0" y="46366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473" y="3304554"/>
        <a:ext cx="134452" cy="4947"/>
      </dsp:txXfrm>
    </dsp:sp>
    <dsp:sp modelId="{9229C341-3F4E-47CA-94AF-C89F95D6B6D9}">
      <dsp:nvSpPr>
        <dsp:cNvPr id="0" name=""/>
        <dsp:cNvSpPr/>
      </dsp:nvSpPr>
      <dsp:spPr>
        <a:xfrm>
          <a:off x="3434832" y="1787611"/>
          <a:ext cx="2148974" cy="12893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Dealer information: </a:t>
          </a:r>
          <a:r>
            <a:rPr lang="en-US" sz="1200" kern="1200" dirty="0"/>
            <a:t>Dealership name, province, URL, Postal_Code, Id, type, street, city, phone.</a:t>
          </a:r>
        </a:p>
      </dsp:txBody>
      <dsp:txXfrm>
        <a:off x="3434832" y="1787611"/>
        <a:ext cx="2148974" cy="1289384"/>
      </dsp:txXfrm>
    </dsp:sp>
    <dsp:sp modelId="{11B65070-1A64-4291-A364-0CE58966A013}">
      <dsp:nvSpPr>
        <dsp:cNvPr id="0" name=""/>
        <dsp:cNvSpPr/>
      </dsp:nvSpPr>
      <dsp:spPr>
        <a:xfrm>
          <a:off x="2938767" y="4170232"/>
          <a:ext cx="463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66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8243" y="4213478"/>
        <a:ext cx="24713" cy="4947"/>
      </dsp:txXfrm>
    </dsp:sp>
    <dsp:sp modelId="{D603810B-DE96-4D5E-B58B-40C7862BD77F}">
      <dsp:nvSpPr>
        <dsp:cNvPr id="0" name=""/>
        <dsp:cNvSpPr/>
      </dsp:nvSpPr>
      <dsp:spPr>
        <a:xfrm>
          <a:off x="791593" y="3571260"/>
          <a:ext cx="2148974" cy="1289384"/>
        </a:xfrm>
        <a:prstGeom prst="rect">
          <a:avLst/>
        </a:prstGeom>
        <a:solidFill>
          <a:srgbClr val="DF56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Listing details</a:t>
          </a:r>
          <a:r>
            <a:rPr lang="en-US" sz="1200" kern="1200" dirty="0"/>
            <a:t>: id, heading, first_date, </a:t>
          </a:r>
          <a:r>
            <a:rPr lang="en-US" sz="1200" kern="1200" dirty="0" err="1"/>
            <a:t>dropoff_date</a:t>
          </a:r>
          <a:endParaRPr lang="en-US" sz="1200" kern="1200" dirty="0"/>
        </a:p>
      </dsp:txBody>
      <dsp:txXfrm>
        <a:off x="791593" y="3571260"/>
        <a:ext cx="2148974" cy="1289384"/>
      </dsp:txXfrm>
    </dsp:sp>
    <dsp:sp modelId="{D4CA78D4-1109-4823-90C8-AED9516BBED9}">
      <dsp:nvSpPr>
        <dsp:cNvPr id="0" name=""/>
        <dsp:cNvSpPr/>
      </dsp:nvSpPr>
      <dsp:spPr>
        <a:xfrm>
          <a:off x="3434832" y="3571260"/>
          <a:ext cx="2148974" cy="12893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Location &amp; Distance</a:t>
          </a:r>
          <a:r>
            <a:rPr lang="en-US" sz="1200" b="0" kern="1200" dirty="0"/>
            <a:t>: Distance from the user to the dealership and location score</a:t>
          </a:r>
        </a:p>
      </dsp:txBody>
      <dsp:txXfrm>
        <a:off x="3434832" y="3571260"/>
        <a:ext cx="2148974" cy="1289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DF30C-0C65-482A-8C4B-7644D9B6B2BB}">
      <dsp:nvSpPr>
        <dsp:cNvPr id="0" name=""/>
        <dsp:cNvSpPr/>
      </dsp:nvSpPr>
      <dsp:spPr>
        <a:xfrm>
          <a:off x="0" y="6810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D63C46-52F4-4F08-B733-5C171FC04D2C}">
      <dsp:nvSpPr>
        <dsp:cNvPr id="0" name=""/>
        <dsp:cNvSpPr/>
      </dsp:nvSpPr>
      <dsp:spPr>
        <a:xfrm>
          <a:off x="221477" y="171545"/>
          <a:ext cx="403080" cy="402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58FCFB-8D7C-4FD8-9CB8-09333E86A8B3}">
      <dsp:nvSpPr>
        <dsp:cNvPr id="0" name=""/>
        <dsp:cNvSpPr/>
      </dsp:nvSpPr>
      <dsp:spPr>
        <a:xfrm>
          <a:off x="846036" y="6810"/>
          <a:ext cx="4570044" cy="892317"/>
        </a:xfrm>
        <a:prstGeom prst="rect">
          <a:avLst/>
        </a:prstGeom>
        <a:solidFill>
          <a:srgbClr val="F8863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EDA is the first step in analyzing a dataset. It is like taking a close look at your data to understand what’s inside before you start making predictions. Here are some general EDA steps:</a:t>
          </a:r>
          <a:endParaRPr lang="en-US" sz="1400" kern="1200" dirty="0"/>
        </a:p>
      </dsp:txBody>
      <dsp:txXfrm>
        <a:off x="846036" y="6810"/>
        <a:ext cx="4570044" cy="892317"/>
      </dsp:txXfrm>
    </dsp:sp>
    <dsp:sp modelId="{7734C74B-B316-4C49-A2BE-EEAFAF894D88}">
      <dsp:nvSpPr>
        <dsp:cNvPr id="0" name=""/>
        <dsp:cNvSpPr/>
      </dsp:nvSpPr>
      <dsp:spPr>
        <a:xfrm>
          <a:off x="0" y="1122207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D77CD2-B6B2-4535-A013-886CF9649B98}">
      <dsp:nvSpPr>
        <dsp:cNvPr id="0" name=""/>
        <dsp:cNvSpPr/>
      </dsp:nvSpPr>
      <dsp:spPr>
        <a:xfrm>
          <a:off x="221477" y="1286943"/>
          <a:ext cx="403080" cy="402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935C57-461C-4157-8A41-433E45440DBB}">
      <dsp:nvSpPr>
        <dsp:cNvPr id="0" name=""/>
        <dsp:cNvSpPr/>
      </dsp:nvSpPr>
      <dsp:spPr>
        <a:xfrm>
          <a:off x="846036" y="1122207"/>
          <a:ext cx="4570044" cy="892317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Clean the Data</a:t>
          </a:r>
          <a:r>
            <a:rPr lang="en-US" sz="1400" kern="1200" dirty="0">
              <a:solidFill>
                <a:schemeClr val="bg1"/>
              </a:solidFill>
            </a:rPr>
            <a:t>: Sometimes the data might have mistakes, missing values, or duplicates. EDA helps you find and fix those issues</a:t>
          </a:r>
        </a:p>
      </dsp:txBody>
      <dsp:txXfrm>
        <a:off x="846036" y="1122207"/>
        <a:ext cx="4570044" cy="892317"/>
      </dsp:txXfrm>
    </dsp:sp>
    <dsp:sp modelId="{EC371CF2-2E69-42B2-9329-E990E8B13738}">
      <dsp:nvSpPr>
        <dsp:cNvPr id="0" name=""/>
        <dsp:cNvSpPr/>
      </dsp:nvSpPr>
      <dsp:spPr>
        <a:xfrm>
          <a:off x="0" y="2237605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16634B-256C-432C-9A9E-81B0DA18B439}">
      <dsp:nvSpPr>
        <dsp:cNvPr id="0" name=""/>
        <dsp:cNvSpPr/>
      </dsp:nvSpPr>
      <dsp:spPr>
        <a:xfrm>
          <a:off x="221477" y="2402340"/>
          <a:ext cx="403080" cy="402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89183A-3EE8-4751-A634-5B19AAAA0BA0}">
      <dsp:nvSpPr>
        <dsp:cNvPr id="0" name=""/>
        <dsp:cNvSpPr/>
      </dsp:nvSpPr>
      <dsp:spPr>
        <a:xfrm>
          <a:off x="846036" y="2237605"/>
          <a:ext cx="4570044" cy="892317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Visualize the Data</a:t>
          </a:r>
          <a:r>
            <a:rPr lang="en-US" sz="1400" kern="1200" dirty="0">
              <a:solidFill>
                <a:schemeClr val="bg1"/>
              </a:solidFill>
            </a:rPr>
            <a:t>: Create charts and graphs to see trends, patterns, and relationships between different variables.</a:t>
          </a:r>
        </a:p>
      </dsp:txBody>
      <dsp:txXfrm>
        <a:off x="846036" y="2237605"/>
        <a:ext cx="4570044" cy="892317"/>
      </dsp:txXfrm>
    </dsp:sp>
    <dsp:sp modelId="{D1D4BAE1-6CD9-46FA-8FBD-2969CB8F10F9}">
      <dsp:nvSpPr>
        <dsp:cNvPr id="0" name=""/>
        <dsp:cNvSpPr/>
      </dsp:nvSpPr>
      <dsp:spPr>
        <a:xfrm>
          <a:off x="0" y="3353002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87AF17-2868-4A99-99E6-86A7769D886D}">
      <dsp:nvSpPr>
        <dsp:cNvPr id="0" name=""/>
        <dsp:cNvSpPr/>
      </dsp:nvSpPr>
      <dsp:spPr>
        <a:xfrm>
          <a:off x="221477" y="3517738"/>
          <a:ext cx="403080" cy="4026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FE24FD-8965-460A-989E-86A0F017B795}">
      <dsp:nvSpPr>
        <dsp:cNvPr id="0" name=""/>
        <dsp:cNvSpPr/>
      </dsp:nvSpPr>
      <dsp:spPr>
        <a:xfrm>
          <a:off x="846036" y="3353002"/>
          <a:ext cx="4570044" cy="892317"/>
        </a:xfrm>
        <a:prstGeom prst="rect">
          <a:avLst/>
        </a:prstGeom>
        <a:solidFill>
          <a:srgbClr val="EA6C0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Find Patterns</a:t>
          </a:r>
          <a:r>
            <a:rPr lang="en-US" sz="1400" kern="1200"/>
            <a:t>: Look for insights like how different features (e.g., mileage) affect the outcome (e.g., price) and detect any unusual data points (outliers).</a:t>
          </a:r>
          <a:endParaRPr lang="en-US" sz="1400" kern="1200" dirty="0"/>
        </a:p>
      </dsp:txBody>
      <dsp:txXfrm>
        <a:off x="846036" y="3353002"/>
        <a:ext cx="4570044" cy="892317"/>
      </dsp:txXfrm>
    </dsp:sp>
    <dsp:sp modelId="{832FF814-58DA-4B4E-B0F2-A764250CBA37}">
      <dsp:nvSpPr>
        <dsp:cNvPr id="0" name=""/>
        <dsp:cNvSpPr/>
      </dsp:nvSpPr>
      <dsp:spPr>
        <a:xfrm>
          <a:off x="0" y="4468399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6A8A8D-7716-4B6E-8B56-5C0E162F4EAC}">
      <dsp:nvSpPr>
        <dsp:cNvPr id="0" name=""/>
        <dsp:cNvSpPr/>
      </dsp:nvSpPr>
      <dsp:spPr>
        <a:xfrm>
          <a:off x="221477" y="4633135"/>
          <a:ext cx="403080" cy="4026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EB76FA-3C6B-4CDB-B8BF-F09100C3331B}">
      <dsp:nvSpPr>
        <dsp:cNvPr id="0" name=""/>
        <dsp:cNvSpPr/>
      </dsp:nvSpPr>
      <dsp:spPr>
        <a:xfrm>
          <a:off x="846036" y="4468399"/>
          <a:ext cx="4570044" cy="89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Summarize the Data</a:t>
          </a:r>
          <a:r>
            <a:rPr lang="en-US" sz="1400" kern="1200"/>
            <a:t>: Provide an overview of the key findings and insights from the dataset to guide further analysis or model building.</a:t>
          </a:r>
        </a:p>
      </dsp:txBody>
      <dsp:txXfrm>
        <a:off x="846036" y="4468399"/>
        <a:ext cx="4570044" cy="89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2C4-3E10-4423-8147-111F2E9DC25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5EDB9-3F7E-4DA1-AC0C-06DF88BF1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5EDB9-3F7E-4DA1-AC0C-06DF88BF19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5EDB9-3F7E-4DA1-AC0C-06DF88BF19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5EDB9-3F7E-4DA1-AC0C-06DF88BF19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3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FC5CF81C-5E71-EE23-6F6E-25FAC6A5B0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26047-691A-F9C1-2C4F-B8B59620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Project Demo 1</a:t>
            </a:r>
            <a:br>
              <a:rPr lang="en-US" sz="2600" dirty="0">
                <a:solidFill>
                  <a:srgbClr val="FFFFFF"/>
                </a:solidFill>
                <a:latin typeface="Bahnschrift Light Condensed" panose="020B0502040204020203" pitchFamily="34" charset="0"/>
              </a:rPr>
            </a:br>
            <a:r>
              <a:rPr lang="en-US" sz="2600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Exploratory Data Analysis on Go-Auto Dataset || A Regression Approach to Predict Optimal Vehicle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D0D9D-C6A0-8AAF-01C2-5E9C79650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Student name: Bube Ohaneje, Ayo Pedro, Emem Antia &amp; Monsurat Adejumo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Course name: CMPT 3830: ML Work Integrated Project 1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Date: 10</a:t>
            </a:r>
            <a:r>
              <a:rPr lang="en-US" sz="1500" baseline="30000">
                <a:solidFill>
                  <a:srgbClr val="FFFFFF"/>
                </a:solidFill>
              </a:rPr>
              <a:t>th</a:t>
            </a:r>
            <a:r>
              <a:rPr lang="en-US" sz="1500">
                <a:solidFill>
                  <a:srgbClr val="FFFFFF"/>
                </a:solidFill>
              </a:rPr>
              <a:t> Feb 2025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Instructor: MD Mishu Mahbub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4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0EAEB-C8DD-5FEB-74DF-E494EFF9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highlight>
                  <a:srgbClr val="EA6C04"/>
                </a:highlight>
              </a:rPr>
              <a:t>EDA On Go Auto’s Dataset (Visualization).</a:t>
            </a:r>
            <a:endParaRPr lang="en-US" sz="3400"/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E82F3A08-8BDD-379D-0372-B01F3D76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96" y="2439200"/>
            <a:ext cx="5020056" cy="3910710"/>
          </a:xfrm>
        </p:spPr>
        <p:txBody>
          <a:bodyPr>
            <a:normAutofit/>
          </a:bodyPr>
          <a:lstStyle/>
          <a:p>
            <a:r>
              <a:rPr lang="en-US" sz="1800" i="1" dirty="0">
                <a:highlight>
                  <a:srgbClr val="C0C0C0"/>
                </a:highlight>
              </a:rPr>
              <a:t>The first graph compares the average price of vehicles based on interior and exterior color, with interior color categories commanding higher prices</a:t>
            </a:r>
            <a:r>
              <a:rPr lang="en-US" sz="1800" i="1" dirty="0">
                <a:solidFill>
                  <a:schemeClr val="bg1"/>
                </a:solidFill>
                <a:highlight>
                  <a:srgbClr val="C0C0C0"/>
                </a:highlight>
              </a:rPr>
              <a:t>.</a:t>
            </a:r>
          </a:p>
          <a:p>
            <a:endParaRPr lang="en-US" sz="1800" i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endParaRPr lang="en-US" sz="1800" i="1" dirty="0">
              <a:highlight>
                <a:srgbClr val="C0C0C0"/>
              </a:highlight>
            </a:endParaRPr>
          </a:p>
          <a:p>
            <a:r>
              <a:rPr lang="en-US" sz="1800" i="1" dirty="0">
                <a:highlight>
                  <a:srgbClr val="C0C0C0"/>
                </a:highlight>
              </a:rPr>
              <a:t>The second graph shows the average number of days vehicles remain on the market by make, with some makes like </a:t>
            </a:r>
            <a:r>
              <a:rPr lang="en-US" sz="1800" i="1">
                <a:highlight>
                  <a:srgbClr val="C0C0C0"/>
                </a:highlight>
              </a:rPr>
              <a:t>Maserati  having </a:t>
            </a:r>
            <a:r>
              <a:rPr lang="en-US" sz="1800" i="1" dirty="0">
                <a:highlight>
                  <a:srgbClr val="C0C0C0"/>
                </a:highlight>
              </a:rPr>
              <a:t>notably </a:t>
            </a:r>
            <a:r>
              <a:rPr lang="en-US" sz="1800" i="1">
                <a:highlight>
                  <a:srgbClr val="C0C0C0"/>
                </a:highlight>
              </a:rPr>
              <a:t>higher value</a:t>
            </a:r>
            <a:endParaRPr lang="en-US" sz="1800" i="1" dirty="0">
              <a:highlight>
                <a:srgbClr val="C0C0C0"/>
              </a:highlight>
            </a:endParaRPr>
          </a:p>
          <a:p>
            <a:endParaRPr lang="en-US" sz="1800" i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BE67A4A-4B8F-252B-B0CE-EB833C7F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74" y="3874451"/>
            <a:ext cx="6228080" cy="283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5FC02E2B-2EB3-E7CA-F8F6-CAC1388B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508090"/>
            <a:ext cx="5689890" cy="30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5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0C35-7C0D-A9F9-55C0-DE89CB7E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9268388" cy="75466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highlight>
                  <a:srgbClr val="EA6C04"/>
                </a:highlight>
              </a:rPr>
              <a:t>Results Obtained After performing EDA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3CA8-FEE6-9ADB-E2D2-B2BF4E6E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1948543"/>
            <a:ext cx="11511426" cy="4713514"/>
          </a:xfrm>
          <a:solidFill>
            <a:schemeClr val="accent6">
              <a:lumMod val="50000"/>
            </a:schemeClr>
          </a:solidFill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Price Distribution &amp; Outliers</a:t>
            </a:r>
            <a:r>
              <a:rPr lang="en-US" i="1" dirty="0">
                <a:highlight>
                  <a:srgbClr val="C0C0C0"/>
                </a:highlight>
              </a:rPr>
              <a:t>: </a:t>
            </a:r>
          </a:p>
          <a:p>
            <a:r>
              <a:rPr lang="en-US" i="1" dirty="0">
                <a:highlight>
                  <a:srgbClr val="C0C0C0"/>
                </a:highlight>
              </a:rPr>
              <a:t>Most cars cost less than $100,000, but some are significantly overpriced. </a:t>
            </a:r>
          </a:p>
          <a:p>
            <a:r>
              <a:rPr lang="en-US" i="1" dirty="0">
                <a:highlight>
                  <a:srgbClr val="C0C0C0"/>
                </a:highlight>
              </a:rPr>
              <a:t>Luxury brands (Mercedes-Benz, Tesla, Maserati, etc.) have very high prices, likely due to rare models or data errors.</a:t>
            </a:r>
          </a:p>
          <a:p>
            <a:pPr lvl="1"/>
            <a:r>
              <a:rPr lang="en-US" b="1" i="1" dirty="0">
                <a:highlight>
                  <a:srgbClr val="C0C0C0"/>
                </a:highlight>
              </a:rPr>
              <a:t>Mileage Trends &amp; Depreciation</a:t>
            </a:r>
            <a:r>
              <a:rPr lang="en-US" i="1" dirty="0">
                <a:highlight>
                  <a:srgbClr val="C0C0C0"/>
                </a:highlight>
              </a:rPr>
              <a:t>: </a:t>
            </a:r>
          </a:p>
          <a:p>
            <a:r>
              <a:rPr lang="en-US" i="1" dirty="0">
                <a:highlight>
                  <a:srgbClr val="C0C0C0"/>
                </a:highlight>
              </a:rPr>
              <a:t>Newer cars have lower mileage, while older cars have higher mileage.</a:t>
            </a:r>
          </a:p>
          <a:p>
            <a:r>
              <a:rPr lang="en-US" i="1" dirty="0">
                <a:highlight>
                  <a:srgbClr val="C0C0C0"/>
                </a:highlight>
              </a:rPr>
              <a:t>Higher mileage usually lowers price, but some cars still hold value due to brand or condition.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Next Step:</a:t>
            </a:r>
            <a:r>
              <a:rPr lang="en-US" i="1" dirty="0">
                <a:highlight>
                  <a:srgbClr val="C0C0C0"/>
                </a:highlight>
              </a:rPr>
              <a:t> Group cars into high-value vs. low-value depreciation to better predict resale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Days on Market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highlight>
                  <a:srgbClr val="C0C0C0"/>
                </a:highlight>
              </a:rPr>
              <a:t>Older, high-mileage cars tend to sell faster, while newer, expensive cars stay on the market longer.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Next Step</a:t>
            </a:r>
            <a:r>
              <a:rPr lang="en-US" i="1" dirty="0">
                <a:highlight>
                  <a:srgbClr val="C0C0C0"/>
                </a:highlight>
              </a:rPr>
              <a:t>: Analyzing optimal pricing strategies to reduce listing duration.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 Brand-Level Price Variations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Luxury brands (Jaguar, Porsche, Tesla, Maserati) have wider price ranges</a:t>
            </a:r>
            <a:r>
              <a:rPr lang="en-US" i="1" dirty="0">
                <a:highlight>
                  <a:srgbClr val="C0C0C0"/>
                </a:highlight>
              </a:rPr>
              <a:t>, indicating they cater to both premium and standard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Mass-market brands (Toyota, Honda, Nissan, Chevrolet) have stable, lower prices</a:t>
            </a:r>
            <a:r>
              <a:rPr lang="en-US" i="1" dirty="0">
                <a:highlight>
                  <a:srgbClr val="C0C0C0"/>
                </a:highlight>
              </a:rPr>
              <a:t>, suggesting </a:t>
            </a:r>
            <a:r>
              <a:rPr lang="en-US" b="1" i="1" dirty="0">
                <a:highlight>
                  <a:srgbClr val="C0C0C0"/>
                </a:highlight>
              </a:rPr>
              <a:t>predictable resale value</a:t>
            </a:r>
            <a:r>
              <a:rPr lang="en-US" i="1" dirty="0">
                <a:highlight>
                  <a:srgbClr val="C0C0C0"/>
                </a:highligh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Next Step</a:t>
            </a:r>
            <a:r>
              <a:rPr lang="en-US" i="1" dirty="0">
                <a:highlight>
                  <a:srgbClr val="C0C0C0"/>
                </a:highlight>
              </a:rPr>
              <a:t>: Segmenting brands into </a:t>
            </a:r>
            <a:r>
              <a:rPr lang="en-US" b="1" i="1" dirty="0">
                <a:highlight>
                  <a:srgbClr val="C0C0C0"/>
                </a:highlight>
              </a:rPr>
              <a:t>budget, mid-range, and luxury categories</a:t>
            </a:r>
            <a:r>
              <a:rPr lang="en-US" i="1" dirty="0">
                <a:highlight>
                  <a:srgbClr val="C0C0C0"/>
                </a:highlight>
              </a:rPr>
              <a:t> to refine pricing models.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pendulum on an orange background">
            <a:extLst>
              <a:ext uri="{FF2B5EF4-FFF2-40B4-BE49-F238E27FC236}">
                <a16:creationId xmlns:a16="http://schemas.microsoft.com/office/drawing/2014/main" id="{08E9B0EE-1DC3-881D-A5FD-D6D05A89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DC1B5-0369-D521-9C57-98FB08C5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396C8-F684-9898-C1E2-BC06AE1B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463040"/>
          </a:xfrm>
        </p:spPr>
        <p:txBody>
          <a:bodyPr>
            <a:normAutofit/>
          </a:bodyPr>
          <a:lstStyle/>
          <a:p>
            <a:r>
              <a:rPr lang="en-US" sz="4400" dirty="0">
                <a:highlight>
                  <a:srgbClr val="C0C0C0"/>
                </a:highlight>
              </a:rPr>
              <a:t>Problem Statement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30F6779-E867-FCCE-D06B-5D01D3FC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02418"/>
              </p:ext>
            </p:extLst>
          </p:nvPr>
        </p:nvGraphicFramePr>
        <p:xfrm>
          <a:off x="517526" y="2322576"/>
          <a:ext cx="86868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3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FFE1A-2BE1-48B0-7E42-F1D5D165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32" y="657369"/>
            <a:ext cx="6375400" cy="604508"/>
          </a:xfrm>
        </p:spPr>
        <p:txBody>
          <a:bodyPr>
            <a:normAutofit fontScale="90000"/>
          </a:bodyPr>
          <a:lstStyle/>
          <a:p>
            <a:r>
              <a:rPr lang="en-US" sz="3200">
                <a:highlight>
                  <a:srgbClr val="C0C0C0"/>
                </a:highlight>
              </a:rPr>
              <a:t>Description of the Go-auto Data set</a:t>
            </a:r>
            <a:endParaRPr lang="en-US" sz="3200" dirty="0">
              <a:highlight>
                <a:srgbClr val="C0C0C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4E8E3E8-7AAF-D390-02FA-C8E5EFAD3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1840"/>
              </p:ext>
            </p:extLst>
          </p:nvPr>
        </p:nvGraphicFramePr>
        <p:xfrm>
          <a:off x="528320" y="1627632"/>
          <a:ext cx="6375400" cy="486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724FA4-9EB2-6134-9773-23B7B821C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232" y="806648"/>
            <a:ext cx="5047926" cy="56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5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A34B8-C4FE-098C-A483-854C8B65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5102352" cy="16642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Understanding EDA ( Exploratory Data Analysis)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056" y="559870"/>
            <a:ext cx="551383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D4D00A0-C1E5-3317-104B-96DCCA0D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1" y="2992665"/>
            <a:ext cx="5112393" cy="3195245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6DBD8B2-DFE0-A79D-2EE1-A1F9E48F0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924206"/>
              </p:ext>
            </p:extLst>
          </p:nvPr>
        </p:nvGraphicFramePr>
        <p:xfrm>
          <a:off x="6163056" y="978408"/>
          <a:ext cx="5504688" cy="536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920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DB209-6BDA-4863-569B-3E9F8E40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991076"/>
          </a:xfrm>
        </p:spPr>
        <p:txBody>
          <a:bodyPr>
            <a:normAutofit/>
          </a:bodyPr>
          <a:lstStyle/>
          <a:p>
            <a:r>
              <a:rPr lang="en-US" sz="4400" dirty="0">
                <a:highlight>
                  <a:srgbClr val="C0C0C0"/>
                </a:highlight>
              </a:rPr>
              <a:t>EDA ON Go Auto’s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DEB7-D3C6-8425-E792-B4E48A9A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981200"/>
            <a:ext cx="11300969" cy="43647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Loading the dataset into the Python environment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\</a:t>
            </a:r>
          </a:p>
          <a:p>
            <a:r>
              <a:rPr lang="en-US" dirty="0">
                <a:solidFill>
                  <a:schemeClr val="bg1"/>
                </a:solidFill>
              </a:rPr>
              <a:t>Inspected the data: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 check the number of row and columns: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481DA-49C6-F0A3-9292-8B5B89CE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2" y="2480858"/>
            <a:ext cx="7048078" cy="991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1ACE3-103F-1A31-56FA-76BB74FC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3881604"/>
            <a:ext cx="6637595" cy="281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390426-3148-0DD8-7F1C-55EEAB43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6" y="5038874"/>
            <a:ext cx="4094566" cy="11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E0531-8E44-7279-6D88-0C2AB1B8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977766" cy="1463040"/>
          </a:xfrm>
        </p:spPr>
        <p:txBody>
          <a:bodyPr>
            <a:normAutofit/>
          </a:bodyPr>
          <a:lstStyle/>
          <a:p>
            <a:r>
              <a:rPr lang="en-US" sz="4400" dirty="0">
                <a:highlight>
                  <a:srgbClr val="EA6C04"/>
                </a:highlight>
              </a:rPr>
              <a:t>EDA On Go Auto’s Dataset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64DE97C-CCA2-D6DC-9FEB-B62A4E26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4155732" cy="2745232"/>
          </a:xfrm>
        </p:spPr>
        <p:txBody>
          <a:bodyPr>
            <a:normAutofit lnSpcReduction="10000"/>
          </a:bodyPr>
          <a:lstStyle/>
          <a:p>
            <a:r>
              <a:rPr lang="en-US" sz="1800" i="1" dirty="0">
                <a:highlight>
                  <a:srgbClr val="C0C0C0"/>
                </a:highlight>
              </a:rPr>
              <a:t>Other data cleaning done:</a:t>
            </a:r>
          </a:p>
          <a:p>
            <a:r>
              <a:rPr lang="en-US" sz="1600" i="1" dirty="0">
                <a:highlight>
                  <a:srgbClr val="C0C0C0"/>
                </a:highlight>
              </a:rPr>
              <a:t>Checking for duplicated data( About 2,276 duplicated data was removed)</a:t>
            </a:r>
          </a:p>
          <a:p>
            <a:r>
              <a:rPr lang="en-US" sz="1600" i="1" dirty="0">
                <a:highlight>
                  <a:srgbClr val="C0C0C0"/>
                </a:highlight>
              </a:rPr>
              <a:t>Converted the listing_dropoff_date to a  DateTime data type</a:t>
            </a:r>
          </a:p>
          <a:p>
            <a:r>
              <a:rPr lang="en-US" sz="1400" i="1" dirty="0">
                <a:highlight>
                  <a:srgbClr val="C0C0C0"/>
                </a:highlight>
              </a:rPr>
              <a:t>We used the Next observation carried backward (NOCB) and Last Observation carried forward (LOCF) to impute the missing data in the drop off date column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DD94D-8043-917B-0F03-097C4696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68" b="2"/>
          <a:stretch/>
        </p:blipFill>
        <p:spPr>
          <a:xfrm>
            <a:off x="7993150" y="4234724"/>
            <a:ext cx="3213330" cy="2614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06E38-E61E-AF39-67A3-5ED07D30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371" y="2439200"/>
            <a:ext cx="5714378" cy="175717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24A345-7815-96E3-0393-64179767D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991" y="835131"/>
            <a:ext cx="5853138" cy="156571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9DBC276-C97C-633B-BC23-257D2CCA3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709574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1158E-25E9-916C-96A3-B950624EC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58" y="5644115"/>
            <a:ext cx="7613614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6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DBFBB-74AD-1224-AC54-C923E836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59"/>
            <a:ext cx="5021184" cy="22740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>
                <a:highlight>
                  <a:srgbClr val="EA6C04"/>
                </a:highlight>
              </a:rPr>
              <a:t>EDA On Go Auto’s Dataset (Checking for Outliers).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C773-C6EB-73E4-D752-7BC10102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7" y="3552826"/>
            <a:ext cx="5011962" cy="27931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i="1">
                <a:highlight>
                  <a:srgbClr val="C0C0C0"/>
                </a:highlight>
              </a:rPr>
              <a:t>This boxplot  show case the outliers in the price value.  And we used the Interquatile range method (IQR) to  get the outliers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C5FE1C-310B-4F6B-A44A-BC43430A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C6226-BA46-00AB-EB64-132C9C2A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" y="3956798"/>
            <a:ext cx="6550930" cy="2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6B964-5B2F-3892-3BEC-B4D9A6EE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0" y="508091"/>
            <a:ext cx="4493308" cy="27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05B75-49CA-1269-2886-468603A6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19" r="7499" b="2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9563EF-B5EB-380E-E20C-1C100517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9820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highlight>
                  <a:srgbClr val="EA6C04"/>
                </a:highlight>
              </a:rPr>
              <a:t>EDA On Go Auto’s Dataset (correlation </a:t>
            </a:r>
            <a:r>
              <a:rPr lang="en-US" sz="3100" dirty="0" err="1">
                <a:highlight>
                  <a:srgbClr val="EA6C04"/>
                </a:highlight>
              </a:rPr>
              <a:t>matrice</a:t>
            </a:r>
            <a:r>
              <a:rPr lang="en-US" sz="3100" dirty="0">
                <a:highlight>
                  <a:srgbClr val="EA6C04"/>
                </a:highlight>
              </a:rPr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932A-7D22-3EEA-7ED8-FA48B7432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2578608"/>
            <a:ext cx="4672966" cy="3767328"/>
          </a:xfrm>
        </p:spPr>
        <p:txBody>
          <a:bodyPr>
            <a:normAutofit/>
          </a:bodyPr>
          <a:lstStyle/>
          <a:p>
            <a:r>
              <a:rPr lang="en-US" sz="1800" dirty="0"/>
              <a:t>Checking the correlation between numerical features helps to understand how strongly the variables are related to each other</a:t>
            </a:r>
          </a:p>
          <a:p>
            <a:r>
              <a:rPr lang="en-US" sz="1800" dirty="0"/>
              <a:t>Mileage vs. Model Year (-0.84): This shows very strong negative  correlation; this means newer cars have lower mileage</a:t>
            </a:r>
          </a:p>
          <a:p>
            <a:r>
              <a:rPr lang="en-US" sz="1800" dirty="0"/>
              <a:t>Number of Price Changes vs. Days on Market(0.54): This shows strong positive correlation, meaning that cars that stay longer on the market have more price adjustments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0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12504-CD89-590E-5B07-B4A222D4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467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>
                <a:highlight>
                  <a:srgbClr val="EA6C04"/>
                </a:highlight>
              </a:rPr>
              <a:t>EDA On Go Auto’s Dataset (Visualization).</a:t>
            </a:r>
            <a:endParaRPr lang="en-US" sz="44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F6B4BE2-E9E9-CAC8-9A59-A5489F98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4528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Here are the most common car make we found in the data with Ford leading as the highest.</a:t>
            </a:r>
          </a:p>
          <a:p>
            <a:r>
              <a:rPr lang="en-US" sz="1800" i="1" dirty="0">
                <a:solidFill>
                  <a:schemeClr val="bg1"/>
                </a:solidFill>
              </a:rPr>
              <a:t>Also checked for the number of car sold by make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BD9B9F-83CD-30FE-56A3-BD913FD8A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5630" y="3150917"/>
            <a:ext cx="3652532" cy="344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6633ECB1-9971-11CA-49DB-A8329B8F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838" y="3422920"/>
            <a:ext cx="5010109" cy="32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2185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908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Bahnschrift Light Condensed</vt:lpstr>
      <vt:lpstr>Bierstadt</vt:lpstr>
      <vt:lpstr>GestaltVTI</vt:lpstr>
      <vt:lpstr>Project Demo 1 Exploratory Data Analysis on Go-Auto Dataset || A Regression Approach to Predict Optimal Vehicle Pricing</vt:lpstr>
      <vt:lpstr>Problem Statement</vt:lpstr>
      <vt:lpstr>Description of the Go-auto Data set</vt:lpstr>
      <vt:lpstr>Understanding EDA ( Exploratory Data Analysis)</vt:lpstr>
      <vt:lpstr>EDA ON Go Auto’s Dataset</vt:lpstr>
      <vt:lpstr>EDA On Go Auto’s Dataset</vt:lpstr>
      <vt:lpstr>EDA On Go Auto’s Dataset (Checking for Outliers).</vt:lpstr>
      <vt:lpstr>EDA On Go Auto’s Dataset (correlation matrice).</vt:lpstr>
      <vt:lpstr>EDA On Go Auto’s Dataset (Visualization).</vt:lpstr>
      <vt:lpstr>EDA On Go Auto’s Dataset (Visualization).</vt:lpstr>
      <vt:lpstr>Results Obtained After performing EDA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Ebube Arinze</dc:creator>
  <cp:lastModifiedBy>Ebube Arinze</cp:lastModifiedBy>
  <cp:revision>12</cp:revision>
  <dcterms:created xsi:type="dcterms:W3CDTF">2025-02-11T03:30:42Z</dcterms:created>
  <dcterms:modified xsi:type="dcterms:W3CDTF">2025-03-05T20:32:57Z</dcterms:modified>
</cp:coreProperties>
</file>