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305" r:id="rId4"/>
    <p:sldId id="306" r:id="rId5"/>
    <p:sldId id="331" r:id="rId6"/>
    <p:sldId id="332" r:id="rId7"/>
    <p:sldId id="333" r:id="rId8"/>
    <p:sldId id="334" r:id="rId9"/>
    <p:sldId id="302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4D7"/>
    <a:srgbClr val="E0E4E5"/>
    <a:srgbClr val="B19181"/>
    <a:srgbClr val="BB9E90"/>
    <a:srgbClr val="B9B5B4"/>
    <a:srgbClr val="91B7CC"/>
    <a:srgbClr val="91B6C8"/>
    <a:srgbClr val="709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D4C93-2F72-498E-A579-FD17E36255F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3EFE9-6FB6-4C1C-97E7-4395832754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FED53-7D71-415E-8663-7007953E729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BF81C-3324-417B-9E59-A3D70D285F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7EA7E-3C17-4F59-8429-4C94E10DC5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E754B-80EF-433E-A7E6-266E56B31D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3EBB8-CF7A-4E5A-9FA6-AEBADB82EE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D0DBA-F31B-4C38-94FA-66681CAFB3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DB35E-9457-4227-837D-6CC16B650A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9F77E-AD95-4DEF-A46C-17B0A7C688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5C2F7-BF7D-4D9B-8070-982F3A091A9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EEB72-7C99-4D5E-A4F9-C6D4801903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6D303-BC3F-474B-9D79-31A9E273307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00C7E-3209-4D76-A386-D8B4D244FC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D5800-4E7F-49F8-9BAC-CB242AAF561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2E411-AD8B-4C16-B7B4-2CCF77E284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B13CE-4305-4657-910C-6AC490E6E95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E690D-D095-4C04-9B2B-8CFC2E0634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AD50C-A182-49EC-B4CB-798520D11AC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8CB51-29B1-48D6-8AB5-0BAD0DA680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2B04E-03AF-480E-BBA8-AE6054126EB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084B5-D290-416F-B4CA-FA8B506C70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93398B-0542-4A88-9B09-5D6E68D5C3D5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A39073-B8FD-4DC5-AA11-F3BD89E85FD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hyperlink" Target="http://www.cnblogs.com/huliang56/p/6260774.html" TargetMode="External"/><Relationship Id="rId2" Type="http://schemas.openxmlformats.org/officeDocument/2006/relationships/hyperlink" Target="http://www.cnblogs.com/huliang56/p/6260758.html" TargetMode="Externa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://www.cnblogs.com/huliang56/p/8215735.html" TargetMode="Externa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3"/>
          <p:cNvSpPr>
            <a:spLocks noChangeArrowheads="1"/>
          </p:cNvSpPr>
          <p:nvPr/>
        </p:nvSpPr>
        <p:spPr bwMode="auto">
          <a:xfrm>
            <a:off x="2635250" y="1694815"/>
            <a:ext cx="7261225" cy="2555240"/>
          </a:xfrm>
          <a:prstGeom prst="rect">
            <a:avLst/>
          </a:prstGeom>
          <a:solidFill>
            <a:srgbClr val="0D0D0D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052" name="组合 4"/>
          <p:cNvGrpSpPr/>
          <p:nvPr/>
        </p:nvGrpSpPr>
        <p:grpSpPr bwMode="auto">
          <a:xfrm>
            <a:off x="2452688" y="2978150"/>
            <a:ext cx="939800" cy="901700"/>
            <a:chOff x="0" y="0"/>
            <a:chExt cx="4262236" cy="4090401"/>
          </a:xfrm>
        </p:grpSpPr>
        <p:sp>
          <p:nvSpPr>
            <p:cNvPr id="2065" name="等腰三角形 5"/>
            <p:cNvSpPr>
              <a:spLocks noChangeArrowheads="1"/>
            </p:cNvSpPr>
            <p:nvPr/>
          </p:nvSpPr>
          <p:spPr bwMode="auto">
            <a:xfrm>
              <a:off x="0" y="0"/>
              <a:ext cx="3320425" cy="3450557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6" name="等腰三角形 6"/>
            <p:cNvSpPr>
              <a:spLocks noChangeArrowheads="1"/>
            </p:cNvSpPr>
            <p:nvPr/>
          </p:nvSpPr>
          <p:spPr bwMode="auto">
            <a:xfrm rot="5400000">
              <a:off x="2111240" y="1939404"/>
              <a:ext cx="2418364" cy="1883627"/>
            </a:xfrm>
            <a:prstGeom prst="triangle">
              <a:avLst>
                <a:gd name="adj" fmla="val 100000"/>
              </a:avLst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7" name="椭圆 7"/>
            <p:cNvSpPr>
              <a:spLocks noChangeArrowheads="1"/>
            </p:cNvSpPr>
            <p:nvPr/>
          </p:nvSpPr>
          <p:spPr bwMode="auto">
            <a:xfrm>
              <a:off x="3641610" y="1672038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53" name="组合 8"/>
          <p:cNvGrpSpPr/>
          <p:nvPr/>
        </p:nvGrpSpPr>
        <p:grpSpPr bwMode="auto">
          <a:xfrm>
            <a:off x="9477375" y="3371850"/>
            <a:ext cx="839788" cy="877888"/>
            <a:chOff x="0" y="0"/>
            <a:chExt cx="3449737" cy="3606178"/>
          </a:xfrm>
        </p:grpSpPr>
        <p:sp>
          <p:nvSpPr>
            <p:cNvPr id="2062" name="等腰三角形 9"/>
            <p:cNvSpPr>
              <a:spLocks noChangeArrowheads="1"/>
            </p:cNvSpPr>
            <p:nvPr/>
          </p:nvSpPr>
          <p:spPr bwMode="auto">
            <a:xfrm rot="716823">
              <a:off x="0" y="0"/>
              <a:ext cx="3320428" cy="3450556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3" name="等腰三角形 10"/>
            <p:cNvSpPr>
              <a:spLocks noChangeArrowheads="1"/>
            </p:cNvSpPr>
            <p:nvPr/>
          </p:nvSpPr>
          <p:spPr bwMode="auto">
            <a:xfrm rot="-2580544">
              <a:off x="868895" y="1325164"/>
              <a:ext cx="2014750" cy="228101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4" name="椭圆 11"/>
            <p:cNvSpPr>
              <a:spLocks noChangeArrowheads="1"/>
            </p:cNvSpPr>
            <p:nvPr/>
          </p:nvSpPr>
          <p:spPr bwMode="auto"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54" name="文本框 12"/>
          <p:cNvSpPr txBox="1">
            <a:spLocks noChangeArrowheads="1"/>
          </p:cNvSpPr>
          <p:nvPr/>
        </p:nvSpPr>
        <p:spPr bwMode="auto">
          <a:xfrm>
            <a:off x="3148330" y="1987550"/>
            <a:ext cx="624078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前端分享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057" name="直接连接符 16"/>
          <p:cNvCxnSpPr>
            <a:cxnSpLocks noChangeShapeType="1"/>
          </p:cNvCxnSpPr>
          <p:nvPr/>
        </p:nvCxnSpPr>
        <p:spPr bwMode="auto">
          <a:xfrm flipH="1">
            <a:off x="2687638" y="4551363"/>
            <a:ext cx="19827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" name="直接连接符 17"/>
          <p:cNvCxnSpPr>
            <a:cxnSpLocks noChangeShapeType="1"/>
          </p:cNvCxnSpPr>
          <p:nvPr/>
        </p:nvCxnSpPr>
        <p:spPr bwMode="auto">
          <a:xfrm flipH="1">
            <a:off x="7850188" y="4551363"/>
            <a:ext cx="20335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" name="椭圆 18"/>
          <p:cNvSpPr>
            <a:spLocks noChangeArrowheads="1"/>
          </p:cNvSpPr>
          <p:nvPr/>
        </p:nvSpPr>
        <p:spPr bwMode="auto">
          <a:xfrm>
            <a:off x="2638425" y="4514850"/>
            <a:ext cx="74613" cy="73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0" name="椭圆 19"/>
          <p:cNvSpPr>
            <a:spLocks noChangeArrowheads="1"/>
          </p:cNvSpPr>
          <p:nvPr/>
        </p:nvSpPr>
        <p:spPr bwMode="auto">
          <a:xfrm>
            <a:off x="9823450" y="4514850"/>
            <a:ext cx="74613" cy="73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61" name="文本框 23"/>
          <p:cNvSpPr txBox="1">
            <a:spLocks noChangeArrowheads="1"/>
          </p:cNvSpPr>
          <p:nvPr/>
        </p:nvSpPr>
        <p:spPr bwMode="auto">
          <a:xfrm>
            <a:off x="4938713" y="4384675"/>
            <a:ext cx="2659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2018.01.01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2"/>
          <p:cNvSpPr txBox="1">
            <a:spLocks noChangeArrowheads="1"/>
          </p:cNvSpPr>
          <p:nvPr/>
        </p:nvSpPr>
        <p:spPr bwMode="auto">
          <a:xfrm>
            <a:off x="3158490" y="3241040"/>
            <a:ext cx="62407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代码规范篇</a:t>
            </a:r>
            <a:endParaRPr lang="zh-CN" altLang="en-US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为什么要有代码规范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325880"/>
            <a:ext cx="1108202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规范的代码可以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促进团队合作、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减少bug处理、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降低维护成本、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有助于代码审查，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养成代码规范的习惯，有助于程序员自身的成长。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>
            <p:custDataLst>
              <p:tags r:id="rId2"/>
            </p:custDataLst>
          </p:nvPr>
        </p:nvCxnSpPr>
        <p:spPr>
          <a:xfrm>
            <a:off x="777399" y="2888613"/>
            <a:ext cx="99853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任意多边形 38"/>
          <p:cNvSpPr/>
          <p:nvPr>
            <p:custDataLst>
              <p:tags r:id="rId3"/>
            </p:custDataLst>
          </p:nvPr>
        </p:nvSpPr>
        <p:spPr>
          <a:xfrm>
            <a:off x="1675765" y="2627630"/>
            <a:ext cx="243205" cy="266700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 fontScale="60000"/>
          </a:bodyPr>
          <a:p>
            <a:pPr algn="ctr"/>
            <a:endParaRPr lang="zh-CN" altLang="en-US">
              <a:solidFill>
                <a:srgbClr val="3F4143"/>
              </a:solidFill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4"/>
            </p:custDataLst>
          </p:nvPr>
        </p:nvSpPr>
        <p:spPr>
          <a:xfrm>
            <a:off x="1107906" y="1624550"/>
            <a:ext cx="1394447" cy="78925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 algn="ctr"/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初稿撰写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4" name="任意多边形 43"/>
          <p:cNvSpPr/>
          <p:nvPr>
            <p:custDataLst>
              <p:tags r:id="rId5"/>
            </p:custDataLst>
          </p:nvPr>
        </p:nvSpPr>
        <p:spPr>
          <a:xfrm>
            <a:off x="4319270" y="2627630"/>
            <a:ext cx="243205" cy="266700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 fontScale="60000"/>
          </a:bodyPr>
          <a:p>
            <a:pPr algn="ctr"/>
            <a:endParaRPr lang="zh-CN" altLang="en-US">
              <a:solidFill>
                <a:srgbClr val="3F4143"/>
              </a:solidFill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6"/>
            </p:custDataLst>
          </p:nvPr>
        </p:nvSpPr>
        <p:spPr>
          <a:xfrm>
            <a:off x="3751218" y="1624550"/>
            <a:ext cx="1394447" cy="78925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 algn="ctr"/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初稿审定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5" name="任意多边形 44"/>
          <p:cNvSpPr/>
          <p:nvPr>
            <p:custDataLst>
              <p:tags r:id="rId7"/>
            </p:custDataLst>
          </p:nvPr>
        </p:nvSpPr>
        <p:spPr>
          <a:xfrm>
            <a:off x="6962140" y="2627630"/>
            <a:ext cx="243205" cy="266700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 fontScale="60000"/>
          </a:bodyPr>
          <a:p>
            <a:pPr algn="ctr"/>
            <a:endParaRPr lang="zh-CN" altLang="en-US">
              <a:solidFill>
                <a:srgbClr val="3F4143"/>
              </a:solidFill>
              <a:sym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8"/>
            </p:custDataLst>
          </p:nvPr>
        </p:nvSpPr>
        <p:spPr>
          <a:xfrm>
            <a:off x="6245425" y="3089440"/>
            <a:ext cx="1692729" cy="451291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2017-12-25</a:t>
            </a:r>
            <a:endParaRPr lang="en-US" altLang="zh-CN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9"/>
            </p:custDataLst>
          </p:nvPr>
        </p:nvSpPr>
        <p:spPr>
          <a:xfrm>
            <a:off x="6394305" y="1545590"/>
            <a:ext cx="1394195" cy="868464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 algn="ctr"/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实施方案制定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>
            <p:custDataLst>
              <p:tags r:id="rId10"/>
            </p:custDataLst>
          </p:nvPr>
        </p:nvSpPr>
        <p:spPr>
          <a:xfrm>
            <a:off x="9605645" y="2627630"/>
            <a:ext cx="243205" cy="266700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 fontScale="60000"/>
          </a:bodyPr>
          <a:p>
            <a:pPr algn="ctr"/>
            <a:endParaRPr lang="zh-CN" altLang="en-US">
              <a:solidFill>
                <a:srgbClr val="3F4143"/>
              </a:solidFill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9037843" y="1624550"/>
            <a:ext cx="1394447" cy="78925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 algn="ctr"/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实施会议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8888812" y="3089440"/>
            <a:ext cx="1692729" cy="451291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2018-01-08</a:t>
            </a:r>
            <a:endParaRPr lang="en-US" altLang="zh-CN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3602039" y="3135189"/>
            <a:ext cx="1692729" cy="451291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2017-11-09</a:t>
            </a:r>
            <a:endParaRPr lang="en-US" altLang="zh-CN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4"/>
            </p:custDataLst>
          </p:nvPr>
        </p:nvSpPr>
        <p:spPr>
          <a:xfrm>
            <a:off x="957876" y="3135189"/>
            <a:ext cx="1692729" cy="451291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2017-10-23</a:t>
            </a:r>
            <a:endParaRPr lang="en-US" altLang="zh-CN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代码规范文档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325880"/>
            <a:ext cx="1108202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代码规范的制定参考了Google、Airbnb、Bootstrap等大公司与项目的前端规范；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统一IDE环境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325880"/>
            <a:ext cx="1108202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熟练使用常用的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tooltip=""/>
              </a:rPr>
              <a:t>快捷键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安装常用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tooltip=""/>
              </a:rPr>
              <a:t>插件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配置编辑器；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缩进设置；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018-01-07_1924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785" y="3178810"/>
            <a:ext cx="3291840" cy="35344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27320" y="433705"/>
            <a:ext cx="61829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{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"tab_size": 2,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"highlight_line": true,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"show_definitions": false,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"bold_folder_labels": true,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"translate_tabs_to_spaces": true,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"trim_trailing_white_space_on_save": true,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"word_separators": "./\\()\"':,.;&lt;&gt;~!@#$%^&amp;*|+=[]{}`~?"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}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9155" y="425450"/>
            <a:ext cx="4063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代码风格检查工具：ESLint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325880"/>
            <a:ext cx="1108202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Lint是一个插件化的javascript代码检测工具，它可以用于检查常见的JavaScript代码错误，也可以进行代码风格检查，可已定义一套ESLint配置，然后应用到项目上，从而实现辅助编码规范的执行，有效控制项目代码的质量。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4"/>
          <p:cNvSpPr txBox="1">
            <a:spLocks noChangeArrowheads="1"/>
          </p:cNvSpPr>
          <p:nvPr/>
        </p:nvSpPr>
        <p:spPr bwMode="auto">
          <a:xfrm>
            <a:off x="704215" y="3477260"/>
            <a:ext cx="11082020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安装：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install eslint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-g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install eslint-config-hl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-g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在项目根目录下新建文件.eslintrc.js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tooltip=""/>
              </a:rPr>
              <a:t>更多说明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0"/>
          <p:cNvGrpSpPr/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7182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83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2" name="矩形 23"/>
          <p:cNvSpPr>
            <a:spLocks noChangeArrowheads="1"/>
          </p:cNvSpPr>
          <p:nvPr/>
        </p:nvSpPr>
        <p:spPr bwMode="auto">
          <a:xfrm>
            <a:off x="859155" y="425450"/>
            <a:ext cx="4063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代码检查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8640" y="1325880"/>
            <a:ext cx="11082020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源头：写代码的时候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通过配置一个好的IDE检查规则，从源头避免不规范的代码。做到无错误代码提交，减少警告代码数量。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项目leader定期检查SVN的代码（每周）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其一，检查是否错误代码上传，如存在，找的代码撰写者并要求改正；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其二，检查代码的结构设计和代码逻辑。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3"/>
          <p:cNvSpPr>
            <a:spLocks noChangeArrowheads="1"/>
          </p:cNvSpPr>
          <p:nvPr/>
        </p:nvSpPr>
        <p:spPr bwMode="auto">
          <a:xfrm>
            <a:off x="2635250" y="2581275"/>
            <a:ext cx="7261225" cy="1668780"/>
          </a:xfrm>
          <a:prstGeom prst="rect">
            <a:avLst/>
          </a:prstGeom>
          <a:solidFill>
            <a:srgbClr val="0D0D0D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052" name="组合 4"/>
          <p:cNvGrpSpPr/>
          <p:nvPr/>
        </p:nvGrpSpPr>
        <p:grpSpPr bwMode="auto">
          <a:xfrm>
            <a:off x="2452688" y="2978150"/>
            <a:ext cx="939800" cy="901700"/>
            <a:chOff x="0" y="0"/>
            <a:chExt cx="4262236" cy="4090401"/>
          </a:xfrm>
        </p:grpSpPr>
        <p:sp>
          <p:nvSpPr>
            <p:cNvPr id="2065" name="等腰三角形 5"/>
            <p:cNvSpPr>
              <a:spLocks noChangeArrowheads="1"/>
            </p:cNvSpPr>
            <p:nvPr/>
          </p:nvSpPr>
          <p:spPr bwMode="auto">
            <a:xfrm>
              <a:off x="0" y="0"/>
              <a:ext cx="3320425" cy="3450557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6" name="等腰三角形 6"/>
            <p:cNvSpPr>
              <a:spLocks noChangeArrowheads="1"/>
            </p:cNvSpPr>
            <p:nvPr/>
          </p:nvSpPr>
          <p:spPr bwMode="auto">
            <a:xfrm rot="5400000">
              <a:off x="2111240" y="1939404"/>
              <a:ext cx="2418364" cy="1883627"/>
            </a:xfrm>
            <a:prstGeom prst="triangle">
              <a:avLst>
                <a:gd name="adj" fmla="val 100000"/>
              </a:avLst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7" name="椭圆 7"/>
            <p:cNvSpPr>
              <a:spLocks noChangeArrowheads="1"/>
            </p:cNvSpPr>
            <p:nvPr/>
          </p:nvSpPr>
          <p:spPr bwMode="auto">
            <a:xfrm>
              <a:off x="3641610" y="1672038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53" name="组合 8"/>
          <p:cNvGrpSpPr/>
          <p:nvPr/>
        </p:nvGrpSpPr>
        <p:grpSpPr bwMode="auto">
          <a:xfrm>
            <a:off x="9477375" y="3371850"/>
            <a:ext cx="839788" cy="877888"/>
            <a:chOff x="0" y="0"/>
            <a:chExt cx="3449737" cy="3606178"/>
          </a:xfrm>
        </p:grpSpPr>
        <p:sp>
          <p:nvSpPr>
            <p:cNvPr id="2062" name="等腰三角形 9"/>
            <p:cNvSpPr>
              <a:spLocks noChangeArrowheads="1"/>
            </p:cNvSpPr>
            <p:nvPr/>
          </p:nvSpPr>
          <p:spPr bwMode="auto">
            <a:xfrm rot="716823">
              <a:off x="0" y="0"/>
              <a:ext cx="3320428" cy="3450556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3" name="等腰三角形 10"/>
            <p:cNvSpPr>
              <a:spLocks noChangeArrowheads="1"/>
            </p:cNvSpPr>
            <p:nvPr/>
          </p:nvSpPr>
          <p:spPr bwMode="auto">
            <a:xfrm rot="-2580544">
              <a:off x="868895" y="1325164"/>
              <a:ext cx="2014750" cy="228101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4" name="椭圆 11"/>
            <p:cNvSpPr>
              <a:spLocks noChangeArrowheads="1"/>
            </p:cNvSpPr>
            <p:nvPr/>
          </p:nvSpPr>
          <p:spPr bwMode="auto"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54" name="文本框 12"/>
          <p:cNvSpPr txBox="1">
            <a:spLocks noChangeArrowheads="1"/>
          </p:cNvSpPr>
          <p:nvPr/>
        </p:nvSpPr>
        <p:spPr bwMode="auto">
          <a:xfrm>
            <a:off x="3255645" y="2844800"/>
            <a:ext cx="624078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 you</a:t>
            </a:r>
            <a:endParaRPr lang="en-US" altLang="zh-CN" sz="6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1"/>
  <p:tag name="KSO_WM_UNIT_ID" val="diagram160012_4*m_i*1_1"/>
  <p:tag name="KSO_WM_UNIT_CLEAR" val="1"/>
  <p:tag name="KSO_WM_UNIT_LAYERLEVEL" val="1_1"/>
  <p:tag name="KSO_WM_DIAGRAM_GROUP_CODE" val="m1-1"/>
  <p:tag name="KSO_WM_UNIT_LINE_FORE_SCHEMECOLOR_INDEX" val="5"/>
  <p:tag name="KSO_WM_UNIT_LINE_FILL_TYPE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f"/>
  <p:tag name="KSO_WM_UNIT_INDEX" val="1_4_1"/>
  <p:tag name="KSO_WM_UNIT_ID" val="diagram160012_4*m_h_f*1_4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a"/>
  <p:tag name="KSO_WM_UNIT_INDEX" val="1_3_1"/>
  <p:tag name="KSO_WM_UNIT_ID" val="diagram160012_4*m_h_a*1_3_1"/>
  <p:tag name="KSO_WM_UNIT_CLEAR" val="1"/>
  <p:tag name="KSO_WM_UNIT_LAYERLEVEL" val="1_1_1"/>
  <p:tag name="KSO_WM_UNIT_VALUE" val="2"/>
  <p:tag name="KSO_WM_UNIT_HIGHLIGHT" val="0"/>
  <p:tag name="KSO_WM_UNIT_COMPATIBLE" val="1"/>
  <p:tag name="KSO_WM_DIAGRAM_GROUP_CODE" val="m1-1"/>
  <p:tag name="KSO_WM_UNIT_PRESET_TEXT" val="2016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a"/>
  <p:tag name="KSO_WM_UNIT_INDEX" val="1_3_1"/>
  <p:tag name="KSO_WM_UNIT_ID" val="diagram160012_4*m_h_a*1_3_1"/>
  <p:tag name="KSO_WM_UNIT_CLEAR" val="1"/>
  <p:tag name="KSO_WM_UNIT_LAYERLEVEL" val="1_1_1"/>
  <p:tag name="KSO_WM_UNIT_VALUE" val="2"/>
  <p:tag name="KSO_WM_UNIT_HIGHLIGHT" val="0"/>
  <p:tag name="KSO_WM_UNIT_COMPATIBLE" val="1"/>
  <p:tag name="KSO_WM_DIAGRAM_GROUP_CODE" val="m1-1"/>
  <p:tag name="KSO_WM_UNIT_PRESET_TEXT" val="2016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a"/>
  <p:tag name="KSO_WM_UNIT_INDEX" val="1_3_1"/>
  <p:tag name="KSO_WM_UNIT_ID" val="diagram160012_4*m_h_a*1_3_1"/>
  <p:tag name="KSO_WM_UNIT_CLEAR" val="1"/>
  <p:tag name="KSO_WM_UNIT_LAYERLEVEL" val="1_1_1"/>
  <p:tag name="KSO_WM_UNIT_VALUE" val="2"/>
  <p:tag name="KSO_WM_UNIT_HIGHLIGHT" val="0"/>
  <p:tag name="KSO_WM_UNIT_COMPATIBLE" val="1"/>
  <p:tag name="KSO_WM_DIAGRAM_GROUP_CODE" val="m1-1"/>
  <p:tag name="KSO_WM_UNIT_PRESET_TEXT" val="2016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2"/>
  <p:tag name="KSO_WM_UNIT_ID" val="diagram160012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f"/>
  <p:tag name="KSO_WM_UNIT_INDEX" val="1_1_1"/>
  <p:tag name="KSO_WM_UNIT_ID" val="diagram160012_4*m_h_f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3"/>
  <p:tag name="KSO_WM_UNIT_ID" val="diagram160012_4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f"/>
  <p:tag name="KSO_WM_UNIT_INDEX" val="1_2_1"/>
  <p:tag name="KSO_WM_UNIT_ID" val="diagram160012_4*m_h_f*1_2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4"/>
  <p:tag name="KSO_WM_UNIT_ID" val="diagram160012_4*m_i*1_4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a"/>
  <p:tag name="KSO_WM_UNIT_INDEX" val="1_3_1"/>
  <p:tag name="KSO_WM_UNIT_ID" val="diagram160012_4*m_h_a*1_3_1"/>
  <p:tag name="KSO_WM_UNIT_CLEAR" val="1"/>
  <p:tag name="KSO_WM_UNIT_LAYERLEVEL" val="1_1_1"/>
  <p:tag name="KSO_WM_UNIT_VALUE" val="2"/>
  <p:tag name="KSO_WM_UNIT_HIGHLIGHT" val="0"/>
  <p:tag name="KSO_WM_UNIT_COMPATIBLE" val="1"/>
  <p:tag name="KSO_WM_DIAGRAM_GROUP_CODE" val="m1-1"/>
  <p:tag name="KSO_WM_UNIT_PRESET_TEXT" val="2016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f"/>
  <p:tag name="KSO_WM_UNIT_INDEX" val="1_3_1"/>
  <p:tag name="KSO_WM_UNIT_ID" val="diagram160012_4*m_h_f*1_3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5"/>
  <p:tag name="KSO_WM_UNIT_ID" val="diagram160012_4*m_i*1_5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WPS 演示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胡亮</cp:lastModifiedBy>
  <cp:revision>65</cp:revision>
  <dcterms:created xsi:type="dcterms:W3CDTF">2015-05-15T10:48:00Z</dcterms:created>
  <dcterms:modified xsi:type="dcterms:W3CDTF">2018-01-07T11:58:59Z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