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7" r:id="rId3"/>
    <p:sldId id="267" r:id="rId4"/>
    <p:sldId id="258" r:id="rId5"/>
    <p:sldId id="259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D4C93-2F72-498E-A579-FD17E36255F5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EFE9-6FB6-4C1C-97E7-4395832754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FED53-7D71-415E-8663-7007953E7296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BF81C-3324-417B-9E59-A3D70D285F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7EA7E-3C17-4F59-8429-4C94E10DC57A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754B-80EF-433E-A7E6-266E56B31D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3EBB8-CF7A-4E5A-9FA6-AEBADB82EE02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D0DBA-F31B-4C38-94FA-66681CAFB3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DB35E-9457-4227-837D-6CC16B650A58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9F77E-AD95-4DEF-A46C-17B0A7C688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C2F7-BF7D-4D9B-8070-982F3A091A9B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EEB72-7C99-4D5E-A4F9-C6D4801903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6D303-BC3F-474B-9D79-31A9E2733072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00C7E-3209-4D76-A386-D8B4D244FC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D5800-4E7F-49F8-9BAC-CB242AAF5619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2E411-AD8B-4C16-B7B4-2CCF77E284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13CE-4305-4657-910C-6AC490E6E953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E690D-D095-4C04-9B2B-8CFC2E0634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D50C-A182-49EC-B4CB-798520D11ACA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CB51-29B1-48D6-8AB5-0BAD0DA680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B04E-03AF-480E-BBA8-AE6054126EB2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84B5-D290-416F-B4CA-FA8B506C70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93398B-0542-4A88-9B09-5D6E68D5C3D5}" type="datetimeFigureOut">
              <a:rPr lang="zh-CN" altLang="en-US"/>
              <a:t>2017/8/29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A39073-B8FD-4DC5-AA11-F3BD89E85FD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635250" y="1694815"/>
            <a:ext cx="7261225" cy="2555240"/>
          </a:xfrm>
          <a:prstGeom prst="rect">
            <a:avLst/>
          </a:prstGeom>
          <a:solidFill>
            <a:srgbClr val="0D0D0D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/>
          <p:nvPr/>
        </p:nvGrpSpPr>
        <p:grpSpPr bwMode="auto">
          <a:xfrm>
            <a:off x="2452688" y="2978150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/>
          <p:nvPr/>
        </p:nvGrpSpPr>
        <p:grpSpPr bwMode="auto">
          <a:xfrm>
            <a:off x="9477375" y="3371850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148330" y="1987550"/>
            <a:ext cx="624078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前端分享</a:t>
            </a:r>
          </a:p>
        </p:txBody>
      </p:sp>
      <p:cxnSp>
        <p:nvCxnSpPr>
          <p:cNvPr id="2057" name="直接连接符 16"/>
          <p:cNvCxnSpPr>
            <a:cxnSpLocks noChangeShapeType="1"/>
          </p:cNvCxnSpPr>
          <p:nvPr/>
        </p:nvCxnSpPr>
        <p:spPr bwMode="auto">
          <a:xfrm flipH="1">
            <a:off x="2687638" y="4551363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直接连接符 17"/>
          <p:cNvCxnSpPr>
            <a:cxnSpLocks noChangeShapeType="1"/>
          </p:cNvCxnSpPr>
          <p:nvPr/>
        </p:nvCxnSpPr>
        <p:spPr bwMode="auto">
          <a:xfrm flipH="1">
            <a:off x="7850188" y="4551363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" name="椭圆 18"/>
          <p:cNvSpPr>
            <a:spLocks noChangeArrowheads="1"/>
          </p:cNvSpPr>
          <p:nvPr/>
        </p:nvSpPr>
        <p:spPr bwMode="auto">
          <a:xfrm>
            <a:off x="2638425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0" name="椭圆 19"/>
          <p:cNvSpPr>
            <a:spLocks noChangeArrowheads="1"/>
          </p:cNvSpPr>
          <p:nvPr/>
        </p:nvSpPr>
        <p:spPr bwMode="auto">
          <a:xfrm>
            <a:off x="9823450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1" name="文本框 23"/>
          <p:cNvSpPr txBox="1">
            <a:spLocks noChangeArrowheads="1"/>
          </p:cNvSpPr>
          <p:nvPr/>
        </p:nvSpPr>
        <p:spPr bwMode="auto">
          <a:xfrm>
            <a:off x="4938713" y="4384675"/>
            <a:ext cx="2659062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2017.08.30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2"/>
          <p:cNvSpPr txBox="1">
            <a:spLocks noChangeArrowheads="1"/>
          </p:cNvSpPr>
          <p:nvPr/>
        </p:nvSpPr>
        <p:spPr bwMode="auto">
          <a:xfrm>
            <a:off x="3158490" y="3241040"/>
            <a:ext cx="6240780" cy="7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基础篇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重绘(redraw)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65885"/>
            <a:ext cx="9547860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重绘是一个元素外观的改变所触发的浏览器行为，例如改变visibility、outline、背景色等属性。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浏览器会根据元素的新属性重新绘制，使元素呈现新的外观。</a:t>
            </a:r>
          </a:p>
          <a:p>
            <a:pPr eaLnBrk="1" hangingPunct="1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重绘不会带来重新布局，并不一定伴随重排。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每次重排，必然会导致重绘。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重排(reflow)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153160"/>
            <a:ext cx="1108202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重排是更明显的一种改变，可以理解为渲染树需要重新计算。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DOM元素的几何属性变化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DOM元素的几何属性变化时，渲染树中的相关节点就会失效，浏览器会根据DOM元素的变化重新构建渲染树中失效的节点。之后，会根据新的渲染树重新绘制这部分页面。而且，当前元素的重排也许会带来相关元素的重排。重排一定会引起浏览器的重绘，一个元素的重排通常会带来一系 列的反应，甚至触发整个文档的重排和重绘，性能代价是高昂的。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DOM树的结构变化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当DOM树的结构变化时，例如节点的增减、移动等，也会触发重排。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获取某些属性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浏览器引擎可能会针对重排做了优化。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此外，改变元素的一些样式，调整浏览器窗口大小等等也都将触发重排。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最小化重排和重绘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19530"/>
            <a:ext cx="1108202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重排和重绘是DOM编程中耗能的主要原因之一，平时涉及DOM编程时可以参考以下几点：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将多次改变样式属性的操作合并成一次操作。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将需要多次重排的元素，position属性设为absolute或fixed，这样此元素就脱离了文档流，它的变化不会影响到其他元素。例如有动画效果的元素就最好设置为绝对定位。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在内存中多次操作节点，完成后再添加到文档中去。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由于display属性为none的元素不在渲染树中，对隐藏的元素操作不会引发其他元素的重排。如果要对一个元素进行复杂的操作时，可以先隐藏它，操作完成后再显示。这样只在隐藏和显示时触发2次重排。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在需要经常获取那些引起浏览器重排的属性值时，要缓存到变量。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代码与性能优化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生成一个网页大致需要如下步骤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HTML代码转化成DOM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CSS代码转化成CSSOM（CSS Object Model）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结合DOM和CSSOM，生成一棵渲染树（包含每个节点的视觉信息）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生成布局（layout），即将所有渲染树的所有节点进行平面合成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将布局绘制（paint）在屏幕上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3非常快，所以我们想要提高性能，4就显得难能珍贵了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jQuery选择器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在jquery中，你可以用多种选择器，选择同一个网页元素。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每种选择器的性能是不一样的，你应该了解它们的性能差异。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&gt; Tag &gt; Class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选择器是速度最快的，这主要是因为它使用 JavaScript 的内置函数 getElementById()；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其次是类型选择器，因为它使用 JavaScript 的内置函数 getElementsByTag()；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速度最慢的是 Class 选择器，其需要通过解析 HTML 文档树，并且需要在浏览器内核外递归，这种递归遍历是无法被优化的。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9155" y="425450"/>
            <a:ext cx="368363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jQuery选择器性能分析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44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1. </a:t>
            </a:r>
            <a:r>
              <a:rPr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$parent.find('.child')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2. </a:t>
            </a:r>
            <a:r>
              <a:rPr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$('.child', $parent)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3. </a:t>
            </a:r>
            <a:r>
              <a:rPr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$('.child', $('#parent'))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4. </a:t>
            </a:r>
            <a:r>
              <a:rPr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$parent.children('.child')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5. </a:t>
            </a:r>
            <a:r>
              <a:rPr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$('#parent &gt; .child')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6. </a:t>
            </a:r>
            <a:r>
              <a:rPr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$('#parent .child')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9155" y="425450"/>
            <a:ext cx="368363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jQuery选择器性能分析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1. </a:t>
            </a:r>
            <a:r>
              <a:rPr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$parent.find('.child')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2. </a:t>
            </a:r>
            <a:r>
              <a:rPr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$('.child', $parent)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3. </a:t>
            </a:r>
            <a:r>
              <a:rPr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$('.child', $('#parent'))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4. </a:t>
            </a:r>
            <a:r>
              <a:rPr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$parent.children('.child')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5. </a:t>
            </a:r>
            <a:r>
              <a:rPr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$('#parent &gt; .child')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6. </a:t>
            </a:r>
            <a:r>
              <a:rPr sz="2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$('#parent .child')</a:t>
            </a:r>
          </a:p>
        </p:txBody>
      </p:sp>
      <p:sp>
        <p:nvSpPr>
          <p:cNvPr id="2" name="文本框 14"/>
          <p:cNvSpPr txBox="1">
            <a:spLocks noChangeArrowheads="1"/>
          </p:cNvSpPr>
          <p:nvPr/>
        </p:nvSpPr>
        <p:spPr bwMode="auto">
          <a:xfrm>
            <a:off x="3947160" y="135255"/>
            <a:ext cx="8244840" cy="657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(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1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) 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parent.find('.child')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/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       这条是最快的语句。.find()方法会调用浏览器的原生方法（getElementById，getElementByName，getElementByTagName等等），所以速度较快。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(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2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) 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$('.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child', $parent)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/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       这条语句的意思是，给定一个DOM对象，然后从中选择一个子元素。jQuery会自动把这条语句转成$.parent.find('child')，这会导致一定的性能损失。它比最快的形式慢了5%-10%。</a:t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(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3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) 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$('.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child', $('#parent'))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/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        jQuery内部会将这条语句转成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$('#parent').find('.child')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，比最快的形式慢了23%。</a:t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(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4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) 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parent.children('.child')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/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       这条语句在jQuery内部，会使用$.sibling()和javascript的nextSibling()方法，一个个遍历节点。它比最快的形式大约慢50%。</a:t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(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5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) 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$('#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parent &gt; .child')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/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  jQuery内部使用Sizzle引擎，处理各种选择器。Sizzle引擎的选择顺序是从右到左，所以这条语句是先选.child，然后再一个个过滤出父元素#parent，这导致它比最快的形式大约慢70%。</a:t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(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6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) </a:t>
            </a:r>
            <a:r>
              <a:rPr lang="zh-CN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$('#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parent .child')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/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        这条语句与上一条是同样的情况。但是，上一条只选择直接的子元素，这一条可以于选择多级子元素，所以它的速度更慢，大概比最快的形式慢了77%。</a:t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</a:b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       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所以，最佳选择是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$parent.find('.child')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。而且，由于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ourier New" panose="02070309020205020404" pitchFamily="49" charset="0"/>
                <a:sym typeface="+mn-ea"/>
              </a:rPr>
              <a:t>$parent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+mn-ea"/>
              </a:rPr>
              <a:t>往往在前面的操作已经生成，jQuery会进行缓存，所以进一步加快了执行速度。 </a:t>
            </a:r>
            <a:endParaRPr lang="zh-CN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jQuery代码建议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186815"/>
            <a:ext cx="1108202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缓存变量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DOM遍历是昂贵的，所以尽量将会重用的元素缓存。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避免全局变量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jQuery与javascript一样，一般来说,最好确保你的变量在函数作用域内。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使用匈牙利命名法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在变量前加$前缀，便于识别出jQuery对象。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优化选择符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例如，Id选择符应该是唯一的，所以没有必要添加额外的选择符。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事件的委托处理（Event Delegation）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javascript的事件模型，采用”冒泡”模式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子元素的事件会逐级向上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”冒泡”，成为父元素的事件。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186815"/>
            <a:ext cx="1108202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高效的jQuery代码编写技巧总结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https://www.ctolib.com/topics-101800.html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HTML编码规范建议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https://segmentfault.com/a/1190000009954345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CSS编码规范建议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https://segmentfault.com/a/1190000009951469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Javascript编码规范建议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https://segmentfault.com/a/1190000009964593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186815"/>
            <a:ext cx="1108202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移动端定义字体的代码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font-family: </a:t>
            </a:r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Helvetica Neue", Helvetica; 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ios端触摸时，会出现一个半透明灰色遮罩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-webkit-tap-highlight-color: </a:t>
            </a:r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rgba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(0,0,0,0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禁止 iOS 弹出各种操作窗口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-touch-callout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上下拉动滚动条时卡顿、慢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overflow-scrolling: touch;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IOS设备输入框默认内阴影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-webkit-appearance: none; 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1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076" name="组合 10"/>
          <p:cNvGrpSpPr/>
          <p:nvPr/>
        </p:nvGrpSpPr>
        <p:grpSpPr bwMode="auto">
          <a:xfrm>
            <a:off x="4070985" y="1745615"/>
            <a:ext cx="402590" cy="606425"/>
            <a:chOff x="0" y="0"/>
            <a:chExt cx="1064175" cy="1605838"/>
          </a:xfrm>
        </p:grpSpPr>
        <p:sp>
          <p:nvSpPr>
            <p:cNvPr id="3097" name="任意多边形 9"/>
            <p:cNvSpPr/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8" name="任意多边形 6"/>
            <p:cNvSpPr/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7" name="文本框 15"/>
          <p:cNvSpPr txBox="1">
            <a:spLocks noChangeArrowheads="1"/>
          </p:cNvSpPr>
          <p:nvPr/>
        </p:nvSpPr>
        <p:spPr bwMode="auto">
          <a:xfrm>
            <a:off x="311150" y="170498"/>
            <a:ext cx="50006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78" name="直接连接符 17"/>
          <p:cNvCxnSpPr>
            <a:cxnSpLocks noChangeShapeType="1"/>
          </p:cNvCxnSpPr>
          <p:nvPr/>
        </p:nvCxnSpPr>
        <p:spPr bwMode="auto">
          <a:xfrm flipV="1">
            <a:off x="419100" y="1229360"/>
            <a:ext cx="4252913" cy="95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20"/>
          <p:cNvCxnSpPr>
            <a:cxnSpLocks noChangeShapeType="1"/>
          </p:cNvCxnSpPr>
          <p:nvPr/>
        </p:nvCxnSpPr>
        <p:spPr bwMode="auto">
          <a:xfrm>
            <a:off x="419100" y="1356360"/>
            <a:ext cx="425291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文本框 21"/>
          <p:cNvSpPr txBox="1">
            <a:spLocks noChangeArrowheads="1"/>
          </p:cNvSpPr>
          <p:nvPr/>
        </p:nvSpPr>
        <p:spPr bwMode="auto">
          <a:xfrm>
            <a:off x="4743133" y="1722120"/>
            <a:ext cx="852487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081" name="文本框 22"/>
          <p:cNvSpPr txBox="1">
            <a:spLocks noChangeArrowheads="1"/>
          </p:cNvSpPr>
          <p:nvPr/>
        </p:nvSpPr>
        <p:spPr bwMode="auto">
          <a:xfrm>
            <a:off x="5592763" y="1704023"/>
            <a:ext cx="4048125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前端基础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0" name="组合 10"/>
          <p:cNvGrpSpPr/>
          <p:nvPr/>
        </p:nvGrpSpPr>
        <p:grpSpPr bwMode="auto">
          <a:xfrm>
            <a:off x="4070985" y="2556510"/>
            <a:ext cx="402590" cy="606425"/>
            <a:chOff x="0" y="0"/>
            <a:chExt cx="1064175" cy="1605838"/>
          </a:xfrm>
        </p:grpSpPr>
        <p:sp>
          <p:nvSpPr>
            <p:cNvPr id="51" name="任意多边形 9"/>
            <p:cNvSpPr/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" name="任意多边形 6"/>
            <p:cNvSpPr/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3" name="文本框 21"/>
          <p:cNvSpPr txBox="1">
            <a:spLocks noChangeArrowheads="1"/>
          </p:cNvSpPr>
          <p:nvPr/>
        </p:nvSpPr>
        <p:spPr bwMode="auto">
          <a:xfrm>
            <a:off x="4743133" y="2533015"/>
            <a:ext cx="852487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54" name="文本框 22"/>
          <p:cNvSpPr txBox="1">
            <a:spLocks noChangeArrowheads="1"/>
          </p:cNvSpPr>
          <p:nvPr/>
        </p:nvSpPr>
        <p:spPr bwMode="auto">
          <a:xfrm>
            <a:off x="5592763" y="2514918"/>
            <a:ext cx="4048125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重绘与重排</a:t>
            </a:r>
          </a:p>
        </p:txBody>
      </p:sp>
      <p:grpSp>
        <p:nvGrpSpPr>
          <p:cNvPr id="55" name="组合 10"/>
          <p:cNvGrpSpPr/>
          <p:nvPr/>
        </p:nvGrpSpPr>
        <p:grpSpPr bwMode="auto">
          <a:xfrm>
            <a:off x="4070985" y="3453765"/>
            <a:ext cx="402590" cy="606425"/>
            <a:chOff x="0" y="0"/>
            <a:chExt cx="1064175" cy="1605838"/>
          </a:xfrm>
        </p:grpSpPr>
        <p:sp>
          <p:nvSpPr>
            <p:cNvPr id="56" name="任意多边形 9"/>
            <p:cNvSpPr/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" name="任意多边形 6"/>
            <p:cNvSpPr/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" name="文本框 21"/>
          <p:cNvSpPr txBox="1">
            <a:spLocks noChangeArrowheads="1"/>
          </p:cNvSpPr>
          <p:nvPr/>
        </p:nvSpPr>
        <p:spPr bwMode="auto">
          <a:xfrm>
            <a:off x="4743133" y="3430270"/>
            <a:ext cx="852487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59" name="文本框 22"/>
          <p:cNvSpPr txBox="1">
            <a:spLocks noChangeArrowheads="1"/>
          </p:cNvSpPr>
          <p:nvPr/>
        </p:nvSpPr>
        <p:spPr bwMode="auto">
          <a:xfrm>
            <a:off x="5592763" y="3412173"/>
            <a:ext cx="4048125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代码与性能优化</a:t>
            </a:r>
          </a:p>
        </p:txBody>
      </p:sp>
      <p:grpSp>
        <p:nvGrpSpPr>
          <p:cNvPr id="60" name="组合 10"/>
          <p:cNvGrpSpPr/>
          <p:nvPr/>
        </p:nvGrpSpPr>
        <p:grpSpPr bwMode="auto">
          <a:xfrm>
            <a:off x="4073525" y="4319905"/>
            <a:ext cx="402590" cy="606425"/>
            <a:chOff x="0" y="0"/>
            <a:chExt cx="1064175" cy="1605838"/>
          </a:xfrm>
        </p:grpSpPr>
        <p:sp>
          <p:nvSpPr>
            <p:cNvPr id="61" name="任意多边形 9"/>
            <p:cNvSpPr/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2" name="任意多边形 6"/>
            <p:cNvSpPr/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3" name="文本框 21"/>
          <p:cNvSpPr txBox="1">
            <a:spLocks noChangeArrowheads="1"/>
          </p:cNvSpPr>
          <p:nvPr/>
        </p:nvSpPr>
        <p:spPr bwMode="auto">
          <a:xfrm>
            <a:off x="4745673" y="4296410"/>
            <a:ext cx="852487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64" name="文本框 22"/>
          <p:cNvSpPr txBox="1">
            <a:spLocks noChangeArrowheads="1"/>
          </p:cNvSpPr>
          <p:nvPr/>
        </p:nvSpPr>
        <p:spPr bwMode="auto">
          <a:xfrm>
            <a:off x="5595303" y="4278313"/>
            <a:ext cx="4048125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动效</a:t>
            </a:r>
          </a:p>
        </p:txBody>
      </p:sp>
      <p:grpSp>
        <p:nvGrpSpPr>
          <p:cNvPr id="65" name="组合 10"/>
          <p:cNvGrpSpPr/>
          <p:nvPr/>
        </p:nvGrpSpPr>
        <p:grpSpPr bwMode="auto">
          <a:xfrm>
            <a:off x="4070985" y="5149850"/>
            <a:ext cx="402590" cy="606425"/>
            <a:chOff x="0" y="0"/>
            <a:chExt cx="1064175" cy="1605838"/>
          </a:xfrm>
        </p:grpSpPr>
        <p:sp>
          <p:nvSpPr>
            <p:cNvPr id="66" name="任意多边形 9"/>
            <p:cNvSpPr/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" name="任意多边形 6"/>
            <p:cNvSpPr/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8" name="文本框 21"/>
          <p:cNvSpPr txBox="1">
            <a:spLocks noChangeArrowheads="1"/>
          </p:cNvSpPr>
          <p:nvPr/>
        </p:nvSpPr>
        <p:spPr bwMode="auto">
          <a:xfrm>
            <a:off x="4743133" y="5126355"/>
            <a:ext cx="852487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69" name="文本框 22"/>
          <p:cNvSpPr txBox="1">
            <a:spLocks noChangeArrowheads="1"/>
          </p:cNvSpPr>
          <p:nvPr/>
        </p:nvSpPr>
        <p:spPr bwMode="auto">
          <a:xfrm>
            <a:off x="5593080" y="5108575"/>
            <a:ext cx="5406390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华师微视项目技术分享</a:t>
            </a:r>
          </a:p>
        </p:txBody>
      </p:sp>
      <p:grpSp>
        <p:nvGrpSpPr>
          <p:cNvPr id="70" name="组合 10"/>
          <p:cNvGrpSpPr/>
          <p:nvPr/>
        </p:nvGrpSpPr>
        <p:grpSpPr bwMode="auto">
          <a:xfrm>
            <a:off x="4070985" y="5943600"/>
            <a:ext cx="402590" cy="606425"/>
            <a:chOff x="0" y="0"/>
            <a:chExt cx="1064175" cy="1605838"/>
          </a:xfrm>
        </p:grpSpPr>
        <p:sp>
          <p:nvSpPr>
            <p:cNvPr id="71" name="任意多边形 9"/>
            <p:cNvSpPr/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" name="任意多边形 6"/>
            <p:cNvSpPr/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" name="文本框 21"/>
          <p:cNvSpPr txBox="1">
            <a:spLocks noChangeArrowheads="1"/>
          </p:cNvSpPr>
          <p:nvPr/>
        </p:nvSpPr>
        <p:spPr bwMode="auto">
          <a:xfrm>
            <a:off x="4743133" y="5920105"/>
            <a:ext cx="852487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</a:p>
        </p:txBody>
      </p:sp>
      <p:sp>
        <p:nvSpPr>
          <p:cNvPr id="74" name="文本框 22"/>
          <p:cNvSpPr txBox="1">
            <a:spLocks noChangeArrowheads="1"/>
          </p:cNvSpPr>
          <p:nvPr/>
        </p:nvSpPr>
        <p:spPr bwMode="auto">
          <a:xfrm>
            <a:off x="5592763" y="5902008"/>
            <a:ext cx="4048125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Sublime text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6" y="3131299"/>
            <a:ext cx="3781545" cy="8643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90" y="3072765"/>
            <a:ext cx="2826385" cy="9804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9155" y="425450"/>
            <a:ext cx="3314700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华师微视项目技术分享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05" y="2762980"/>
            <a:ext cx="2345019" cy="1238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652" y="2762980"/>
            <a:ext cx="4381725" cy="123831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186815"/>
            <a:ext cx="11082020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Input避免放在position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减少多级可滚动嵌套；（video）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懒加载、预加载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 text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186815"/>
            <a:ext cx="11082020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http://www.cnblogs.com/huliang56/p/6260758.html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http://www.cnblogs.com/huliang56/p/6260774.html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635250" y="2581275"/>
            <a:ext cx="7261225" cy="1668780"/>
          </a:xfrm>
          <a:prstGeom prst="rect">
            <a:avLst/>
          </a:prstGeom>
          <a:solidFill>
            <a:srgbClr val="0D0D0D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/>
          <p:nvPr/>
        </p:nvGrpSpPr>
        <p:grpSpPr bwMode="auto">
          <a:xfrm>
            <a:off x="2452688" y="2978150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/>
          <p:nvPr/>
        </p:nvGrpSpPr>
        <p:grpSpPr bwMode="auto">
          <a:xfrm>
            <a:off x="9477375" y="3371850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255645" y="2844800"/>
            <a:ext cx="624078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 you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0" name="等腰三角形 3"/>
          <p:cNvSpPr>
            <a:spLocks noChangeArrowheads="1"/>
          </p:cNvSpPr>
          <p:nvPr/>
        </p:nvSpPr>
        <p:spPr bwMode="auto">
          <a:xfrm>
            <a:off x="8783955" y="1264285"/>
            <a:ext cx="2833688" cy="2636838"/>
          </a:xfrm>
          <a:prstGeom prst="triangle">
            <a:avLst>
              <a:gd name="adj" fmla="val 16389"/>
            </a:avLst>
          </a:pr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101" name="直接连接符 10"/>
          <p:cNvCxnSpPr>
            <a:cxnSpLocks noChangeShapeType="1"/>
          </p:cNvCxnSpPr>
          <p:nvPr/>
        </p:nvCxnSpPr>
        <p:spPr bwMode="auto">
          <a:xfrm flipH="1">
            <a:off x="4329113" y="3547745"/>
            <a:ext cx="4297362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2" name="组合 4"/>
          <p:cNvGrpSpPr/>
          <p:nvPr/>
        </p:nvGrpSpPr>
        <p:grpSpPr bwMode="auto">
          <a:xfrm>
            <a:off x="938530" y="1436370"/>
            <a:ext cx="3449638" cy="3605213"/>
            <a:chOff x="0" y="0"/>
            <a:chExt cx="3449737" cy="3606178"/>
          </a:xfrm>
        </p:grpSpPr>
        <p:sp>
          <p:nvSpPr>
            <p:cNvPr id="4105" name="等腰三角形 1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6" name="等腰三角形 8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7" name="椭圆 11"/>
            <p:cNvSpPr>
              <a:spLocks noChangeArrowheads="1"/>
            </p:cNvSpPr>
            <p:nvPr/>
          </p:nvSpPr>
          <p:spPr bwMode="auto">
            <a:xfrm>
              <a:off x="3390865" y="1650007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103" name="椭圆 13"/>
          <p:cNvSpPr>
            <a:spLocks noChangeArrowheads="1"/>
          </p:cNvSpPr>
          <p:nvPr/>
        </p:nvSpPr>
        <p:spPr bwMode="auto">
          <a:xfrm>
            <a:off x="8626475" y="3966845"/>
            <a:ext cx="74613" cy="746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6490" y="2242820"/>
            <a:ext cx="2599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12740" y="2588895"/>
            <a:ext cx="280606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前端基础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62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前端基础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85" y="2498090"/>
            <a:ext cx="2960370" cy="1692275"/>
          </a:xfrm>
          <a:prstGeom prst="rect">
            <a:avLst/>
          </a:prstGeom>
        </p:spPr>
      </p:pic>
      <p:pic>
        <p:nvPicPr>
          <p:cNvPr id="5" name="图片 4" descr="未标题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535" y="2550795"/>
            <a:ext cx="4203700" cy="1479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CSS新单位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859155" y="1735455"/>
            <a:ext cx="646112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vw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(viewport width)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浏览器窗口宽度的1%。</a:t>
            </a:r>
          </a:p>
          <a:p>
            <a:pPr eaLnBrk="1" hangingPunct="1">
              <a:lnSpc>
                <a:spcPct val="15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(viewport height)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同上，只不过用来描述高度。</a:t>
            </a:r>
          </a:p>
          <a:p>
            <a:pPr eaLnBrk="1" hangingPunct="1">
              <a:lnSpc>
                <a:spcPct val="15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vmin and vmax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设置介于vh和vw之间的最大最小值。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85" y="1263650"/>
            <a:ext cx="4098290" cy="46348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CSS书写顺序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859155" y="1328420"/>
            <a:ext cx="7070725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位置属性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position, top, right, z-index, display, float等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大小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width, height, margin, padding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文字系列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font, line-height, letter-spacing, color, text-align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背景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background, border等</a:t>
            </a:r>
            <a:b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其他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animation, transition等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00" y="1608455"/>
            <a:ext cx="3763010" cy="4475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859155" y="1328420"/>
            <a:ext cx="1102741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 布局教程：语法篇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http://www.ruanyifeng.com/blog/2015/07/flex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grammar.html?utm_source=tuicool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CSS参考手册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http://www.css88.com/book/css/css3-quicksearch.htm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22个必备的CSS小技巧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https://segmentfault.com/a/1190000005863953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浏览器的工作流程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65885"/>
            <a:ext cx="707072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浏览器加载一个HTML页面后进行如下操作：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解析HTML —&gt; 构建DOM树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加载样式 —&gt; 解析样式 —&gt; 构建样式规则树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加载javascript —&gt; 执行javascript代码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把DOM树和样式规则树匹配构建渲染树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计算元素位置进行布局</a:t>
            </a: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 绘制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6" y="2955707"/>
            <a:ext cx="6324925" cy="3048157"/>
          </a:xfrm>
          <a:prstGeom prst="rect">
            <a:avLst/>
          </a:prstGeom>
        </p:spPr>
      </p:pic>
      <p:sp>
        <p:nvSpPr>
          <p:cNvPr id="2" name="文本框 14"/>
          <p:cNvSpPr txBox="1">
            <a:spLocks noChangeArrowheads="1"/>
          </p:cNvSpPr>
          <p:nvPr/>
        </p:nvSpPr>
        <p:spPr bwMode="auto">
          <a:xfrm>
            <a:off x="5744210" y="6003925"/>
            <a:ext cx="631317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以Webkit引擎的工作流程为例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浏览器的重绘与重排</a:t>
            </a: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65885"/>
            <a:ext cx="954786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交互效果通常会产生一系列的浏览器重绘(redraw)和重排(reflow)，需要付出高昂的性能代价。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渲染树的每个节点都有大小和边距等属性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，类似于盒子模型。当渲染树构建完成后，浏览器就可以将元素放置到正确的位置了，再根据渲染树节点的样式属性绘制出页面。</a:t>
            </a: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浏览器的流布局，对渲染树的计算通常只需要遍历一次就可以完成。但table及其内部元素除外，它可能需要多次计算才能确定好其在渲染树中节点的属性，通常要花3倍于同等元素的时间。这也是为什么我们要避免使用table做布局的一个原因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466</Words>
  <Application>Microsoft Office PowerPoint</Application>
  <PresentationFormat>宽屏</PresentationFormat>
  <Paragraphs>161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liang hu</cp:lastModifiedBy>
  <cp:revision>57</cp:revision>
  <dcterms:created xsi:type="dcterms:W3CDTF">2015-05-15T10:48:00Z</dcterms:created>
  <dcterms:modified xsi:type="dcterms:W3CDTF">2017-08-29T15:28:46Z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