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</p:sldMasterIdLst>
  <p:notesMasterIdLst>
    <p:notesMasterId r:id="rId6"/>
  </p:notesMasterIdLst>
  <p:sldIdLst>
    <p:sldId id="275" r:id="rId4"/>
    <p:sldId id="278" r:id="rId5"/>
    <p:sldId id="279" r:id="rId7"/>
    <p:sldId id="257" r:id="rId8"/>
    <p:sldId id="266" r:id="rId9"/>
    <p:sldId id="267" r:id="rId10"/>
    <p:sldId id="259" r:id="rId11"/>
    <p:sldId id="260" r:id="rId12"/>
    <p:sldId id="268" r:id="rId13"/>
    <p:sldId id="281" r:id="rId14"/>
    <p:sldId id="282" r:id="rId15"/>
    <p:sldId id="270" r:id="rId16"/>
    <p:sldId id="262" r:id="rId17"/>
    <p:sldId id="276" r:id="rId18"/>
    <p:sldId id="264" r:id="rId19"/>
    <p:sldId id="277" r:id="rId20"/>
    <p:sldId id="284" r:id="rId21"/>
    <p:sldId id="263" r:id="rId22"/>
    <p:sldId id="27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79D3-BB05-46F6-9AD1-F8BB5BE82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FA35-C4B6-4406-A0B7-FEACCF131B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5519F12C-1EDA-49D6-AD36-BF09BEA211BF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FA35-C4B6-4406-A0B7-FEACCF131B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FA35-C4B6-4406-A0B7-FEACCF131B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EC872B-8593-4791-B39D-F44547D99EE8}" type="slidenum">
              <a:rPr lang="zh-CN" altLang="en-US" smtClean="0">
                <a:latin typeface="Calibri" pitchFamily="34" charset="0"/>
                <a:ea typeface="宋体" pitchFamily="2" charset="-122"/>
              </a:rPr>
            </a:fld>
            <a:endParaRPr lang="zh-CN" altLang="en-US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0" y="-27384"/>
            <a:ext cx="9144000" cy="12584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0" y="4876800"/>
            <a:ext cx="9144000" cy="1981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412976"/>
            <a:ext cx="4312568" cy="2464296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组号：</a:t>
            </a:r>
            <a:r>
              <a:rPr lang="en-US" altLang="zh-CN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PKUJava43</a:t>
            </a:r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组</a:t>
            </a:r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r>
              <a:rPr lang="zh-CN" altLang="en-US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汪</a:t>
            </a:r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念      </a:t>
            </a:r>
            <a:r>
              <a:rPr lang="en-US" altLang="zh-CN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1501210697</a:t>
            </a:r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胡利奎    </a:t>
            </a:r>
            <a:r>
              <a:rPr lang="en-US" altLang="zh-CN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1501210558</a:t>
            </a:r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李娜      </a:t>
            </a:r>
            <a:r>
              <a:rPr lang="en-US" altLang="zh-CN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1501210587</a:t>
            </a:r>
            <a:endParaRPr lang="zh-CN" altLang="en-US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技术博客分类问题</a:t>
            </a:r>
            <a:endParaRPr lang="zh-CN" altLang="en-US" sz="6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1" y="0"/>
            <a:ext cx="5010150" cy="68580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3077" name="矩形 10"/>
          <p:cNvSpPr>
            <a:spLocks noChangeArrowheads="1"/>
          </p:cNvSpPr>
          <p:nvPr/>
        </p:nvSpPr>
        <p:spPr bwMode="auto">
          <a:xfrm flipH="1">
            <a:off x="0" y="1279525"/>
            <a:ext cx="5010150" cy="4389438"/>
          </a:xfrm>
          <a:prstGeom prst="rect">
            <a:avLst/>
          </a:prstGeom>
          <a:solidFill>
            <a:srgbClr val="0F6FC6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FF0000"/>
                </a:solidFill>
                <a:ea typeface="微软雅黑" pitchFamily="34" charset="-122"/>
                <a:sym typeface="宋体" pitchFamily="2" charset="-122"/>
              </a:rPr>
              <a:t>CHAPTER</a:t>
            </a:r>
            <a:endParaRPr lang="en-US" altLang="zh-CN" sz="4000" dirty="0">
              <a:solidFill>
                <a:srgbClr val="FF0000"/>
              </a:solidFill>
              <a:ea typeface="微软雅黑" pitchFamily="34" charset="-122"/>
              <a:sym typeface="宋体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16600" dirty="0" smtClean="0">
                <a:solidFill>
                  <a:srgbClr val="FF0000"/>
                </a:solidFill>
                <a:latin typeface="Impact" pitchFamily="34" charset="0"/>
                <a:ea typeface="微软雅黑" pitchFamily="34" charset="-122"/>
                <a:sym typeface="宋体" pitchFamily="2" charset="-122"/>
              </a:rPr>
              <a:t>02</a:t>
            </a:r>
            <a:endParaRPr lang="zh-CN" altLang="zh-CN" sz="16600" dirty="0">
              <a:solidFill>
                <a:srgbClr val="FF0000"/>
              </a:solidFill>
              <a:latin typeface="Impact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3078" name="文本框 3"/>
          <p:cNvSpPr txBox="1">
            <a:spLocks noChangeArrowheads="1"/>
          </p:cNvSpPr>
          <p:nvPr/>
        </p:nvSpPr>
        <p:spPr bwMode="auto">
          <a:xfrm>
            <a:off x="5153025" y="1279525"/>
            <a:ext cx="37734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" pitchFamily="34" charset="0"/>
              </a:rPr>
              <a:t>项目内容分析</a:t>
            </a:r>
            <a:endParaRPr lang="en-US" altLang="zh-CN" sz="40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403648" y="2701098"/>
            <a:ext cx="7200800" cy="80428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03648" y="4609116"/>
            <a:ext cx="7200800" cy="98012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1403648" y="1124744"/>
            <a:ext cx="7200800" cy="151216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3" name="流程图: 磁盘 2"/>
          <p:cNvSpPr/>
          <p:nvPr/>
        </p:nvSpPr>
        <p:spPr>
          <a:xfrm>
            <a:off x="1403648" y="3573016"/>
            <a:ext cx="6840760" cy="9361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数据库</a:t>
            </a:r>
            <a:endParaRPr lang="zh-CN" altLang="en-US" sz="2400" b="1" dirty="0"/>
          </a:p>
        </p:txBody>
      </p:sp>
      <p:sp>
        <p:nvSpPr>
          <p:cNvPr id="4" name="流程图: 过程 3"/>
          <p:cNvSpPr/>
          <p:nvPr/>
        </p:nvSpPr>
        <p:spPr>
          <a:xfrm>
            <a:off x="1403648" y="5805264"/>
            <a:ext cx="6480720" cy="57606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CSDN</a:t>
            </a:r>
            <a:r>
              <a:rPr lang="zh-CN" altLang="en-US" sz="2400" b="1" dirty="0" smtClean="0"/>
              <a:t>技术博客数据抓取</a:t>
            </a:r>
            <a:endParaRPr lang="zh-CN" altLang="en-US" sz="2400" b="1" dirty="0"/>
          </a:p>
        </p:txBody>
      </p:sp>
      <p:sp>
        <p:nvSpPr>
          <p:cNvPr id="5" name="流程图: 过程 4"/>
          <p:cNvSpPr/>
          <p:nvPr/>
        </p:nvSpPr>
        <p:spPr>
          <a:xfrm>
            <a:off x="1979712" y="4797152"/>
            <a:ext cx="1944216" cy="648072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数据预处理</a:t>
            </a:r>
            <a:endParaRPr lang="zh-CN" altLang="en-US" sz="2400" b="1" dirty="0"/>
          </a:p>
        </p:txBody>
      </p:sp>
      <p:sp>
        <p:nvSpPr>
          <p:cNvPr id="6" name="流程图: 过程 5"/>
          <p:cNvSpPr/>
          <p:nvPr/>
        </p:nvSpPr>
        <p:spPr>
          <a:xfrm>
            <a:off x="5040052" y="4797152"/>
            <a:ext cx="2088232" cy="648072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访问数据库</a:t>
            </a:r>
            <a:endParaRPr lang="zh-CN" altLang="en-US" sz="2400" b="1" dirty="0"/>
          </a:p>
        </p:txBody>
      </p:sp>
      <p:sp>
        <p:nvSpPr>
          <p:cNvPr id="7" name="流程图: 过程 6"/>
          <p:cNvSpPr/>
          <p:nvPr/>
        </p:nvSpPr>
        <p:spPr>
          <a:xfrm>
            <a:off x="2123728" y="2736908"/>
            <a:ext cx="2232248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数据统计归类</a:t>
            </a:r>
            <a:endParaRPr lang="zh-CN" altLang="en-US" sz="2400" b="1" dirty="0"/>
          </a:p>
        </p:txBody>
      </p:sp>
      <p:sp>
        <p:nvSpPr>
          <p:cNvPr id="8" name="流程图: 过程 7"/>
          <p:cNvSpPr/>
          <p:nvPr/>
        </p:nvSpPr>
        <p:spPr>
          <a:xfrm>
            <a:off x="4914038" y="2736908"/>
            <a:ext cx="2682298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中文处理主题挖掘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79712" y="1268760"/>
            <a:ext cx="1836204" cy="11379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38658" y="1268760"/>
            <a:ext cx="1557598" cy="11379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02282" y="1324242"/>
            <a:ext cx="1951598" cy="1189206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>
            <a:off x="3040333" y="5426108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4" name="上箭头 13"/>
          <p:cNvSpPr/>
          <p:nvPr/>
        </p:nvSpPr>
        <p:spPr>
          <a:xfrm>
            <a:off x="6002282" y="5426108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5" name="上箭头 14"/>
          <p:cNvSpPr/>
          <p:nvPr/>
        </p:nvSpPr>
        <p:spPr>
          <a:xfrm>
            <a:off x="4295376" y="4509120"/>
            <a:ext cx="432048" cy="129614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6" name="上箭头 15"/>
          <p:cNvSpPr/>
          <p:nvPr/>
        </p:nvSpPr>
        <p:spPr>
          <a:xfrm>
            <a:off x="3035420" y="4433858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7" name="上箭头 16"/>
          <p:cNvSpPr/>
          <p:nvPr/>
        </p:nvSpPr>
        <p:spPr>
          <a:xfrm>
            <a:off x="5952472" y="4456228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8" name="上箭头 17"/>
          <p:cNvSpPr/>
          <p:nvPr/>
        </p:nvSpPr>
        <p:spPr>
          <a:xfrm>
            <a:off x="3020928" y="3349556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9" name="上箭头 18"/>
          <p:cNvSpPr/>
          <p:nvPr/>
        </p:nvSpPr>
        <p:spPr>
          <a:xfrm>
            <a:off x="5950087" y="3385366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0" name="上箭头 19"/>
          <p:cNvSpPr/>
          <p:nvPr/>
        </p:nvSpPr>
        <p:spPr>
          <a:xfrm>
            <a:off x="3106167" y="2532767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1" name="上箭头 20"/>
          <p:cNvSpPr/>
          <p:nvPr/>
        </p:nvSpPr>
        <p:spPr>
          <a:xfrm>
            <a:off x="5868144" y="2516387"/>
            <a:ext cx="432048" cy="36004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2" name="矩形 21"/>
          <p:cNvSpPr/>
          <p:nvPr/>
        </p:nvSpPr>
        <p:spPr>
          <a:xfrm>
            <a:off x="565806" y="1268760"/>
            <a:ext cx="432048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3808" y="2736908"/>
            <a:ext cx="432048" cy="8361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83808" y="3673012"/>
            <a:ext cx="432048" cy="8361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1560" y="4609116"/>
            <a:ext cx="432048" cy="980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2358" y="5689236"/>
            <a:ext cx="432048" cy="692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抓取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1422267" y="188640"/>
            <a:ext cx="48329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项目架构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77280"/>
            <a:ext cx="7772400" cy="45720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技术列表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多线程</a:t>
            </a:r>
            <a:endParaRPr lang="en-US" altLang="zh-CN" dirty="0" smtClean="0"/>
          </a:p>
          <a:p>
            <a:r>
              <a:rPr lang="zh-CN" altLang="en-US" dirty="0" smtClean="0"/>
              <a:t> 正则表达式</a:t>
            </a:r>
            <a:endParaRPr lang="en-US" altLang="zh-CN" dirty="0"/>
          </a:p>
          <a:p>
            <a:endParaRPr lang="en-US" altLang="zh-CN" dirty="0"/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rgbClr val="FF0000"/>
                </a:solidFill>
              </a:rPr>
              <a:t> 框架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JSoup</a:t>
            </a:r>
            <a:endParaRPr lang="en-US" altLang="zh-CN" dirty="0"/>
          </a:p>
          <a:p>
            <a:r>
              <a:rPr lang="en-US" altLang="zh-CN" dirty="0" smtClean="0"/>
              <a:t> Mahout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Jieba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项目列表及框架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实验效果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00553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 smtClean="0"/>
              <a:t>基于统计的分类</a:t>
            </a:r>
            <a:endParaRPr lang="en-US" altLang="zh-CN" sz="2800" b="1" dirty="0" smtClean="0"/>
          </a:p>
          <a:p>
            <a:r>
              <a:rPr lang="zh-CN" altLang="en-US" dirty="0" smtClean="0"/>
              <a:t>观察</a:t>
            </a:r>
            <a:r>
              <a:rPr lang="zh-CN" altLang="en-US" dirty="0"/>
              <a:t>博文</a:t>
            </a:r>
            <a:r>
              <a:rPr lang="zh-CN" altLang="en-US" dirty="0" smtClean="0"/>
              <a:t>结构，博客中存在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Tag</a:t>
            </a:r>
            <a:r>
              <a:rPr lang="zh-CN" altLang="en-US" dirty="0" smtClean="0"/>
              <a:t>标签个数有限且分类明确：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3367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实验效果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367126"/>
            <a:ext cx="7704856" cy="44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/>
              <a:t>对分类后的文件通过</a:t>
            </a:r>
            <a:r>
              <a:rPr lang="en-US" altLang="zh-CN" sz="2800" b="1" dirty="0"/>
              <a:t>LDA</a:t>
            </a:r>
            <a:r>
              <a:rPr lang="zh-CN" altLang="en-US" sz="2800" b="1" dirty="0"/>
              <a:t>进行关键词</a:t>
            </a:r>
            <a:r>
              <a:rPr lang="zh-CN" altLang="en-US" sz="2800" b="1" dirty="0" smtClean="0"/>
              <a:t>提取</a:t>
            </a:r>
            <a:endParaRPr lang="en-US" altLang="zh-CN" sz="2800" b="1" dirty="0" smtClean="0"/>
          </a:p>
          <a:p>
            <a:r>
              <a:rPr lang="en-US" altLang="zh-CN" sz="2400" dirty="0" smtClean="0"/>
              <a:t>0.030</a:t>
            </a:r>
            <a:r>
              <a:rPr lang="en-US" altLang="zh-CN" sz="2400" dirty="0"/>
              <a:t>*</a:t>
            </a:r>
            <a:r>
              <a:rPr lang="zh-CN" altLang="en-US" sz="2400" dirty="0"/>
              <a:t>通信 </a:t>
            </a:r>
            <a:r>
              <a:rPr lang="en-US" altLang="zh-CN" sz="2400" dirty="0"/>
              <a:t>+ 0.029*</a:t>
            </a:r>
            <a:r>
              <a:rPr lang="zh-CN" altLang="en-US" sz="2400" dirty="0"/>
              <a:t>安装 </a:t>
            </a:r>
            <a:r>
              <a:rPr lang="en-US" altLang="zh-CN" sz="2400" dirty="0"/>
              <a:t>+ 0.026*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 + 0.021*</a:t>
            </a:r>
            <a:r>
              <a:rPr lang="zh-CN" altLang="en-US" sz="2400" dirty="0"/>
              <a:t>中 </a:t>
            </a:r>
            <a:r>
              <a:rPr lang="en-US" altLang="zh-CN" sz="2400" dirty="0"/>
              <a:t>+ 0.020*</a:t>
            </a:r>
            <a:r>
              <a:rPr lang="en-US" altLang="zh-CN" sz="2400" dirty="0" err="1"/>
              <a:t>lbp</a:t>
            </a:r>
            <a:r>
              <a:rPr lang="en-US" altLang="zh-CN" sz="2400" dirty="0"/>
              <a:t> + 0.015*java + 0.015*</a:t>
            </a:r>
            <a:r>
              <a:rPr lang="zh-CN" altLang="en-US" sz="2400" dirty="0"/>
              <a:t>单片机 </a:t>
            </a:r>
            <a:r>
              <a:rPr lang="en-US" altLang="zh-CN" sz="2400" dirty="0"/>
              <a:t>+ 0.015*</a:t>
            </a:r>
            <a:r>
              <a:rPr lang="en-US" altLang="zh-CN" sz="2400" dirty="0" err="1"/>
              <a:t>udp</a:t>
            </a:r>
            <a:r>
              <a:rPr lang="en-US" altLang="zh-CN" sz="2400" dirty="0"/>
              <a:t> + 0.015*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 + 0.015*</a:t>
            </a:r>
            <a:r>
              <a:rPr lang="zh-CN" altLang="en-US" sz="2400" dirty="0" smtClean="0"/>
              <a:t>串口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l"/>
            </a:pPr>
            <a:r>
              <a:rPr lang="zh-CN" altLang="en-US" sz="2400" dirty="0" smtClean="0"/>
              <a:t>以</a:t>
            </a:r>
            <a:r>
              <a:rPr lang="zh-CN" altLang="en-US" sz="2400" dirty="0"/>
              <a:t>编程语言中的文件为例，获取该文件夹中文件集关键词</a:t>
            </a:r>
            <a:r>
              <a:rPr lang="zh-CN" altLang="en-US" sz="2400" dirty="0" smtClean="0"/>
              <a:t>如上</a:t>
            </a:r>
            <a:endParaRPr lang="en-US" altLang="zh-CN" sz="2400" dirty="0" smtClean="0"/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zh-CN" sz="2400" dirty="0" smtClean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l"/>
            </a:pPr>
            <a:r>
              <a:rPr lang="zh-CN" altLang="en-US" sz="2400" dirty="0" smtClean="0"/>
              <a:t>由此</a:t>
            </a:r>
            <a:r>
              <a:rPr lang="zh-CN" altLang="en-US" sz="2400" dirty="0"/>
              <a:t>说明在编程语言的文件夹中包括的内容有通信，安装教程，</a:t>
            </a:r>
            <a:r>
              <a:rPr lang="en-US" altLang="zh-CN" sz="2400" dirty="0"/>
              <a:t>java</a:t>
            </a:r>
            <a:r>
              <a:rPr lang="zh-CN" altLang="en-US" sz="2400" dirty="0"/>
              <a:t>，单片机，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等，也说明了再分类的可能性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实验效果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683568" y="1124744"/>
            <a:ext cx="8003232" cy="4895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 smtClean="0"/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 smtClean="0"/>
              <a:t>对文本提取关键词（每一行是一个文本的关键词）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08" y="2276872"/>
            <a:ext cx="6768752" cy="324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412776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/>
              <a:t>对文本提取关键词（每一行是一个文本的关键词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>
              <a:buClr>
                <a:srgbClr val="FF0000"/>
              </a:buClr>
            </a:pPr>
            <a:endParaRPr lang="en-US" altLang="zh-CN" sz="2800" dirty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文本</a:t>
            </a:r>
            <a:r>
              <a:rPr lang="zh-CN" altLang="en-US" sz="2000" dirty="0"/>
              <a:t>的分类中存在与选中主题不一致的情况，可以对博客分类进行</a:t>
            </a:r>
            <a:r>
              <a:rPr lang="zh-CN" altLang="en-US" sz="2000" dirty="0" smtClean="0"/>
              <a:t>矫正</a:t>
            </a:r>
            <a:endParaRPr lang="en-US" altLang="zh-CN" sz="2000" dirty="0" smtClean="0"/>
          </a:p>
          <a:p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提取每个主题近义词，利用匹配和词语相似度对文本进行再分类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最终结果比以前准确性提高</a:t>
            </a:r>
            <a:r>
              <a:rPr lang="en-US" altLang="zh-CN" sz="2000" dirty="0"/>
              <a:t>18.69%</a:t>
            </a:r>
            <a:r>
              <a:rPr lang="zh-CN" altLang="en-US" sz="2000" dirty="0"/>
              <a:t>，基本能保证主题与文本相</a:t>
            </a:r>
            <a:r>
              <a:rPr lang="zh-CN" altLang="en-US" sz="2000" dirty="0" smtClean="0"/>
              <a:t>对应</a:t>
            </a:r>
            <a:endParaRPr lang="en-US" altLang="zh-CN" sz="20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/>
              <a:t>根据</a:t>
            </a:r>
            <a:r>
              <a:rPr lang="en-US" altLang="zh-CN" sz="2800" b="1" dirty="0"/>
              <a:t>LDA</a:t>
            </a:r>
            <a:r>
              <a:rPr lang="zh-CN" altLang="en-US" sz="2800" b="1" dirty="0"/>
              <a:t>提取的关键词，使用</a:t>
            </a:r>
            <a:r>
              <a:rPr lang="en-US" altLang="zh-CN" sz="2800" b="1" dirty="0"/>
              <a:t>SVM</a:t>
            </a:r>
            <a:r>
              <a:rPr lang="zh-CN" altLang="en-US" sz="2800" b="1" dirty="0"/>
              <a:t>对文本进行更细化的分类</a:t>
            </a:r>
            <a:endParaRPr lang="en-US" altLang="zh-CN" sz="2800" b="1" dirty="0"/>
          </a:p>
          <a:p>
            <a:endParaRPr lang="en-US" altLang="zh-CN" sz="2400" dirty="0"/>
          </a:p>
        </p:txBody>
      </p:sp>
      <p:sp>
        <p:nvSpPr>
          <p:cNvPr id="4" name="标题 1"/>
          <p:cNvSpPr txBox="1"/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实验效果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1" y="0"/>
            <a:ext cx="5010150" cy="68580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3077" name="矩形 10"/>
          <p:cNvSpPr>
            <a:spLocks noChangeArrowheads="1"/>
          </p:cNvSpPr>
          <p:nvPr/>
        </p:nvSpPr>
        <p:spPr bwMode="auto">
          <a:xfrm flipH="1">
            <a:off x="0" y="1279525"/>
            <a:ext cx="5010150" cy="4389438"/>
          </a:xfrm>
          <a:prstGeom prst="rect">
            <a:avLst/>
          </a:prstGeom>
          <a:solidFill>
            <a:srgbClr val="0F6FC6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FF0000"/>
                </a:solidFill>
                <a:ea typeface="微软雅黑" pitchFamily="34" charset="-122"/>
                <a:sym typeface="宋体" pitchFamily="2" charset="-122"/>
              </a:rPr>
              <a:t>CHAPTER</a:t>
            </a:r>
            <a:endParaRPr lang="en-US" altLang="zh-CN" sz="4000" dirty="0">
              <a:solidFill>
                <a:srgbClr val="FF0000"/>
              </a:solidFill>
              <a:ea typeface="微软雅黑" pitchFamily="34" charset="-122"/>
              <a:sym typeface="宋体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16600" dirty="0" smtClean="0">
                <a:solidFill>
                  <a:srgbClr val="FF0000"/>
                </a:solidFill>
                <a:latin typeface="Impact" pitchFamily="34" charset="0"/>
                <a:ea typeface="微软雅黑" pitchFamily="34" charset="-122"/>
                <a:sym typeface="宋体" pitchFamily="2" charset="-122"/>
              </a:rPr>
              <a:t>03</a:t>
            </a:r>
            <a:endParaRPr lang="zh-CN" altLang="zh-CN" sz="16600" dirty="0">
              <a:solidFill>
                <a:srgbClr val="FF0000"/>
              </a:solidFill>
              <a:latin typeface="Impact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3078" name="文本框 3"/>
          <p:cNvSpPr txBox="1">
            <a:spLocks noChangeArrowheads="1"/>
          </p:cNvSpPr>
          <p:nvPr/>
        </p:nvSpPr>
        <p:spPr bwMode="auto">
          <a:xfrm>
            <a:off x="5153025" y="1279525"/>
            <a:ext cx="37734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" pitchFamily="34" charset="0"/>
              </a:rPr>
              <a:t>项目完成总结</a:t>
            </a:r>
            <a:endParaRPr lang="en-US" altLang="zh-CN" sz="40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结论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/>
              <a:t>博文作者创建博文时选择的标签可能存在一定的误差，通过文本主题词挖掘与主题近似词集的相似性计算，可以对错误分类进行矫正，准确率约达到</a:t>
            </a:r>
            <a:r>
              <a:rPr lang="en-US" altLang="zh-CN" dirty="0" smtClean="0"/>
              <a:t>85%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/>
              <a:t>一个领域主题包含的内容很多变，深度挖掘领域主题的内容能更好的把握这一主题。</a:t>
            </a:r>
            <a:endParaRPr lang="en-US" altLang="zh-CN" dirty="0" smtClean="0"/>
          </a:p>
          <a:p>
            <a:endParaRPr lang="en-US" altLang="zh-CN" dirty="0"/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/>
              <a:t>通过挖掘出来的主题对分类进行细化，目前仅采用了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LR,kmeans</a:t>
            </a:r>
            <a:r>
              <a:rPr lang="zh-CN" altLang="en-US" dirty="0" smtClean="0"/>
              <a:t>进行验证，最好效果仅在</a:t>
            </a:r>
            <a:r>
              <a:rPr lang="en-US" altLang="zh-CN" dirty="0" smtClean="0"/>
              <a:t>72.34%</a:t>
            </a:r>
            <a:r>
              <a:rPr lang="zh-CN" altLang="en-US" dirty="0" smtClean="0"/>
              <a:t>，还有待进一步的优化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3"/>
          <p:cNvSpPr txBox="1">
            <a:spLocks noChangeArrowheads="1"/>
          </p:cNvSpPr>
          <p:nvPr/>
        </p:nvSpPr>
        <p:spPr bwMode="auto">
          <a:xfrm>
            <a:off x="173038" y="2963863"/>
            <a:ext cx="5346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en-US" altLang="zh-CN" sz="600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THANK YOU</a:t>
            </a:r>
            <a:r>
              <a:rPr lang="zh-CN" altLang="en-US" sz="600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sz="600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</a:p>
        </p:txBody>
      </p:sp>
      <p:pic>
        <p:nvPicPr>
          <p:cNvPr id="5123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996950"/>
            <a:ext cx="3781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1"/>
          <p:cNvSpPr/>
          <p:nvPr/>
        </p:nvSpPr>
        <p:spPr>
          <a:xfrm flipH="1">
            <a:off x="7672388" y="1036638"/>
            <a:ext cx="465137" cy="114300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F06262"/>
              </a:gs>
              <a:gs pos="100000">
                <a:srgbClr val="E81616"/>
              </a:gs>
              <a:gs pos="89000">
                <a:srgbClr val="F06262"/>
              </a:gs>
              <a:gs pos="60000">
                <a:srgbClr val="FBD1D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58" name="圆角矩形 11"/>
          <p:cNvSpPr/>
          <p:nvPr/>
        </p:nvSpPr>
        <p:spPr>
          <a:xfrm>
            <a:off x="1270000" y="2705100"/>
            <a:ext cx="465138" cy="114300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F06262"/>
              </a:gs>
              <a:gs pos="100000">
                <a:srgbClr val="E81616"/>
              </a:gs>
              <a:gs pos="89000">
                <a:srgbClr val="F06262"/>
              </a:gs>
              <a:gs pos="60000">
                <a:srgbClr val="FBD1D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4" name="圆角矩形 11"/>
          <p:cNvSpPr/>
          <p:nvPr/>
        </p:nvSpPr>
        <p:spPr>
          <a:xfrm>
            <a:off x="1270000" y="3900488"/>
            <a:ext cx="465138" cy="114300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F06262"/>
              </a:gs>
              <a:gs pos="100000">
                <a:srgbClr val="E81616"/>
              </a:gs>
              <a:gs pos="89000">
                <a:srgbClr val="F06262"/>
              </a:gs>
              <a:gs pos="60000">
                <a:srgbClr val="FBD1D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8" name="圆角矩形 11"/>
          <p:cNvSpPr/>
          <p:nvPr/>
        </p:nvSpPr>
        <p:spPr>
          <a:xfrm>
            <a:off x="1270000" y="5095875"/>
            <a:ext cx="465138" cy="114300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F06262"/>
              </a:gs>
              <a:gs pos="100000">
                <a:srgbClr val="E81616"/>
              </a:gs>
              <a:gs pos="89000">
                <a:srgbClr val="F06262"/>
              </a:gs>
              <a:gs pos="60000">
                <a:srgbClr val="FBD1D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5126" name="任意多边形 21"/>
          <p:cNvSpPr/>
          <p:nvPr/>
        </p:nvSpPr>
        <p:spPr bwMode="auto">
          <a:xfrm>
            <a:off x="1292225" y="2159000"/>
            <a:ext cx="169863" cy="4708525"/>
          </a:xfrm>
          <a:custGeom>
            <a:avLst/>
            <a:gdLst>
              <a:gd name="T0" fmla="*/ 0 w 169863"/>
              <a:gd name="T1" fmla="*/ 0 h 4347924"/>
              <a:gd name="T2" fmla="*/ 169863 w 169863"/>
              <a:gd name="T3" fmla="*/ 0 h 4347924"/>
              <a:gd name="T4" fmla="*/ 169863 w 169863"/>
              <a:gd name="T5" fmla="*/ 6475848 h 4347924"/>
              <a:gd name="T6" fmla="*/ 0 w 169863"/>
              <a:gd name="T7" fmla="*/ 6475848 h 43479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9863" h="4347924">
                <a:moveTo>
                  <a:pt x="0" y="0"/>
                </a:moveTo>
                <a:lnTo>
                  <a:pt x="169863" y="0"/>
                </a:lnTo>
                <a:lnTo>
                  <a:pt x="169863" y="4347924"/>
                </a:lnTo>
                <a:lnTo>
                  <a:pt x="0" y="4347924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BABAB"/>
              </a:gs>
              <a:gs pos="53999">
                <a:srgbClr val="D7D7D7"/>
              </a:gs>
              <a:gs pos="100000">
                <a:srgbClr val="A5A5A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" name="圆角矩形 4"/>
          <p:cNvSpPr/>
          <p:nvPr/>
        </p:nvSpPr>
        <p:spPr>
          <a:xfrm>
            <a:off x="1270000" y="2763838"/>
            <a:ext cx="1274763" cy="708025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F06262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09514" y="2862998"/>
            <a:ext cx="521184" cy="52118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0626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</a:t>
            </a:r>
            <a:endParaRPr lang="zh-CN" altLang="en-US" sz="2400" b="1" dirty="0">
              <a:solidFill>
                <a:srgbClr val="F06262"/>
              </a:solidFill>
              <a:latin typeface="Segoe UI" pitchFamily="34" charset="0"/>
              <a:ea typeface="幼圆" panose="02010509060101010101" pitchFamily="49" charset="-122"/>
              <a:cs typeface="Segoe UI" pitchFamily="34" charset="0"/>
            </a:endParaRPr>
          </a:p>
        </p:txBody>
      </p:sp>
      <p:sp>
        <p:nvSpPr>
          <p:cNvPr id="85" name="圆角矩形 4"/>
          <p:cNvSpPr/>
          <p:nvPr/>
        </p:nvSpPr>
        <p:spPr>
          <a:xfrm>
            <a:off x="1270000" y="3959225"/>
            <a:ext cx="1274763" cy="708025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F06262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09514" y="4058188"/>
            <a:ext cx="521184" cy="52118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0626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02</a:t>
            </a:r>
            <a:endParaRPr lang="zh-CN" altLang="en-US" sz="2400" b="1" dirty="0">
              <a:solidFill>
                <a:srgbClr val="F06262"/>
              </a:solidFill>
              <a:latin typeface="Segoe UI" pitchFamily="34" charset="0"/>
              <a:ea typeface="幼圆" panose="02010509060101010101" pitchFamily="49" charset="-122"/>
              <a:cs typeface="Segoe UI" pitchFamily="34" charset="0"/>
            </a:endParaRPr>
          </a:p>
        </p:txBody>
      </p:sp>
      <p:sp>
        <p:nvSpPr>
          <p:cNvPr id="89" name="圆角矩形 4"/>
          <p:cNvSpPr/>
          <p:nvPr/>
        </p:nvSpPr>
        <p:spPr>
          <a:xfrm>
            <a:off x="1270000" y="5154613"/>
            <a:ext cx="1274763" cy="708025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F06262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909514" y="5253378"/>
            <a:ext cx="521184" cy="521184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0626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03</a:t>
            </a:r>
            <a:endParaRPr lang="zh-CN" altLang="en-US" sz="2400" b="1" dirty="0">
              <a:solidFill>
                <a:srgbClr val="F06262"/>
              </a:solidFill>
              <a:latin typeface="Segoe UI" pitchFamily="34" charset="0"/>
              <a:ea typeface="幼圆" panose="02010509060101010101" pitchFamily="49" charset="-122"/>
              <a:cs typeface="Segoe UI" pitchFamily="34" charset="0"/>
            </a:endParaRPr>
          </a:p>
        </p:txBody>
      </p:sp>
      <p:sp>
        <p:nvSpPr>
          <p:cNvPr id="25" name="TextBox 33"/>
          <p:cNvSpPr txBox="1"/>
          <p:nvPr/>
        </p:nvSpPr>
        <p:spPr>
          <a:xfrm>
            <a:off x="2671763" y="2646363"/>
            <a:ext cx="4995862" cy="984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" pitchFamily="34" charset="0"/>
              </a:rPr>
              <a:t>项目背景介绍</a:t>
            </a:r>
            <a:endParaRPr lang="en-US" altLang="zh-CN" sz="3600" kern="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" pitchFamily="34" charset="0"/>
            </a:endParaRPr>
          </a:p>
        </p:txBody>
      </p:sp>
      <p:sp>
        <p:nvSpPr>
          <p:cNvPr id="26" name="TextBox 33"/>
          <p:cNvSpPr txBox="1"/>
          <p:nvPr/>
        </p:nvSpPr>
        <p:spPr>
          <a:xfrm>
            <a:off x="2671763" y="3816350"/>
            <a:ext cx="4995862" cy="984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" pitchFamily="34" charset="0"/>
              </a:rPr>
              <a:t>项目内容分析</a:t>
            </a:r>
            <a:endParaRPr lang="en-US" altLang="zh-CN" sz="3600" kern="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" pitchFamily="34" charset="0"/>
            </a:endParaRPr>
          </a:p>
        </p:txBody>
      </p:sp>
      <p:sp>
        <p:nvSpPr>
          <p:cNvPr id="27" name="TextBox 33"/>
          <p:cNvSpPr txBox="1"/>
          <p:nvPr/>
        </p:nvSpPr>
        <p:spPr>
          <a:xfrm>
            <a:off x="2671763" y="5013325"/>
            <a:ext cx="4995862" cy="982663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" pitchFamily="34" charset="0"/>
              </a:rPr>
              <a:t>项目完成总结</a:t>
            </a:r>
            <a:endParaRPr lang="en-US" altLang="zh-CN" sz="3600" kern="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" pitchFamily="34" charset="0"/>
            </a:endParaRPr>
          </a:p>
        </p:txBody>
      </p:sp>
      <p:sp>
        <p:nvSpPr>
          <p:cNvPr id="5142" name="矩形 15"/>
          <p:cNvSpPr>
            <a:spLocks noChangeArrowheads="1"/>
          </p:cNvSpPr>
          <p:nvPr/>
        </p:nvSpPr>
        <p:spPr bwMode="auto">
          <a:xfrm>
            <a:off x="7931150" y="0"/>
            <a:ext cx="168275" cy="1428750"/>
          </a:xfrm>
          <a:prstGeom prst="rect">
            <a:avLst/>
          </a:prstGeom>
          <a:gradFill rotWithShape="0">
            <a:gsLst>
              <a:gs pos="0">
                <a:srgbClr val="ABABAB"/>
              </a:gs>
              <a:gs pos="53999">
                <a:srgbClr val="D7D7D7"/>
              </a:gs>
              <a:gs pos="100000">
                <a:srgbClr val="A5A5A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 flipH="1">
            <a:off x="4167188" y="385763"/>
            <a:ext cx="3970337" cy="708025"/>
          </a:xfrm>
          <a:custGeom>
            <a:avLst/>
            <a:gdLst>
              <a:gd name="connsiteX0" fmla="*/ 3616084 w 3970185"/>
              <a:gd name="connsiteY0" fmla="*/ 0 h 708025"/>
              <a:gd name="connsiteX1" fmla="*/ 2838983 w 3970185"/>
              <a:gd name="connsiteY1" fmla="*/ 0 h 708025"/>
              <a:gd name="connsiteX2" fmla="*/ 2695422 w 3970185"/>
              <a:gd name="connsiteY2" fmla="*/ 0 h 708025"/>
              <a:gd name="connsiteX3" fmla="*/ 0 w 3970185"/>
              <a:gd name="connsiteY3" fmla="*/ 0 h 708025"/>
              <a:gd name="connsiteX4" fmla="*/ 0 w 3970185"/>
              <a:gd name="connsiteY4" fmla="*/ 708025 h 708025"/>
              <a:gd name="connsiteX5" fmla="*/ 2695422 w 3970185"/>
              <a:gd name="connsiteY5" fmla="*/ 708025 h 708025"/>
              <a:gd name="connsiteX6" fmla="*/ 2838983 w 3970185"/>
              <a:gd name="connsiteY6" fmla="*/ 708025 h 708025"/>
              <a:gd name="connsiteX7" fmla="*/ 3616084 w 3970185"/>
              <a:gd name="connsiteY7" fmla="*/ 708025 h 708025"/>
              <a:gd name="connsiteX8" fmla="*/ 3970185 w 3970185"/>
              <a:gd name="connsiteY8" fmla="*/ 354013 h 708025"/>
              <a:gd name="connsiteX9" fmla="*/ 3616084 w 3970185"/>
              <a:gd name="connsiteY9" fmla="*/ 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0185" h="708025">
                <a:moveTo>
                  <a:pt x="3616084" y="0"/>
                </a:moveTo>
                <a:lnTo>
                  <a:pt x="2838983" y="0"/>
                </a:lnTo>
                <a:lnTo>
                  <a:pt x="2695422" y="0"/>
                </a:lnTo>
                <a:lnTo>
                  <a:pt x="0" y="0"/>
                </a:lnTo>
                <a:lnTo>
                  <a:pt x="0" y="708025"/>
                </a:lnTo>
                <a:lnTo>
                  <a:pt x="2695422" y="708025"/>
                </a:lnTo>
                <a:lnTo>
                  <a:pt x="2838983" y="708025"/>
                </a:lnTo>
                <a:lnTo>
                  <a:pt x="3616084" y="708025"/>
                </a:lnTo>
                <a:cubicBezTo>
                  <a:pt x="3811649" y="708025"/>
                  <a:pt x="3970185" y="549528"/>
                  <a:pt x="3970185" y="354013"/>
                </a:cubicBezTo>
                <a:cubicBezTo>
                  <a:pt x="3970185" y="158497"/>
                  <a:pt x="3811649" y="0"/>
                  <a:pt x="3616084" y="0"/>
                </a:cubicBezTo>
                <a:close/>
              </a:path>
            </a:pathLst>
          </a:custGeom>
          <a:solidFill>
            <a:srgbClr val="F06262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 录 </a:t>
            </a:r>
            <a:r>
              <a:rPr lang="en-US" altLang="zh-CN" sz="3600" kern="0" dirty="0">
                <a:solidFill>
                  <a:srgbClr val="FFFFFF"/>
                </a:solidFill>
                <a:latin typeface="Calibri"/>
                <a:ea typeface="+mn-ea"/>
              </a:rPr>
              <a:t>/ </a:t>
            </a:r>
            <a:r>
              <a:rPr lang="en-US" altLang="zh-CN" sz="3600" kern="0" dirty="0">
                <a:solidFill>
                  <a:srgbClr val="F9BFBF"/>
                </a:solidFill>
                <a:latin typeface="Baskerville Old Face" panose="02020602080505020303" pitchFamily="18" charset="0"/>
                <a:ea typeface="+mn-ea"/>
              </a:rPr>
              <a:t>contents</a:t>
            </a:r>
            <a:endParaRPr lang="en-US" sz="3600" kern="0" dirty="0">
              <a:solidFill>
                <a:srgbClr val="F9BFBF"/>
              </a:solidFill>
              <a:latin typeface="Baskerville Old Face" panose="02020602080505020303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1" y="0"/>
            <a:ext cx="5010150" cy="68580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3077" name="矩形 10"/>
          <p:cNvSpPr>
            <a:spLocks noChangeArrowheads="1"/>
          </p:cNvSpPr>
          <p:nvPr/>
        </p:nvSpPr>
        <p:spPr bwMode="auto">
          <a:xfrm flipH="1">
            <a:off x="0" y="1279525"/>
            <a:ext cx="5010150" cy="4389438"/>
          </a:xfrm>
          <a:prstGeom prst="rect">
            <a:avLst/>
          </a:prstGeom>
          <a:solidFill>
            <a:srgbClr val="0F6FC6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4000">
                <a:solidFill>
                  <a:srgbClr val="FF0000"/>
                </a:solidFill>
                <a:ea typeface="微软雅黑" pitchFamily="34" charset="-122"/>
                <a:sym typeface="宋体" pitchFamily="2" charset="-122"/>
              </a:rPr>
              <a:t>CHAPTER</a:t>
            </a:r>
            <a:endParaRPr lang="en-US" altLang="zh-CN" sz="4000">
              <a:solidFill>
                <a:srgbClr val="FF0000"/>
              </a:solidFill>
              <a:ea typeface="微软雅黑" pitchFamily="34" charset="-122"/>
              <a:sym typeface="宋体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16600">
                <a:solidFill>
                  <a:srgbClr val="FF0000"/>
                </a:solidFill>
                <a:latin typeface="Impact" pitchFamily="34" charset="0"/>
                <a:ea typeface="微软雅黑" pitchFamily="34" charset="-122"/>
                <a:sym typeface="宋体" pitchFamily="2" charset="-122"/>
              </a:rPr>
              <a:t>01</a:t>
            </a:r>
            <a:endParaRPr lang="zh-CN" altLang="zh-CN" sz="16600">
              <a:solidFill>
                <a:srgbClr val="FF0000"/>
              </a:solidFill>
              <a:latin typeface="Impact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3078" name="文本框 3"/>
          <p:cNvSpPr txBox="1">
            <a:spLocks noChangeArrowheads="1"/>
          </p:cNvSpPr>
          <p:nvPr/>
        </p:nvSpPr>
        <p:spPr bwMode="auto">
          <a:xfrm>
            <a:off x="5153025" y="1279525"/>
            <a:ext cx="37734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" pitchFamily="34" charset="0"/>
              </a:rPr>
              <a:t>项目背景介绍</a:t>
            </a:r>
            <a:endParaRPr lang="en-US" altLang="zh-CN" sz="40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03648" y="260648"/>
            <a:ext cx="2664296" cy="72008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组员分工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1048072" y="1196752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b="1" dirty="0" smtClean="0"/>
              <a:t>汪念：</a:t>
            </a:r>
            <a:r>
              <a:rPr lang="en-US" altLang="zh-CN" b="1" dirty="0" smtClean="0"/>
              <a:t>40%</a:t>
            </a:r>
            <a:endParaRPr lang="en-US" altLang="zh-CN" b="1" dirty="0" smtClean="0"/>
          </a:p>
          <a:p>
            <a:r>
              <a:rPr lang="zh-CN" altLang="en-US" sz="1800" dirty="0" smtClean="0"/>
              <a:t>抓取技术博文信息</a:t>
            </a:r>
            <a:endParaRPr lang="en-US" altLang="zh-CN" sz="1800" dirty="0" smtClean="0"/>
          </a:p>
          <a:p>
            <a:r>
              <a:rPr lang="zh-CN" altLang="en-US" sz="1800" dirty="0" smtClean="0"/>
              <a:t>基于主题模型</a:t>
            </a:r>
            <a:r>
              <a:rPr lang="en-US" altLang="zh-CN" sz="1800" dirty="0" smtClean="0"/>
              <a:t>LDA</a:t>
            </a:r>
            <a:r>
              <a:rPr lang="zh-CN" altLang="en-US" sz="1800" dirty="0" smtClean="0"/>
              <a:t>对文本进行关键词提取</a:t>
            </a:r>
            <a:endParaRPr lang="en-US" altLang="zh-CN" sz="1800" dirty="0" smtClean="0"/>
          </a:p>
          <a:p>
            <a:r>
              <a:rPr lang="zh-CN" altLang="en-US" sz="1800" dirty="0"/>
              <a:t>在</a:t>
            </a:r>
            <a:r>
              <a:rPr lang="zh-CN" altLang="en-US" sz="1800" dirty="0" smtClean="0"/>
              <a:t>技术博客文本中提取特征，利用机器学习进行分类</a:t>
            </a:r>
            <a:endParaRPr lang="en-US" altLang="zh-CN" sz="1800" dirty="0" smtClean="0"/>
          </a:p>
          <a:p>
            <a:r>
              <a:rPr lang="zh-CN" altLang="en-US" sz="1800" dirty="0" smtClean="0"/>
              <a:t>完成机器学习效果测试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b="1" dirty="0" smtClean="0"/>
              <a:t>李娜：</a:t>
            </a:r>
            <a:r>
              <a:rPr lang="en-US" altLang="zh-CN" b="1" dirty="0" smtClean="0"/>
              <a:t>30%</a:t>
            </a:r>
            <a:endParaRPr lang="en-US" altLang="zh-CN" b="1" dirty="0" smtClean="0"/>
          </a:p>
          <a:p>
            <a:r>
              <a:rPr lang="zh-CN" altLang="en-US" sz="1800" dirty="0" smtClean="0"/>
              <a:t>对爬取出的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文本进行预处理</a:t>
            </a:r>
            <a:endParaRPr lang="en-US" altLang="zh-CN" sz="1800" dirty="0" smtClean="0"/>
          </a:p>
          <a:p>
            <a:r>
              <a:rPr lang="zh-CN" altLang="en-US" sz="1800" dirty="0" smtClean="0"/>
              <a:t>去除文本标点符号，</a:t>
            </a:r>
            <a:r>
              <a:rPr lang="en-US" altLang="zh-CN" sz="1800" dirty="0" smtClean="0"/>
              <a:t>code</a:t>
            </a:r>
            <a:r>
              <a:rPr lang="zh-CN" altLang="en-US" sz="1800" dirty="0" smtClean="0"/>
              <a:t>，停用词，特殊符号</a:t>
            </a:r>
            <a:endParaRPr lang="en-US" altLang="zh-CN" sz="1800" dirty="0" smtClean="0"/>
          </a:p>
          <a:p>
            <a:r>
              <a:rPr lang="zh-CN" altLang="en-US" sz="1800" dirty="0" smtClean="0"/>
              <a:t>写文档</a:t>
            </a:r>
            <a:endParaRPr lang="en-US" altLang="zh-CN" sz="1800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b="1" dirty="0" smtClean="0"/>
              <a:t>胡利奎：</a:t>
            </a:r>
            <a:r>
              <a:rPr lang="en-US" altLang="zh-CN" b="1" dirty="0" smtClean="0"/>
              <a:t>30%</a:t>
            </a:r>
            <a:endParaRPr lang="en-US" altLang="zh-CN" b="1" dirty="0" smtClean="0"/>
          </a:p>
          <a:p>
            <a:r>
              <a:rPr lang="zh-CN" altLang="en-US" sz="1800" dirty="0"/>
              <a:t>对文本内容进行断句分词</a:t>
            </a:r>
            <a:endParaRPr lang="en-US" altLang="zh-CN" sz="1800" dirty="0" smtClean="0"/>
          </a:p>
          <a:p>
            <a:r>
              <a:rPr lang="zh-CN" altLang="en-US" sz="1800" dirty="0" smtClean="0"/>
              <a:t>提取新的特征对机器学习结果进行优化并进行相关测试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MH_Other_1"/>
          <p:cNvSpPr>
            <a:spLocks noChangeArrowheads="1"/>
          </p:cNvSpPr>
          <p:nvPr/>
        </p:nvSpPr>
        <p:spPr bwMode="auto">
          <a:xfrm rot="1805303" flipH="1">
            <a:off x="1530350" y="1586260"/>
            <a:ext cx="712788" cy="614363"/>
          </a:xfrm>
          <a:prstGeom prst="triangle">
            <a:avLst>
              <a:gd name="adj" fmla="val 50000"/>
            </a:avLst>
          </a:prstGeom>
          <a:solidFill>
            <a:srgbClr val="57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76" name="MH_Other_2"/>
          <p:cNvSpPr/>
          <p:nvPr/>
        </p:nvSpPr>
        <p:spPr bwMode="auto">
          <a:xfrm>
            <a:off x="969963" y="1268760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00A7B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6" name="MH_SubTitle_1"/>
          <p:cNvSpPr/>
          <p:nvPr/>
        </p:nvSpPr>
        <p:spPr>
          <a:xfrm>
            <a:off x="2095500" y="1595785"/>
            <a:ext cx="6436940" cy="78263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sz="2000" dirty="0"/>
              <a:t>通过</a:t>
            </a:r>
            <a:r>
              <a:rPr lang="en-US" altLang="zh-CN" sz="2000" dirty="0"/>
              <a:t>JSOUP</a:t>
            </a:r>
            <a:r>
              <a:rPr lang="zh-CN" altLang="en-US" sz="2000" dirty="0"/>
              <a:t>对技术博客进行</a:t>
            </a:r>
            <a:r>
              <a:rPr lang="zh-CN" altLang="en-US" sz="2000" dirty="0" smtClean="0"/>
              <a:t>抓取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并</a:t>
            </a:r>
            <a:r>
              <a:rPr lang="zh-CN" altLang="en-US" sz="2000" dirty="0"/>
              <a:t>进行文本的</a:t>
            </a:r>
            <a:r>
              <a:rPr lang="zh-CN" altLang="en-US" sz="2000" dirty="0" smtClean="0"/>
              <a:t>预处理</a:t>
            </a:r>
            <a:endParaRPr lang="en-US" altLang="zh-CN" sz="2000" dirty="0"/>
          </a:p>
        </p:txBody>
      </p:sp>
      <p:sp>
        <p:nvSpPr>
          <p:cNvPr id="3078" name="MH_Other_3"/>
          <p:cNvSpPr>
            <a:spLocks noChangeArrowheads="1"/>
          </p:cNvSpPr>
          <p:nvPr/>
        </p:nvSpPr>
        <p:spPr bwMode="auto">
          <a:xfrm rot="1805303" flipH="1">
            <a:off x="1847850" y="3415755"/>
            <a:ext cx="712788" cy="614362"/>
          </a:xfrm>
          <a:prstGeom prst="triangle">
            <a:avLst>
              <a:gd name="adj" fmla="val 50000"/>
            </a:avLst>
          </a:prstGeom>
          <a:solidFill>
            <a:srgbClr val="FFC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79" name="MH_Other_4"/>
          <p:cNvSpPr/>
          <p:nvPr/>
        </p:nvSpPr>
        <p:spPr bwMode="auto">
          <a:xfrm>
            <a:off x="1285875" y="3171850"/>
            <a:ext cx="947738" cy="1090613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6966 h 1186577"/>
              <a:gd name="T4" fmla="*/ 0 w 1030516"/>
              <a:gd name="T5" fmla="*/ 778926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FF8A0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03</a:t>
            </a:r>
            <a:endParaRPr lang="zh-CN" altLang="en-US" sz="280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11" name="MH_SubTitle_3"/>
          <p:cNvSpPr/>
          <p:nvPr/>
        </p:nvSpPr>
        <p:spPr>
          <a:xfrm>
            <a:off x="2411413" y="3425280"/>
            <a:ext cx="6651483" cy="784225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对文本进行断句，分词，去停用词，去特殊字符等</a:t>
            </a:r>
            <a:endParaRPr lang="en-US" altLang="zh-CN" sz="2000" dirty="0"/>
          </a:p>
        </p:txBody>
      </p:sp>
      <p:sp>
        <p:nvSpPr>
          <p:cNvPr id="3081" name="MH_Other_5"/>
          <p:cNvSpPr>
            <a:spLocks noChangeArrowheads="1"/>
          </p:cNvSpPr>
          <p:nvPr/>
        </p:nvSpPr>
        <p:spPr bwMode="auto">
          <a:xfrm rot="1805303" flipH="1">
            <a:off x="3260179" y="2644230"/>
            <a:ext cx="712788" cy="614362"/>
          </a:xfrm>
          <a:prstGeom prst="triangle">
            <a:avLst>
              <a:gd name="adj" fmla="val 50000"/>
            </a:avLst>
          </a:prstGeom>
          <a:solidFill>
            <a:srgbClr val="CDEE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82" name="MH_Other_6"/>
          <p:cNvSpPr/>
          <p:nvPr/>
        </p:nvSpPr>
        <p:spPr bwMode="auto">
          <a:xfrm>
            <a:off x="2699792" y="2328317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85B81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15" name="MH_SubTitle_2"/>
          <p:cNvSpPr/>
          <p:nvPr/>
        </p:nvSpPr>
        <p:spPr>
          <a:xfrm>
            <a:off x="3823741" y="2655342"/>
            <a:ext cx="4780707" cy="782638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LDA</a:t>
            </a:r>
            <a:r>
              <a:rPr lang="zh-CN" altLang="en-US" sz="2000" dirty="0"/>
              <a:t>主题模型对文本进行关键词提取</a:t>
            </a:r>
            <a:endParaRPr lang="en-US" altLang="zh-CN" sz="2000" dirty="0"/>
          </a:p>
        </p:txBody>
      </p:sp>
      <p:sp>
        <p:nvSpPr>
          <p:cNvPr id="3084" name="MH_Other_7"/>
          <p:cNvSpPr>
            <a:spLocks noChangeArrowheads="1"/>
          </p:cNvSpPr>
          <p:nvPr/>
        </p:nvSpPr>
        <p:spPr bwMode="auto">
          <a:xfrm rot="1805303" flipH="1">
            <a:off x="3404196" y="4507458"/>
            <a:ext cx="712787" cy="615950"/>
          </a:xfrm>
          <a:prstGeom prst="triangle">
            <a:avLst>
              <a:gd name="adj" fmla="val 50000"/>
            </a:avLst>
          </a:prstGeom>
          <a:solidFill>
            <a:srgbClr val="FB90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85" name="MH_Other_8"/>
          <p:cNvSpPr/>
          <p:nvPr/>
        </p:nvSpPr>
        <p:spPr bwMode="auto">
          <a:xfrm>
            <a:off x="2843808" y="4191546"/>
            <a:ext cx="947738" cy="1092200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A10B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04</a:t>
            </a:r>
            <a:endParaRPr lang="zh-CN" altLang="en-US" sz="280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19" name="MH_SubTitle_4"/>
          <p:cNvSpPr/>
          <p:nvPr/>
        </p:nvSpPr>
        <p:spPr>
          <a:xfrm>
            <a:off x="3967757" y="4518571"/>
            <a:ext cx="4504715" cy="782637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利用</a:t>
            </a:r>
            <a:r>
              <a:rPr lang="en-US" altLang="zh-CN" sz="2000" dirty="0"/>
              <a:t>TFIDF</a:t>
            </a:r>
            <a:r>
              <a:rPr lang="zh-CN" altLang="en-US" sz="2000" dirty="0"/>
              <a:t>提取文档中较重要的词汇</a:t>
            </a:r>
            <a:endParaRPr lang="en-US" altLang="zh-CN" sz="2000" dirty="0"/>
          </a:p>
        </p:txBody>
      </p:sp>
      <p:sp>
        <p:nvSpPr>
          <p:cNvPr id="16" name="标题 1"/>
          <p:cNvSpPr txBox="1"/>
          <p:nvPr/>
        </p:nvSpPr>
        <p:spPr>
          <a:xfrm>
            <a:off x="1403648" y="260648"/>
            <a:ext cx="2664296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工程内容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_1"/>
          <p:cNvSpPr>
            <a:spLocks noChangeArrowheads="1"/>
          </p:cNvSpPr>
          <p:nvPr/>
        </p:nvSpPr>
        <p:spPr bwMode="auto">
          <a:xfrm rot="1805303" flipH="1">
            <a:off x="1530350" y="1586260"/>
            <a:ext cx="712788" cy="614363"/>
          </a:xfrm>
          <a:prstGeom prst="triangle">
            <a:avLst>
              <a:gd name="adj" fmla="val 50000"/>
            </a:avLst>
          </a:prstGeom>
          <a:solidFill>
            <a:srgbClr val="57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6" name="MH_Other_2"/>
          <p:cNvSpPr/>
          <p:nvPr/>
        </p:nvSpPr>
        <p:spPr bwMode="auto">
          <a:xfrm>
            <a:off x="969963" y="1268760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00A7B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05</a:t>
            </a:r>
            <a:endParaRPr lang="zh-CN" altLang="en-US" sz="2800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27" name="MH_SubTitle_1"/>
          <p:cNvSpPr/>
          <p:nvPr/>
        </p:nvSpPr>
        <p:spPr>
          <a:xfrm>
            <a:off x="2095500" y="1595785"/>
            <a:ext cx="6436940" cy="782638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 smtClean="0"/>
              <a:t>确定文本特征（关键词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原有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词、原有</a:t>
            </a:r>
            <a:r>
              <a:rPr lang="zh-CN" altLang="en-US" sz="2000" dirty="0"/>
              <a:t>分类</a:t>
            </a:r>
            <a:r>
              <a:rPr lang="zh-CN" altLang="en-US" sz="2000" dirty="0" smtClean="0"/>
              <a:t>词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重要</a:t>
            </a:r>
            <a:r>
              <a:rPr lang="zh-CN" altLang="en-US" sz="2000" dirty="0"/>
              <a:t>词汇以及其他一些文本无关</a:t>
            </a:r>
            <a:r>
              <a:rPr lang="zh-CN" altLang="en-US" sz="2000" dirty="0" smtClean="0"/>
              <a:t>特征）</a:t>
            </a:r>
            <a:endParaRPr lang="en-US" altLang="zh-CN" sz="2000" dirty="0"/>
          </a:p>
        </p:txBody>
      </p:sp>
      <p:sp>
        <p:nvSpPr>
          <p:cNvPr id="28" name="MH_Other_3"/>
          <p:cNvSpPr>
            <a:spLocks noChangeArrowheads="1"/>
          </p:cNvSpPr>
          <p:nvPr/>
        </p:nvSpPr>
        <p:spPr bwMode="auto">
          <a:xfrm rot="1805303" flipH="1">
            <a:off x="1847850" y="3649241"/>
            <a:ext cx="712788" cy="614362"/>
          </a:xfrm>
          <a:prstGeom prst="triangle">
            <a:avLst>
              <a:gd name="adj" fmla="val 50000"/>
            </a:avLst>
          </a:prstGeom>
          <a:solidFill>
            <a:srgbClr val="FFC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9" name="MH_Other_4"/>
          <p:cNvSpPr/>
          <p:nvPr/>
        </p:nvSpPr>
        <p:spPr bwMode="auto">
          <a:xfrm>
            <a:off x="1285875" y="3333328"/>
            <a:ext cx="947738" cy="1090613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6966 h 1186577"/>
              <a:gd name="T4" fmla="*/ 0 w 1030516"/>
              <a:gd name="T5" fmla="*/ 778926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FF8A0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07</a:t>
            </a:r>
            <a:endParaRPr lang="zh-CN" altLang="en-US" sz="2800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30" name="MH_SubTitle_3"/>
          <p:cNvSpPr/>
          <p:nvPr/>
        </p:nvSpPr>
        <p:spPr>
          <a:xfrm>
            <a:off x="2411413" y="3514750"/>
            <a:ext cx="6651483" cy="784225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 smtClean="0"/>
              <a:t>按照技术种类分类数据，并对数据分析</a:t>
            </a:r>
            <a:endParaRPr lang="en-US" altLang="zh-CN" sz="2000" dirty="0"/>
          </a:p>
        </p:txBody>
      </p:sp>
      <p:sp>
        <p:nvSpPr>
          <p:cNvPr id="31" name="MH_Other_5"/>
          <p:cNvSpPr>
            <a:spLocks noChangeArrowheads="1"/>
          </p:cNvSpPr>
          <p:nvPr/>
        </p:nvSpPr>
        <p:spPr bwMode="auto">
          <a:xfrm rot="1805303" flipH="1">
            <a:off x="3260179" y="2716238"/>
            <a:ext cx="712788" cy="614362"/>
          </a:xfrm>
          <a:prstGeom prst="triangle">
            <a:avLst>
              <a:gd name="adj" fmla="val 50000"/>
            </a:avLst>
          </a:prstGeom>
          <a:solidFill>
            <a:srgbClr val="CDEE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MH_Other_6"/>
          <p:cNvSpPr/>
          <p:nvPr/>
        </p:nvSpPr>
        <p:spPr bwMode="auto">
          <a:xfrm>
            <a:off x="2699792" y="2400325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85B81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06</a:t>
            </a:r>
            <a:endParaRPr lang="zh-CN" altLang="en-US" sz="2800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33" name="MH_SubTitle_2"/>
          <p:cNvSpPr/>
          <p:nvPr/>
        </p:nvSpPr>
        <p:spPr>
          <a:xfrm>
            <a:off x="3823741" y="2727350"/>
            <a:ext cx="4780707" cy="782638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对获取的特征通过机器学习进行分类</a:t>
            </a:r>
            <a:endParaRPr lang="en-US" altLang="zh-CN" sz="2000" dirty="0"/>
          </a:p>
        </p:txBody>
      </p:sp>
      <p:sp>
        <p:nvSpPr>
          <p:cNvPr id="34" name="MH_Other_7"/>
          <p:cNvSpPr>
            <a:spLocks noChangeArrowheads="1"/>
          </p:cNvSpPr>
          <p:nvPr/>
        </p:nvSpPr>
        <p:spPr bwMode="auto">
          <a:xfrm rot="1805303" flipH="1">
            <a:off x="3404196" y="4668936"/>
            <a:ext cx="712787" cy="615950"/>
          </a:xfrm>
          <a:prstGeom prst="triangle">
            <a:avLst>
              <a:gd name="adj" fmla="val 50000"/>
            </a:avLst>
          </a:prstGeom>
          <a:solidFill>
            <a:srgbClr val="FB90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5" name="MH_Other_8"/>
          <p:cNvSpPr/>
          <p:nvPr/>
        </p:nvSpPr>
        <p:spPr bwMode="auto">
          <a:xfrm>
            <a:off x="2843808" y="4353024"/>
            <a:ext cx="947738" cy="1092200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A10B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08</a:t>
            </a:r>
            <a:endParaRPr lang="zh-CN" altLang="en-US" sz="2800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36" name="MH_SubTitle_4"/>
          <p:cNvSpPr/>
          <p:nvPr/>
        </p:nvSpPr>
        <p:spPr>
          <a:xfrm>
            <a:off x="3967757" y="4446563"/>
            <a:ext cx="4504715" cy="782637"/>
          </a:xfrm>
          <a:prstGeom prst="rect">
            <a:avLst/>
          </a:prstGeom>
        </p:spPr>
        <p:txBody>
          <a:bodyPr anchor="ctr"/>
          <a:lstStyle/>
          <a:p>
            <a:endParaRPr lang="en-US" altLang="zh-CN" sz="2000" dirty="0"/>
          </a:p>
        </p:txBody>
      </p:sp>
      <p:sp>
        <p:nvSpPr>
          <p:cNvPr id="37" name="MH_SubTitle_3"/>
          <p:cNvSpPr/>
          <p:nvPr/>
        </p:nvSpPr>
        <p:spPr>
          <a:xfrm>
            <a:off x="3998254" y="4677762"/>
            <a:ext cx="6592412" cy="784225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 smtClean="0"/>
              <a:t>通过数据分析，对热门技术总结</a:t>
            </a:r>
            <a:endParaRPr lang="en-US" altLang="zh-CN" sz="2000" dirty="0"/>
          </a:p>
        </p:txBody>
      </p:sp>
      <p:sp>
        <p:nvSpPr>
          <p:cNvPr id="38" name="标题 1"/>
          <p:cNvSpPr txBox="1"/>
          <p:nvPr/>
        </p:nvSpPr>
        <p:spPr>
          <a:xfrm>
            <a:off x="1403648" y="260648"/>
            <a:ext cx="2664296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工程内容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03648" y="260648"/>
            <a:ext cx="396044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选择项目原因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MH_Other_1"/>
          <p:cNvSpPr/>
          <p:nvPr/>
        </p:nvSpPr>
        <p:spPr bwMode="auto">
          <a:xfrm>
            <a:off x="474857" y="1412776"/>
            <a:ext cx="950913" cy="1120775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97F9B"/>
              </a:gs>
            </a:gsLst>
            <a:lin ang="5400000" scaled="0"/>
          </a:gra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MH_Other_1"/>
          <p:cNvSpPr/>
          <p:nvPr/>
        </p:nvSpPr>
        <p:spPr bwMode="auto">
          <a:xfrm>
            <a:off x="474857" y="2743385"/>
            <a:ext cx="950913" cy="1120775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97F9B"/>
              </a:gs>
            </a:gsLst>
            <a:lin ang="5400000" scaled="0"/>
          </a:gra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Other_1"/>
          <p:cNvSpPr/>
          <p:nvPr/>
        </p:nvSpPr>
        <p:spPr bwMode="auto">
          <a:xfrm>
            <a:off x="632302" y="4145458"/>
            <a:ext cx="950913" cy="1120775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97F9B"/>
              </a:gs>
            </a:gsLst>
            <a:lin ang="5400000" scaled="0"/>
          </a:gra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5770" y="1916832"/>
            <a:ext cx="703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技术博客是学习生涯非常好的经验和总结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25770" y="3046988"/>
            <a:ext cx="7538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定期收取博客内容并进行正确的分类是收集学习资料的良好途径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25770" y="4382679"/>
            <a:ext cx="732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通过博客数据分析，可以总结大众对知识点的关注和实现知识发展方向的</a:t>
            </a:r>
            <a:r>
              <a:rPr lang="zh-CN" altLang="en-US" sz="2400" dirty="0" smtClean="0"/>
              <a:t>预测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815975" y="1934755"/>
            <a:ext cx="1150938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6" name="MH_SubTitle_1"/>
          <p:cNvSpPr/>
          <p:nvPr/>
        </p:nvSpPr>
        <p:spPr>
          <a:xfrm>
            <a:off x="815975" y="1934755"/>
            <a:ext cx="1150938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6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</a:rPr>
              <a:t>搭建</a:t>
            </a:r>
            <a:r>
              <a:rPr lang="en-US" altLang="zh-CN" dirty="0" smtClean="0">
                <a:solidFill>
                  <a:srgbClr val="FFFFFF"/>
                </a:solidFill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</a:rPr>
              <a:t>爬虫框架</a:t>
            </a: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7" name="MH_Other_2"/>
          <p:cNvSpPr/>
          <p:nvPr/>
        </p:nvSpPr>
        <p:spPr>
          <a:xfrm rot="19833143">
            <a:off x="1255713" y="1766480"/>
            <a:ext cx="355600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8" name="MH_Other_3"/>
          <p:cNvSpPr/>
          <p:nvPr/>
        </p:nvSpPr>
        <p:spPr>
          <a:xfrm>
            <a:off x="2405063" y="3195230"/>
            <a:ext cx="1150937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9" name="MH_SubTitle_2"/>
          <p:cNvSpPr/>
          <p:nvPr/>
        </p:nvSpPr>
        <p:spPr>
          <a:xfrm>
            <a:off x="2405063" y="3195230"/>
            <a:ext cx="1150937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78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</a:rPr>
              <a:t>全方位的爬取各个技术博客平台</a:t>
            </a: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" name="MH_Other_4"/>
          <p:cNvSpPr/>
          <p:nvPr/>
        </p:nvSpPr>
        <p:spPr>
          <a:xfrm rot="19833143">
            <a:off x="2846388" y="3026955"/>
            <a:ext cx="354012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1" name="MH_Other_5"/>
          <p:cNvSpPr/>
          <p:nvPr/>
        </p:nvSpPr>
        <p:spPr>
          <a:xfrm>
            <a:off x="3994150" y="1934755"/>
            <a:ext cx="1150938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2" name="MH_SubTitle_3"/>
          <p:cNvSpPr/>
          <p:nvPr/>
        </p:nvSpPr>
        <p:spPr>
          <a:xfrm>
            <a:off x="3994150" y="1934755"/>
            <a:ext cx="1150938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5C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</a:rPr>
              <a:t>涵盖充分的博客技术信息</a:t>
            </a: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3" name="MH_Other_6"/>
          <p:cNvSpPr/>
          <p:nvPr/>
        </p:nvSpPr>
        <p:spPr>
          <a:xfrm rot="19833143">
            <a:off x="4435475" y="1766480"/>
            <a:ext cx="354013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4" name="MH_Other_7"/>
          <p:cNvSpPr/>
          <p:nvPr/>
        </p:nvSpPr>
        <p:spPr>
          <a:xfrm>
            <a:off x="5583238" y="3195230"/>
            <a:ext cx="1150937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5" name="MH_SubTitle_4"/>
          <p:cNvSpPr/>
          <p:nvPr/>
        </p:nvSpPr>
        <p:spPr>
          <a:xfrm>
            <a:off x="5583238" y="3195230"/>
            <a:ext cx="1150937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E0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</a:rPr>
              <a:t>运用大数据技术分析数据</a:t>
            </a: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6" name="MH_Other_8"/>
          <p:cNvSpPr/>
          <p:nvPr/>
        </p:nvSpPr>
        <p:spPr>
          <a:xfrm rot="19833143">
            <a:off x="6024563" y="3026955"/>
            <a:ext cx="354012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7" name="MH_Other_9"/>
          <p:cNvSpPr/>
          <p:nvPr/>
        </p:nvSpPr>
        <p:spPr>
          <a:xfrm>
            <a:off x="7173913" y="1934755"/>
            <a:ext cx="1149350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8" name="MH_SubTitle_5"/>
          <p:cNvSpPr/>
          <p:nvPr/>
        </p:nvSpPr>
        <p:spPr>
          <a:xfrm>
            <a:off x="7173913" y="1934755"/>
            <a:ext cx="1149350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-1" fmla="*/ 0 w 1400175"/>
              <a:gd name="connsiteY0-2" fmla="*/ 0 h 2671762"/>
              <a:gd name="connsiteX1-3" fmla="*/ 0 w 1400175"/>
              <a:gd name="connsiteY1-4" fmla="*/ 2400300 h 2671762"/>
              <a:gd name="connsiteX2-5" fmla="*/ 142875 w 1400175"/>
              <a:gd name="connsiteY2-6" fmla="*/ 2328862 h 2671762"/>
              <a:gd name="connsiteX3-7" fmla="*/ 271463 w 1400175"/>
              <a:gd name="connsiteY3-8" fmla="*/ 2509837 h 2671762"/>
              <a:gd name="connsiteX4-9" fmla="*/ 338138 w 1400175"/>
              <a:gd name="connsiteY4-10" fmla="*/ 2586037 h 2671762"/>
              <a:gd name="connsiteX5-11" fmla="*/ 495300 w 1400175"/>
              <a:gd name="connsiteY5-12" fmla="*/ 2671762 h 2671762"/>
              <a:gd name="connsiteX6-13" fmla="*/ 547688 w 1400175"/>
              <a:gd name="connsiteY6-14" fmla="*/ 2571750 h 2671762"/>
              <a:gd name="connsiteX7-15" fmla="*/ 600075 w 1400175"/>
              <a:gd name="connsiteY7-16" fmla="*/ 2524125 h 2671762"/>
              <a:gd name="connsiteX8-17" fmla="*/ 695325 w 1400175"/>
              <a:gd name="connsiteY8-18" fmla="*/ 2457450 h 2671762"/>
              <a:gd name="connsiteX9-19" fmla="*/ 752475 w 1400175"/>
              <a:gd name="connsiteY9-20" fmla="*/ 2400300 h 2671762"/>
              <a:gd name="connsiteX10-21" fmla="*/ 866775 w 1400175"/>
              <a:gd name="connsiteY10-22" fmla="*/ 2362200 h 2671762"/>
              <a:gd name="connsiteX11-23" fmla="*/ 933450 w 1400175"/>
              <a:gd name="connsiteY11-24" fmla="*/ 2481262 h 2671762"/>
              <a:gd name="connsiteX12-25" fmla="*/ 1085850 w 1400175"/>
              <a:gd name="connsiteY12-26" fmla="*/ 2533650 h 2671762"/>
              <a:gd name="connsiteX13-27" fmla="*/ 1176338 w 1400175"/>
              <a:gd name="connsiteY13-28" fmla="*/ 2552700 h 2671762"/>
              <a:gd name="connsiteX14-29" fmla="*/ 1223963 w 1400175"/>
              <a:gd name="connsiteY14-30" fmla="*/ 2514600 h 2671762"/>
              <a:gd name="connsiteX15-31" fmla="*/ 1281113 w 1400175"/>
              <a:gd name="connsiteY15-32" fmla="*/ 2476500 h 2671762"/>
              <a:gd name="connsiteX16-33" fmla="*/ 1323975 w 1400175"/>
              <a:gd name="connsiteY16-34" fmla="*/ 2447925 h 2671762"/>
              <a:gd name="connsiteX17-35" fmla="*/ 1366838 w 1400175"/>
              <a:gd name="connsiteY17-36" fmla="*/ 2428875 h 2671762"/>
              <a:gd name="connsiteX18-37" fmla="*/ 1400175 w 1400175"/>
              <a:gd name="connsiteY18-38" fmla="*/ 2457450 h 2671762"/>
              <a:gd name="connsiteX19-39" fmla="*/ 1400175 w 1400175"/>
              <a:gd name="connsiteY19-40" fmla="*/ 9525 h 2671762"/>
              <a:gd name="connsiteX20-41" fmla="*/ 0 w 1400175"/>
              <a:gd name="connsiteY20-42" fmla="*/ 0 h 2671762"/>
              <a:gd name="connsiteX0-43" fmla="*/ 0 w 1400175"/>
              <a:gd name="connsiteY0-44" fmla="*/ 0 h 2671762"/>
              <a:gd name="connsiteX1-45" fmla="*/ 0 w 1400175"/>
              <a:gd name="connsiteY1-46" fmla="*/ 2400300 h 2671762"/>
              <a:gd name="connsiteX2-47" fmla="*/ 142875 w 1400175"/>
              <a:gd name="connsiteY2-48" fmla="*/ 2328862 h 2671762"/>
              <a:gd name="connsiteX3-49" fmla="*/ 271463 w 1400175"/>
              <a:gd name="connsiteY3-50" fmla="*/ 2509837 h 2671762"/>
              <a:gd name="connsiteX4-51" fmla="*/ 338138 w 1400175"/>
              <a:gd name="connsiteY4-52" fmla="*/ 2586037 h 2671762"/>
              <a:gd name="connsiteX5-53" fmla="*/ 495300 w 1400175"/>
              <a:gd name="connsiteY5-54" fmla="*/ 2671762 h 2671762"/>
              <a:gd name="connsiteX6-55" fmla="*/ 547688 w 1400175"/>
              <a:gd name="connsiteY6-56" fmla="*/ 2571750 h 2671762"/>
              <a:gd name="connsiteX7-57" fmla="*/ 600075 w 1400175"/>
              <a:gd name="connsiteY7-58" fmla="*/ 2524125 h 2671762"/>
              <a:gd name="connsiteX8-59" fmla="*/ 695325 w 1400175"/>
              <a:gd name="connsiteY8-60" fmla="*/ 2457450 h 2671762"/>
              <a:gd name="connsiteX9-61" fmla="*/ 752475 w 1400175"/>
              <a:gd name="connsiteY9-62" fmla="*/ 2400300 h 2671762"/>
              <a:gd name="connsiteX10-63" fmla="*/ 866775 w 1400175"/>
              <a:gd name="connsiteY10-64" fmla="*/ 2362200 h 2671762"/>
              <a:gd name="connsiteX11-65" fmla="*/ 933450 w 1400175"/>
              <a:gd name="connsiteY11-66" fmla="*/ 2481262 h 2671762"/>
              <a:gd name="connsiteX12-67" fmla="*/ 1085850 w 1400175"/>
              <a:gd name="connsiteY12-68" fmla="*/ 2533650 h 2671762"/>
              <a:gd name="connsiteX13-69" fmla="*/ 1176338 w 1400175"/>
              <a:gd name="connsiteY13-70" fmla="*/ 2552700 h 2671762"/>
              <a:gd name="connsiteX14-71" fmla="*/ 1223963 w 1400175"/>
              <a:gd name="connsiteY14-72" fmla="*/ 2514600 h 2671762"/>
              <a:gd name="connsiteX15-73" fmla="*/ 1281113 w 1400175"/>
              <a:gd name="connsiteY15-74" fmla="*/ 2476500 h 2671762"/>
              <a:gd name="connsiteX16-75" fmla="*/ 1323975 w 1400175"/>
              <a:gd name="connsiteY16-76" fmla="*/ 2447925 h 2671762"/>
              <a:gd name="connsiteX17-77" fmla="*/ 1366838 w 1400175"/>
              <a:gd name="connsiteY17-78" fmla="*/ 2428875 h 2671762"/>
              <a:gd name="connsiteX18-79" fmla="*/ 1400175 w 1400175"/>
              <a:gd name="connsiteY18-80" fmla="*/ 2457450 h 2671762"/>
              <a:gd name="connsiteX19-81" fmla="*/ 1400175 w 1400175"/>
              <a:gd name="connsiteY19-82" fmla="*/ 9525 h 2671762"/>
              <a:gd name="connsiteX20-83" fmla="*/ 0 w 1400175"/>
              <a:gd name="connsiteY20-84" fmla="*/ 0 h 2671762"/>
              <a:gd name="connsiteX0-85" fmla="*/ 0 w 1400175"/>
              <a:gd name="connsiteY0-86" fmla="*/ 0 h 2671762"/>
              <a:gd name="connsiteX1-87" fmla="*/ 0 w 1400175"/>
              <a:gd name="connsiteY1-88" fmla="*/ 2400300 h 2671762"/>
              <a:gd name="connsiteX2-89" fmla="*/ 157163 w 1400175"/>
              <a:gd name="connsiteY2-90" fmla="*/ 2328862 h 2671762"/>
              <a:gd name="connsiteX3-91" fmla="*/ 271463 w 1400175"/>
              <a:gd name="connsiteY3-92" fmla="*/ 2509837 h 2671762"/>
              <a:gd name="connsiteX4-93" fmla="*/ 338138 w 1400175"/>
              <a:gd name="connsiteY4-94" fmla="*/ 2586037 h 2671762"/>
              <a:gd name="connsiteX5-95" fmla="*/ 495300 w 1400175"/>
              <a:gd name="connsiteY5-96" fmla="*/ 2671762 h 2671762"/>
              <a:gd name="connsiteX6-97" fmla="*/ 547688 w 1400175"/>
              <a:gd name="connsiteY6-98" fmla="*/ 2571750 h 2671762"/>
              <a:gd name="connsiteX7-99" fmla="*/ 600075 w 1400175"/>
              <a:gd name="connsiteY7-100" fmla="*/ 2524125 h 2671762"/>
              <a:gd name="connsiteX8-101" fmla="*/ 695325 w 1400175"/>
              <a:gd name="connsiteY8-102" fmla="*/ 2457450 h 2671762"/>
              <a:gd name="connsiteX9-103" fmla="*/ 752475 w 1400175"/>
              <a:gd name="connsiteY9-104" fmla="*/ 2400300 h 2671762"/>
              <a:gd name="connsiteX10-105" fmla="*/ 866775 w 1400175"/>
              <a:gd name="connsiteY10-106" fmla="*/ 2362200 h 2671762"/>
              <a:gd name="connsiteX11-107" fmla="*/ 933450 w 1400175"/>
              <a:gd name="connsiteY11-108" fmla="*/ 2481262 h 2671762"/>
              <a:gd name="connsiteX12-109" fmla="*/ 1085850 w 1400175"/>
              <a:gd name="connsiteY12-110" fmla="*/ 2533650 h 2671762"/>
              <a:gd name="connsiteX13-111" fmla="*/ 1176338 w 1400175"/>
              <a:gd name="connsiteY13-112" fmla="*/ 2552700 h 2671762"/>
              <a:gd name="connsiteX14-113" fmla="*/ 1223963 w 1400175"/>
              <a:gd name="connsiteY14-114" fmla="*/ 2514600 h 2671762"/>
              <a:gd name="connsiteX15-115" fmla="*/ 1281113 w 1400175"/>
              <a:gd name="connsiteY15-116" fmla="*/ 2476500 h 2671762"/>
              <a:gd name="connsiteX16-117" fmla="*/ 1323975 w 1400175"/>
              <a:gd name="connsiteY16-118" fmla="*/ 2447925 h 2671762"/>
              <a:gd name="connsiteX17-119" fmla="*/ 1366838 w 1400175"/>
              <a:gd name="connsiteY17-120" fmla="*/ 2428875 h 2671762"/>
              <a:gd name="connsiteX18-121" fmla="*/ 1400175 w 1400175"/>
              <a:gd name="connsiteY18-122" fmla="*/ 2457450 h 2671762"/>
              <a:gd name="connsiteX19-123" fmla="*/ 1400175 w 1400175"/>
              <a:gd name="connsiteY19-124" fmla="*/ 9525 h 2671762"/>
              <a:gd name="connsiteX20-125" fmla="*/ 0 w 1400175"/>
              <a:gd name="connsiteY20-126" fmla="*/ 0 h 2671762"/>
              <a:gd name="connsiteX0-127" fmla="*/ 0 w 1400175"/>
              <a:gd name="connsiteY0-128" fmla="*/ 0 h 2671762"/>
              <a:gd name="connsiteX1-129" fmla="*/ 0 w 1400175"/>
              <a:gd name="connsiteY1-130" fmla="*/ 2400300 h 2671762"/>
              <a:gd name="connsiteX2-131" fmla="*/ 157163 w 1400175"/>
              <a:gd name="connsiteY2-132" fmla="*/ 2328862 h 2671762"/>
              <a:gd name="connsiteX3-133" fmla="*/ 271463 w 1400175"/>
              <a:gd name="connsiteY3-134" fmla="*/ 2509837 h 2671762"/>
              <a:gd name="connsiteX4-135" fmla="*/ 338138 w 1400175"/>
              <a:gd name="connsiteY4-136" fmla="*/ 2586037 h 2671762"/>
              <a:gd name="connsiteX5-137" fmla="*/ 495300 w 1400175"/>
              <a:gd name="connsiteY5-138" fmla="*/ 2671762 h 2671762"/>
              <a:gd name="connsiteX6-139" fmla="*/ 547688 w 1400175"/>
              <a:gd name="connsiteY6-140" fmla="*/ 2571750 h 2671762"/>
              <a:gd name="connsiteX7-141" fmla="*/ 600075 w 1400175"/>
              <a:gd name="connsiteY7-142" fmla="*/ 2524125 h 2671762"/>
              <a:gd name="connsiteX8-143" fmla="*/ 695325 w 1400175"/>
              <a:gd name="connsiteY8-144" fmla="*/ 2457450 h 2671762"/>
              <a:gd name="connsiteX9-145" fmla="*/ 752475 w 1400175"/>
              <a:gd name="connsiteY9-146" fmla="*/ 2400300 h 2671762"/>
              <a:gd name="connsiteX10-147" fmla="*/ 866775 w 1400175"/>
              <a:gd name="connsiteY10-148" fmla="*/ 2362200 h 2671762"/>
              <a:gd name="connsiteX11-149" fmla="*/ 933450 w 1400175"/>
              <a:gd name="connsiteY11-150" fmla="*/ 2481262 h 2671762"/>
              <a:gd name="connsiteX12-151" fmla="*/ 1085850 w 1400175"/>
              <a:gd name="connsiteY12-152" fmla="*/ 2533650 h 2671762"/>
              <a:gd name="connsiteX13-153" fmla="*/ 1176338 w 1400175"/>
              <a:gd name="connsiteY13-154" fmla="*/ 2552700 h 2671762"/>
              <a:gd name="connsiteX14-155" fmla="*/ 1223963 w 1400175"/>
              <a:gd name="connsiteY14-156" fmla="*/ 2514600 h 2671762"/>
              <a:gd name="connsiteX15-157" fmla="*/ 1281113 w 1400175"/>
              <a:gd name="connsiteY15-158" fmla="*/ 2476500 h 2671762"/>
              <a:gd name="connsiteX16-159" fmla="*/ 1323975 w 1400175"/>
              <a:gd name="connsiteY16-160" fmla="*/ 2447925 h 2671762"/>
              <a:gd name="connsiteX17-161" fmla="*/ 1366838 w 1400175"/>
              <a:gd name="connsiteY17-162" fmla="*/ 2428875 h 2671762"/>
              <a:gd name="connsiteX18-163" fmla="*/ 1400175 w 1400175"/>
              <a:gd name="connsiteY18-164" fmla="*/ 2457450 h 2671762"/>
              <a:gd name="connsiteX19-165" fmla="*/ 1400175 w 1400175"/>
              <a:gd name="connsiteY19-166" fmla="*/ 9525 h 2671762"/>
              <a:gd name="connsiteX20-167" fmla="*/ 0 w 1400175"/>
              <a:gd name="connsiteY20-168" fmla="*/ 0 h 2671762"/>
              <a:gd name="connsiteX0-169" fmla="*/ 0 w 1400175"/>
              <a:gd name="connsiteY0-170" fmla="*/ 0 h 2671762"/>
              <a:gd name="connsiteX1-171" fmla="*/ 0 w 1400175"/>
              <a:gd name="connsiteY1-172" fmla="*/ 2400300 h 2671762"/>
              <a:gd name="connsiteX2-173" fmla="*/ 157163 w 1400175"/>
              <a:gd name="connsiteY2-174" fmla="*/ 2328862 h 2671762"/>
              <a:gd name="connsiteX3-175" fmla="*/ 271463 w 1400175"/>
              <a:gd name="connsiteY3-176" fmla="*/ 2509837 h 2671762"/>
              <a:gd name="connsiteX4-177" fmla="*/ 338138 w 1400175"/>
              <a:gd name="connsiteY4-178" fmla="*/ 2586037 h 2671762"/>
              <a:gd name="connsiteX5-179" fmla="*/ 495300 w 1400175"/>
              <a:gd name="connsiteY5-180" fmla="*/ 2671762 h 2671762"/>
              <a:gd name="connsiteX6-181" fmla="*/ 547688 w 1400175"/>
              <a:gd name="connsiteY6-182" fmla="*/ 2571750 h 2671762"/>
              <a:gd name="connsiteX7-183" fmla="*/ 600075 w 1400175"/>
              <a:gd name="connsiteY7-184" fmla="*/ 2524125 h 2671762"/>
              <a:gd name="connsiteX8-185" fmla="*/ 695325 w 1400175"/>
              <a:gd name="connsiteY8-186" fmla="*/ 2457450 h 2671762"/>
              <a:gd name="connsiteX9-187" fmla="*/ 752475 w 1400175"/>
              <a:gd name="connsiteY9-188" fmla="*/ 2400300 h 2671762"/>
              <a:gd name="connsiteX10-189" fmla="*/ 866775 w 1400175"/>
              <a:gd name="connsiteY10-190" fmla="*/ 2362200 h 2671762"/>
              <a:gd name="connsiteX11-191" fmla="*/ 933450 w 1400175"/>
              <a:gd name="connsiteY11-192" fmla="*/ 2481262 h 2671762"/>
              <a:gd name="connsiteX12-193" fmla="*/ 1085850 w 1400175"/>
              <a:gd name="connsiteY12-194" fmla="*/ 2533650 h 2671762"/>
              <a:gd name="connsiteX13-195" fmla="*/ 1176338 w 1400175"/>
              <a:gd name="connsiteY13-196" fmla="*/ 2552700 h 2671762"/>
              <a:gd name="connsiteX14-197" fmla="*/ 1223963 w 1400175"/>
              <a:gd name="connsiteY14-198" fmla="*/ 2514600 h 2671762"/>
              <a:gd name="connsiteX15-199" fmla="*/ 1281113 w 1400175"/>
              <a:gd name="connsiteY15-200" fmla="*/ 2476500 h 2671762"/>
              <a:gd name="connsiteX16-201" fmla="*/ 1323975 w 1400175"/>
              <a:gd name="connsiteY16-202" fmla="*/ 2447925 h 2671762"/>
              <a:gd name="connsiteX17-203" fmla="*/ 1366838 w 1400175"/>
              <a:gd name="connsiteY17-204" fmla="*/ 2428875 h 2671762"/>
              <a:gd name="connsiteX18-205" fmla="*/ 1400175 w 1400175"/>
              <a:gd name="connsiteY18-206" fmla="*/ 2457450 h 2671762"/>
              <a:gd name="connsiteX19-207" fmla="*/ 1400175 w 1400175"/>
              <a:gd name="connsiteY19-208" fmla="*/ 9525 h 2671762"/>
              <a:gd name="connsiteX20-209" fmla="*/ 0 w 1400175"/>
              <a:gd name="connsiteY20-210" fmla="*/ 0 h 2671762"/>
              <a:gd name="connsiteX0-211" fmla="*/ 0 w 1400175"/>
              <a:gd name="connsiteY0-212" fmla="*/ 0 h 2671762"/>
              <a:gd name="connsiteX1-213" fmla="*/ 0 w 1400175"/>
              <a:gd name="connsiteY1-214" fmla="*/ 2400300 h 2671762"/>
              <a:gd name="connsiteX2-215" fmla="*/ 157163 w 1400175"/>
              <a:gd name="connsiteY2-216" fmla="*/ 2328862 h 2671762"/>
              <a:gd name="connsiteX3-217" fmla="*/ 271463 w 1400175"/>
              <a:gd name="connsiteY3-218" fmla="*/ 2509837 h 2671762"/>
              <a:gd name="connsiteX4-219" fmla="*/ 338138 w 1400175"/>
              <a:gd name="connsiteY4-220" fmla="*/ 2586037 h 2671762"/>
              <a:gd name="connsiteX5-221" fmla="*/ 495300 w 1400175"/>
              <a:gd name="connsiteY5-222" fmla="*/ 2671762 h 2671762"/>
              <a:gd name="connsiteX6-223" fmla="*/ 547688 w 1400175"/>
              <a:gd name="connsiteY6-224" fmla="*/ 2571750 h 2671762"/>
              <a:gd name="connsiteX7-225" fmla="*/ 600075 w 1400175"/>
              <a:gd name="connsiteY7-226" fmla="*/ 2524125 h 2671762"/>
              <a:gd name="connsiteX8-227" fmla="*/ 695325 w 1400175"/>
              <a:gd name="connsiteY8-228" fmla="*/ 2457450 h 2671762"/>
              <a:gd name="connsiteX9-229" fmla="*/ 752475 w 1400175"/>
              <a:gd name="connsiteY9-230" fmla="*/ 2400300 h 2671762"/>
              <a:gd name="connsiteX10-231" fmla="*/ 866775 w 1400175"/>
              <a:gd name="connsiteY10-232" fmla="*/ 2362200 h 2671762"/>
              <a:gd name="connsiteX11-233" fmla="*/ 933450 w 1400175"/>
              <a:gd name="connsiteY11-234" fmla="*/ 2481262 h 2671762"/>
              <a:gd name="connsiteX12-235" fmla="*/ 1085850 w 1400175"/>
              <a:gd name="connsiteY12-236" fmla="*/ 2533650 h 2671762"/>
              <a:gd name="connsiteX13-237" fmla="*/ 1176338 w 1400175"/>
              <a:gd name="connsiteY13-238" fmla="*/ 2552700 h 2671762"/>
              <a:gd name="connsiteX14-239" fmla="*/ 1223963 w 1400175"/>
              <a:gd name="connsiteY14-240" fmla="*/ 2514600 h 2671762"/>
              <a:gd name="connsiteX15-241" fmla="*/ 1281113 w 1400175"/>
              <a:gd name="connsiteY15-242" fmla="*/ 2476500 h 2671762"/>
              <a:gd name="connsiteX16-243" fmla="*/ 1323975 w 1400175"/>
              <a:gd name="connsiteY16-244" fmla="*/ 2447925 h 2671762"/>
              <a:gd name="connsiteX17-245" fmla="*/ 1366838 w 1400175"/>
              <a:gd name="connsiteY17-246" fmla="*/ 2428875 h 2671762"/>
              <a:gd name="connsiteX18-247" fmla="*/ 1400175 w 1400175"/>
              <a:gd name="connsiteY18-248" fmla="*/ 2457450 h 2671762"/>
              <a:gd name="connsiteX19-249" fmla="*/ 1400175 w 1400175"/>
              <a:gd name="connsiteY19-250" fmla="*/ 9525 h 2671762"/>
              <a:gd name="connsiteX20-251" fmla="*/ 0 w 1400175"/>
              <a:gd name="connsiteY20-252" fmla="*/ 0 h 2671762"/>
              <a:gd name="connsiteX0-253" fmla="*/ 0 w 1400175"/>
              <a:gd name="connsiteY0-254" fmla="*/ 0 h 2671762"/>
              <a:gd name="connsiteX1-255" fmla="*/ 0 w 1400175"/>
              <a:gd name="connsiteY1-256" fmla="*/ 2400300 h 2671762"/>
              <a:gd name="connsiteX2-257" fmla="*/ 157163 w 1400175"/>
              <a:gd name="connsiteY2-258" fmla="*/ 2328862 h 2671762"/>
              <a:gd name="connsiteX3-259" fmla="*/ 271463 w 1400175"/>
              <a:gd name="connsiteY3-260" fmla="*/ 2509837 h 2671762"/>
              <a:gd name="connsiteX4-261" fmla="*/ 338138 w 1400175"/>
              <a:gd name="connsiteY4-262" fmla="*/ 2586037 h 2671762"/>
              <a:gd name="connsiteX5-263" fmla="*/ 495300 w 1400175"/>
              <a:gd name="connsiteY5-264" fmla="*/ 2671762 h 2671762"/>
              <a:gd name="connsiteX6-265" fmla="*/ 547688 w 1400175"/>
              <a:gd name="connsiteY6-266" fmla="*/ 2571750 h 2671762"/>
              <a:gd name="connsiteX7-267" fmla="*/ 600075 w 1400175"/>
              <a:gd name="connsiteY7-268" fmla="*/ 2524125 h 2671762"/>
              <a:gd name="connsiteX8-269" fmla="*/ 695325 w 1400175"/>
              <a:gd name="connsiteY8-270" fmla="*/ 2457450 h 2671762"/>
              <a:gd name="connsiteX9-271" fmla="*/ 752475 w 1400175"/>
              <a:gd name="connsiteY9-272" fmla="*/ 2400300 h 2671762"/>
              <a:gd name="connsiteX10-273" fmla="*/ 866775 w 1400175"/>
              <a:gd name="connsiteY10-274" fmla="*/ 2362200 h 2671762"/>
              <a:gd name="connsiteX11-275" fmla="*/ 933450 w 1400175"/>
              <a:gd name="connsiteY11-276" fmla="*/ 2481262 h 2671762"/>
              <a:gd name="connsiteX12-277" fmla="*/ 1085850 w 1400175"/>
              <a:gd name="connsiteY12-278" fmla="*/ 2533650 h 2671762"/>
              <a:gd name="connsiteX13-279" fmla="*/ 1176338 w 1400175"/>
              <a:gd name="connsiteY13-280" fmla="*/ 2552700 h 2671762"/>
              <a:gd name="connsiteX14-281" fmla="*/ 1223963 w 1400175"/>
              <a:gd name="connsiteY14-282" fmla="*/ 2514600 h 2671762"/>
              <a:gd name="connsiteX15-283" fmla="*/ 1281113 w 1400175"/>
              <a:gd name="connsiteY15-284" fmla="*/ 2476500 h 2671762"/>
              <a:gd name="connsiteX16-285" fmla="*/ 1323975 w 1400175"/>
              <a:gd name="connsiteY16-286" fmla="*/ 2447925 h 2671762"/>
              <a:gd name="connsiteX17-287" fmla="*/ 1366838 w 1400175"/>
              <a:gd name="connsiteY17-288" fmla="*/ 2428875 h 2671762"/>
              <a:gd name="connsiteX18-289" fmla="*/ 1400175 w 1400175"/>
              <a:gd name="connsiteY18-290" fmla="*/ 2457450 h 2671762"/>
              <a:gd name="connsiteX19-291" fmla="*/ 1400175 w 1400175"/>
              <a:gd name="connsiteY19-292" fmla="*/ 9525 h 2671762"/>
              <a:gd name="connsiteX20-293" fmla="*/ 0 w 1400175"/>
              <a:gd name="connsiteY20-294" fmla="*/ 0 h 2671762"/>
              <a:gd name="connsiteX0-295" fmla="*/ 0 w 1400175"/>
              <a:gd name="connsiteY0-296" fmla="*/ 0 h 2671762"/>
              <a:gd name="connsiteX1-297" fmla="*/ 0 w 1400175"/>
              <a:gd name="connsiteY1-298" fmla="*/ 2400300 h 2671762"/>
              <a:gd name="connsiteX2-299" fmla="*/ 157163 w 1400175"/>
              <a:gd name="connsiteY2-300" fmla="*/ 2328862 h 2671762"/>
              <a:gd name="connsiteX3-301" fmla="*/ 271463 w 1400175"/>
              <a:gd name="connsiteY3-302" fmla="*/ 2509837 h 2671762"/>
              <a:gd name="connsiteX4-303" fmla="*/ 338138 w 1400175"/>
              <a:gd name="connsiteY4-304" fmla="*/ 2586037 h 2671762"/>
              <a:gd name="connsiteX5-305" fmla="*/ 495300 w 1400175"/>
              <a:gd name="connsiteY5-306" fmla="*/ 2671762 h 2671762"/>
              <a:gd name="connsiteX6-307" fmla="*/ 547688 w 1400175"/>
              <a:gd name="connsiteY6-308" fmla="*/ 2571750 h 2671762"/>
              <a:gd name="connsiteX7-309" fmla="*/ 600075 w 1400175"/>
              <a:gd name="connsiteY7-310" fmla="*/ 2524125 h 2671762"/>
              <a:gd name="connsiteX8-311" fmla="*/ 695325 w 1400175"/>
              <a:gd name="connsiteY8-312" fmla="*/ 2457450 h 2671762"/>
              <a:gd name="connsiteX9-313" fmla="*/ 752475 w 1400175"/>
              <a:gd name="connsiteY9-314" fmla="*/ 2400300 h 2671762"/>
              <a:gd name="connsiteX10-315" fmla="*/ 866775 w 1400175"/>
              <a:gd name="connsiteY10-316" fmla="*/ 2362200 h 2671762"/>
              <a:gd name="connsiteX11-317" fmla="*/ 933450 w 1400175"/>
              <a:gd name="connsiteY11-318" fmla="*/ 2481262 h 2671762"/>
              <a:gd name="connsiteX12-319" fmla="*/ 1085850 w 1400175"/>
              <a:gd name="connsiteY12-320" fmla="*/ 2533650 h 2671762"/>
              <a:gd name="connsiteX13-321" fmla="*/ 1176338 w 1400175"/>
              <a:gd name="connsiteY13-322" fmla="*/ 2552700 h 2671762"/>
              <a:gd name="connsiteX14-323" fmla="*/ 1223963 w 1400175"/>
              <a:gd name="connsiteY14-324" fmla="*/ 2514600 h 2671762"/>
              <a:gd name="connsiteX15-325" fmla="*/ 1281113 w 1400175"/>
              <a:gd name="connsiteY15-326" fmla="*/ 2476500 h 2671762"/>
              <a:gd name="connsiteX16-327" fmla="*/ 1323975 w 1400175"/>
              <a:gd name="connsiteY16-328" fmla="*/ 2447925 h 2671762"/>
              <a:gd name="connsiteX17-329" fmla="*/ 1366838 w 1400175"/>
              <a:gd name="connsiteY17-330" fmla="*/ 2428875 h 2671762"/>
              <a:gd name="connsiteX18-331" fmla="*/ 1400175 w 1400175"/>
              <a:gd name="connsiteY18-332" fmla="*/ 2457450 h 2671762"/>
              <a:gd name="connsiteX19-333" fmla="*/ 1400175 w 1400175"/>
              <a:gd name="connsiteY19-334" fmla="*/ 9525 h 2671762"/>
              <a:gd name="connsiteX20-335" fmla="*/ 0 w 1400175"/>
              <a:gd name="connsiteY20-336" fmla="*/ 0 h 2671762"/>
              <a:gd name="connsiteX0-337" fmla="*/ 0 w 1400175"/>
              <a:gd name="connsiteY0-338" fmla="*/ 0 h 2671762"/>
              <a:gd name="connsiteX1-339" fmla="*/ 0 w 1400175"/>
              <a:gd name="connsiteY1-340" fmla="*/ 2400300 h 2671762"/>
              <a:gd name="connsiteX2-341" fmla="*/ 157163 w 1400175"/>
              <a:gd name="connsiteY2-342" fmla="*/ 2328862 h 2671762"/>
              <a:gd name="connsiteX3-343" fmla="*/ 271463 w 1400175"/>
              <a:gd name="connsiteY3-344" fmla="*/ 2509837 h 2671762"/>
              <a:gd name="connsiteX4-345" fmla="*/ 338138 w 1400175"/>
              <a:gd name="connsiteY4-346" fmla="*/ 2586037 h 2671762"/>
              <a:gd name="connsiteX5-347" fmla="*/ 495300 w 1400175"/>
              <a:gd name="connsiteY5-348" fmla="*/ 2671762 h 2671762"/>
              <a:gd name="connsiteX6-349" fmla="*/ 547688 w 1400175"/>
              <a:gd name="connsiteY6-350" fmla="*/ 2571750 h 2671762"/>
              <a:gd name="connsiteX7-351" fmla="*/ 600075 w 1400175"/>
              <a:gd name="connsiteY7-352" fmla="*/ 2524125 h 2671762"/>
              <a:gd name="connsiteX8-353" fmla="*/ 695325 w 1400175"/>
              <a:gd name="connsiteY8-354" fmla="*/ 2457450 h 2671762"/>
              <a:gd name="connsiteX9-355" fmla="*/ 752475 w 1400175"/>
              <a:gd name="connsiteY9-356" fmla="*/ 2400300 h 2671762"/>
              <a:gd name="connsiteX10-357" fmla="*/ 866775 w 1400175"/>
              <a:gd name="connsiteY10-358" fmla="*/ 2362200 h 2671762"/>
              <a:gd name="connsiteX11-359" fmla="*/ 933450 w 1400175"/>
              <a:gd name="connsiteY11-360" fmla="*/ 2481262 h 2671762"/>
              <a:gd name="connsiteX12-361" fmla="*/ 1085850 w 1400175"/>
              <a:gd name="connsiteY12-362" fmla="*/ 2533650 h 2671762"/>
              <a:gd name="connsiteX13-363" fmla="*/ 1176338 w 1400175"/>
              <a:gd name="connsiteY13-364" fmla="*/ 2552700 h 2671762"/>
              <a:gd name="connsiteX14-365" fmla="*/ 1223963 w 1400175"/>
              <a:gd name="connsiteY14-366" fmla="*/ 2514600 h 2671762"/>
              <a:gd name="connsiteX15-367" fmla="*/ 1281113 w 1400175"/>
              <a:gd name="connsiteY15-368" fmla="*/ 2476500 h 2671762"/>
              <a:gd name="connsiteX16-369" fmla="*/ 1323975 w 1400175"/>
              <a:gd name="connsiteY16-370" fmla="*/ 2447925 h 2671762"/>
              <a:gd name="connsiteX17-371" fmla="*/ 1366838 w 1400175"/>
              <a:gd name="connsiteY17-372" fmla="*/ 2428875 h 2671762"/>
              <a:gd name="connsiteX18-373" fmla="*/ 1385888 w 1400175"/>
              <a:gd name="connsiteY18-374" fmla="*/ 2443163 h 2671762"/>
              <a:gd name="connsiteX19-375" fmla="*/ 1400175 w 1400175"/>
              <a:gd name="connsiteY19-376" fmla="*/ 9525 h 2671762"/>
              <a:gd name="connsiteX20-377" fmla="*/ 0 w 1400175"/>
              <a:gd name="connsiteY20-378" fmla="*/ 0 h 2671762"/>
            </a:gdLst>
            <a:ahLst/>
            <a:cxnLst>
              <a:cxn ang="0">
                <a:pos x="connsiteX0-337" y="connsiteY0-338"/>
              </a:cxn>
              <a:cxn ang="0">
                <a:pos x="connsiteX1-339" y="connsiteY1-340"/>
              </a:cxn>
              <a:cxn ang="0">
                <a:pos x="connsiteX2-341" y="connsiteY2-342"/>
              </a:cxn>
              <a:cxn ang="0">
                <a:pos x="connsiteX3-343" y="connsiteY3-344"/>
              </a:cxn>
              <a:cxn ang="0">
                <a:pos x="connsiteX4-345" y="connsiteY4-346"/>
              </a:cxn>
              <a:cxn ang="0">
                <a:pos x="connsiteX5-347" y="connsiteY5-348"/>
              </a:cxn>
              <a:cxn ang="0">
                <a:pos x="connsiteX6-349" y="connsiteY6-350"/>
              </a:cxn>
              <a:cxn ang="0">
                <a:pos x="connsiteX7-351" y="connsiteY7-352"/>
              </a:cxn>
              <a:cxn ang="0">
                <a:pos x="connsiteX8-353" y="connsiteY8-354"/>
              </a:cxn>
              <a:cxn ang="0">
                <a:pos x="connsiteX9-355" y="connsiteY9-356"/>
              </a:cxn>
              <a:cxn ang="0">
                <a:pos x="connsiteX10-357" y="connsiteY10-358"/>
              </a:cxn>
              <a:cxn ang="0">
                <a:pos x="connsiteX11-359" y="connsiteY11-360"/>
              </a:cxn>
              <a:cxn ang="0">
                <a:pos x="connsiteX12-361" y="connsiteY12-362"/>
              </a:cxn>
              <a:cxn ang="0">
                <a:pos x="connsiteX13-363" y="connsiteY13-364"/>
              </a:cxn>
              <a:cxn ang="0">
                <a:pos x="connsiteX14-365" y="connsiteY14-366"/>
              </a:cxn>
              <a:cxn ang="0">
                <a:pos x="connsiteX15-367" y="connsiteY15-368"/>
              </a:cxn>
              <a:cxn ang="0">
                <a:pos x="connsiteX16-369" y="connsiteY16-370"/>
              </a:cxn>
              <a:cxn ang="0">
                <a:pos x="connsiteX17-371" y="connsiteY17-372"/>
              </a:cxn>
              <a:cxn ang="0">
                <a:pos x="connsiteX18-373" y="connsiteY18-374"/>
              </a:cxn>
              <a:cxn ang="0">
                <a:pos x="connsiteX19-375" y="connsiteY19-376"/>
              </a:cxn>
              <a:cxn ang="0">
                <a:pos x="connsiteX20-377" y="connsiteY20-378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37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</a:rPr>
              <a:t>热点技术整理分析</a:t>
            </a: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9" name="MH_Other_10"/>
          <p:cNvSpPr/>
          <p:nvPr/>
        </p:nvSpPr>
        <p:spPr>
          <a:xfrm rot="19833143">
            <a:off x="7613650" y="1766480"/>
            <a:ext cx="354013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1403648" y="260648"/>
            <a:ext cx="396044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项目目标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403648" y="260648"/>
            <a:ext cx="396044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项目优势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77280"/>
            <a:ext cx="7772400" cy="45720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优势一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能爬取信息也能进行划分</a:t>
            </a:r>
            <a:endParaRPr lang="en-US" altLang="zh-CN" dirty="0" smtClean="0"/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优势二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保留</a:t>
            </a:r>
            <a:r>
              <a:rPr lang="zh-CN" altLang="en-US" dirty="0"/>
              <a:t>原有博文的标签分类，并在此基础上对博文进行了文本内容挖掘，以此来对博文进行分类</a:t>
            </a:r>
            <a:r>
              <a:rPr lang="zh-CN" altLang="en-US" dirty="0" smtClean="0"/>
              <a:t>矫正</a:t>
            </a:r>
            <a:endParaRPr lang="zh-CN" altLang="en-US" dirty="0"/>
          </a:p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优势三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在</a:t>
            </a:r>
            <a:r>
              <a:rPr lang="zh-CN" altLang="en-US" dirty="0"/>
              <a:t>原分类的基础上对分类主题进行深度挖掘，作为主题的补充，并进行细小分类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1493</Words>
  <Application>Kingsoft Office WPP</Application>
  <PresentationFormat>全屏显示(4:3)</PresentationFormat>
  <Paragraphs>217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透明</vt:lpstr>
      <vt:lpstr>平衡</vt:lpstr>
      <vt:lpstr>技术博客分类问题</vt:lpstr>
      <vt:lpstr>PowerPoint 演示文稿</vt:lpstr>
      <vt:lpstr>PowerPoint 演示文稿</vt:lpstr>
      <vt:lpstr>组员分工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技术博客分类问题</dc:title>
  <dc:creator>HP</dc:creator>
  <cp:lastModifiedBy>hu</cp:lastModifiedBy>
  <cp:revision>28</cp:revision>
  <dcterms:created xsi:type="dcterms:W3CDTF">2016-01-05T13:38:00Z</dcterms:created>
  <dcterms:modified xsi:type="dcterms:W3CDTF">2016-01-06T11:59:04Z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