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75" r:id="rId3"/>
    <p:sldId id="257" r:id="rId4"/>
    <p:sldId id="266" r:id="rId5"/>
    <p:sldId id="267" r:id="rId6"/>
    <p:sldId id="259" r:id="rId7"/>
    <p:sldId id="260" r:id="rId8"/>
    <p:sldId id="268" r:id="rId9"/>
    <p:sldId id="270" r:id="rId10"/>
    <p:sldId id="262" r:id="rId11"/>
    <p:sldId id="264" r:id="rId12"/>
    <p:sldId id="263" r:id="rId13"/>
    <p:sldId id="2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9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879D3-BB05-46F6-9AD1-F8BB5BE821E9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FA35-C4B6-4406-A0B7-FEACCF131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4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FA35-C4B6-4406-A0B7-FEACCF131B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9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7FA35-C4B6-4406-A0B7-FEACCF131B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6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EC872B-8593-4791-B39D-F44547D99EE8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24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048"/>
            <a:ext cx="9144000" cy="11399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538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490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3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559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584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90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75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049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411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34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048"/>
            <a:ext cx="9144000" cy="11399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048"/>
            <a:ext cx="9144000" cy="11399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048"/>
            <a:ext cx="9144000" cy="113995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27384"/>
            <a:ext cx="9144000" cy="12584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876800"/>
            <a:ext cx="9144000" cy="1981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412976"/>
            <a:ext cx="4312568" cy="2464296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组号：</a:t>
            </a:r>
            <a:r>
              <a:rPr lang="en-US" altLang="zh-CN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PKUJava43</a:t>
            </a:r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组</a:t>
            </a:r>
            <a:endParaRPr lang="en-US" altLang="zh-CN" b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l"/>
            <a:endParaRPr lang="en-US" altLang="zh-CN" b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l"/>
            <a:r>
              <a:rPr lang="zh-CN" altLang="en-US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汪</a:t>
            </a:r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念  </a:t>
            </a:r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    </a:t>
            </a:r>
            <a:r>
              <a:rPr lang="en-US" altLang="zh-CN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1501210697</a:t>
            </a:r>
            <a:endParaRPr lang="en-US" altLang="zh-CN" b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l"/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胡利奎  </a:t>
            </a:r>
            <a:r>
              <a:rPr lang="en-US" altLang="zh-CN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1501210558</a:t>
            </a:r>
            <a:endParaRPr lang="en-US" altLang="zh-CN" b="1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l"/>
            <a:r>
              <a:rPr lang="zh-CN" altLang="en-US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李娜      </a:t>
            </a:r>
            <a:r>
              <a:rPr lang="en-US" altLang="zh-CN" b="1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1501210587</a:t>
            </a:r>
            <a:endParaRPr lang="zh-CN" altLang="en-US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技术博客分类</a:t>
            </a:r>
            <a:r>
              <a:rPr lang="zh-CN" altLang="en-US" sz="66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问题</a:t>
            </a:r>
            <a:endParaRPr lang="zh-CN" altLang="en-US" sz="66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3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实验效果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48950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6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对文本提取关键词（每一行是一个文本的关键词）</a:t>
            </a: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16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600" dirty="0" smtClean="0"/>
              <a:t>文本</a:t>
            </a:r>
            <a:r>
              <a:rPr lang="zh-CN" altLang="en-US" sz="1600" dirty="0" smtClean="0"/>
              <a:t>的分类中存在与选中主题不一致的情况，可以对博客分类进行矫正</a:t>
            </a:r>
            <a:endParaRPr lang="en-US" altLang="zh-CN" sz="16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600" dirty="0" smtClean="0"/>
              <a:t>提取每个主题近义词，利用匹配和词语相似度对文本进行再分类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最终结果比以前准确性提高</a:t>
            </a:r>
            <a:r>
              <a:rPr lang="en-US" altLang="zh-CN" sz="1600" dirty="0" smtClean="0"/>
              <a:t>18</a:t>
            </a:r>
            <a:r>
              <a:rPr lang="en-US" altLang="zh-CN" sz="1600" dirty="0"/>
              <a:t>.</a:t>
            </a:r>
            <a:r>
              <a:rPr lang="en-US" altLang="zh-CN" sz="1600" dirty="0" smtClean="0"/>
              <a:t>69%</a:t>
            </a:r>
            <a:r>
              <a:rPr lang="zh-CN" altLang="en-US" sz="1600" dirty="0" smtClean="0"/>
              <a:t>，基本能保证主题与文本相对应</a:t>
            </a:r>
            <a:endParaRPr lang="en-US" altLang="zh-CN" sz="2000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根据</a:t>
            </a:r>
            <a:r>
              <a:rPr lang="en-US" altLang="zh-CN" sz="2000" dirty="0" smtClean="0"/>
              <a:t>LDA</a:t>
            </a:r>
            <a:r>
              <a:rPr lang="zh-CN" altLang="en-US" sz="2000" dirty="0" smtClean="0"/>
              <a:t>提取的关键词，使用</a:t>
            </a:r>
            <a:r>
              <a:rPr lang="en-US" altLang="zh-CN" sz="2000" dirty="0" smtClean="0"/>
              <a:t>SVM</a:t>
            </a:r>
            <a:r>
              <a:rPr lang="zh-CN" altLang="en-US" sz="2000" dirty="0" smtClean="0"/>
              <a:t>对文本进行更细化的分类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09564"/>
            <a:ext cx="41814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5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结论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博文作者创建博文时选择的标签可能存在一定的误差，通过文本主题词挖掘与主题近似词集的相似性计算，可以对错误分类进行矫正，准确率约达到</a:t>
            </a:r>
            <a:r>
              <a:rPr lang="en-US" altLang="zh-CN" sz="2000" dirty="0" smtClean="0"/>
              <a:t>85%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一个领域主题包含的内容很多变，深度挖掘领域主题的内容能更好的把握这一主题。</a:t>
            </a:r>
            <a:endParaRPr lang="en-US" altLang="zh-CN" sz="2000" dirty="0" smtClean="0"/>
          </a:p>
          <a:p>
            <a:endParaRPr lang="en-US" altLang="zh-CN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通过挖掘出来的主题对分类进行细化，目前仅采用了</a:t>
            </a:r>
            <a:r>
              <a:rPr lang="en-US" altLang="zh-CN" sz="2000" dirty="0" smtClean="0"/>
              <a:t>SVM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LR,kmeans</a:t>
            </a:r>
            <a:r>
              <a:rPr lang="zh-CN" altLang="en-US" sz="2000" dirty="0" smtClean="0"/>
              <a:t>进行验证，最好效果仅在</a:t>
            </a:r>
            <a:r>
              <a:rPr lang="en-US" altLang="zh-CN" sz="2000" dirty="0" smtClean="0"/>
              <a:t>72.34%</a:t>
            </a:r>
            <a:r>
              <a:rPr lang="zh-CN" altLang="en-US" sz="2000" dirty="0" smtClean="0"/>
              <a:t>，还有待进一步的优化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217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3038" y="2963863"/>
            <a:ext cx="5346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6000">
                <a:solidFill>
                  <a:srgbClr val="3D3D3D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THANK YOU</a:t>
            </a:r>
            <a:r>
              <a:rPr lang="zh-CN" altLang="en-US" sz="6000">
                <a:solidFill>
                  <a:srgbClr val="3D3D3D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sz="6000">
                <a:solidFill>
                  <a:srgbClr val="3D3D3D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.</a:t>
            </a:r>
          </a:p>
        </p:txBody>
      </p:sp>
      <p:pic>
        <p:nvPicPr>
          <p:cNvPr id="5123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996950"/>
            <a:ext cx="3781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70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403648" y="260648"/>
            <a:ext cx="2664296" cy="72008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组员分工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1048072" y="1196752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b="1" dirty="0" smtClean="0"/>
              <a:t>汪</a:t>
            </a:r>
            <a:r>
              <a:rPr lang="zh-CN" altLang="en-US" b="1" dirty="0" smtClean="0"/>
              <a:t>念：</a:t>
            </a:r>
            <a:r>
              <a:rPr lang="en-US" altLang="zh-CN" b="1" dirty="0" smtClean="0"/>
              <a:t>40%</a:t>
            </a:r>
          </a:p>
          <a:p>
            <a:r>
              <a:rPr lang="zh-CN" altLang="en-US" sz="1800" dirty="0" smtClean="0"/>
              <a:t>抓取技术博文信息</a:t>
            </a:r>
            <a:endParaRPr lang="en-US" altLang="zh-CN" sz="1800" dirty="0" smtClean="0"/>
          </a:p>
          <a:p>
            <a:r>
              <a:rPr lang="zh-CN" altLang="en-US" sz="1800" dirty="0" smtClean="0"/>
              <a:t>基于主题模型</a:t>
            </a:r>
            <a:r>
              <a:rPr lang="en-US" altLang="zh-CN" sz="1800" dirty="0" smtClean="0"/>
              <a:t>LDA</a:t>
            </a:r>
            <a:r>
              <a:rPr lang="zh-CN" altLang="en-US" sz="1800" dirty="0" smtClean="0"/>
              <a:t>对文本进行关键词提取</a:t>
            </a:r>
            <a:endParaRPr lang="en-US" altLang="zh-CN" sz="1800" dirty="0" smtClean="0"/>
          </a:p>
          <a:p>
            <a:r>
              <a:rPr lang="zh-CN" altLang="en-US" sz="1800" dirty="0"/>
              <a:t>在</a:t>
            </a:r>
            <a:r>
              <a:rPr lang="zh-CN" altLang="en-US" sz="1800" dirty="0" smtClean="0"/>
              <a:t>技术博客文本中提取特征，利用机器学习进行分类</a:t>
            </a:r>
            <a:endParaRPr lang="en-US" altLang="zh-CN" sz="1800" dirty="0" smtClean="0"/>
          </a:p>
          <a:p>
            <a:r>
              <a:rPr lang="zh-CN" altLang="en-US" sz="1800" dirty="0" smtClean="0"/>
              <a:t>完成机器学习效果测试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b="1" dirty="0" smtClean="0"/>
              <a:t>李娜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30%</a:t>
            </a:r>
          </a:p>
          <a:p>
            <a:r>
              <a:rPr lang="zh-CN" altLang="en-US" sz="1800" dirty="0" smtClean="0"/>
              <a:t>对爬取出的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文本进行预处理</a:t>
            </a:r>
            <a:endParaRPr lang="en-US" altLang="zh-CN" sz="1800" dirty="0" smtClean="0"/>
          </a:p>
          <a:p>
            <a:r>
              <a:rPr lang="zh-CN" altLang="en-US" sz="1800" dirty="0" smtClean="0"/>
              <a:t>去除文本标点符号，</a:t>
            </a:r>
            <a:r>
              <a:rPr lang="en-US" altLang="zh-CN" sz="1800" dirty="0" smtClean="0"/>
              <a:t>code</a:t>
            </a:r>
            <a:r>
              <a:rPr lang="zh-CN" altLang="en-US" sz="1800" dirty="0" smtClean="0"/>
              <a:t>，停用词，特殊符号</a:t>
            </a:r>
            <a:endParaRPr lang="en-US" altLang="zh-CN" sz="1800" dirty="0" smtClean="0"/>
          </a:p>
          <a:p>
            <a:r>
              <a:rPr lang="zh-CN" altLang="en-US" sz="1800" dirty="0" smtClean="0"/>
              <a:t>写文档</a:t>
            </a:r>
            <a:endParaRPr lang="en-US" altLang="zh-CN" sz="1800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b="1" dirty="0" smtClean="0"/>
              <a:t>胡利奎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30%</a:t>
            </a:r>
          </a:p>
          <a:p>
            <a:r>
              <a:rPr lang="zh-CN" altLang="en-US" sz="1800" dirty="0"/>
              <a:t>对文本内容进行断句分词</a:t>
            </a:r>
            <a:endParaRPr lang="en-US" altLang="zh-CN" sz="1800" dirty="0" smtClean="0"/>
          </a:p>
          <a:p>
            <a:r>
              <a:rPr lang="zh-CN" altLang="en-US" sz="1800" dirty="0" smtClean="0"/>
              <a:t>提取新的特征对机器学习结果进行优化并进行相关测试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MH_Oth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805303" flipH="1">
            <a:off x="1530350" y="1586260"/>
            <a:ext cx="712788" cy="614363"/>
          </a:xfrm>
          <a:prstGeom prst="triangle">
            <a:avLst>
              <a:gd name="adj" fmla="val 50000"/>
            </a:avLst>
          </a:prstGeom>
          <a:solidFill>
            <a:srgbClr val="57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969963" y="1268760"/>
            <a:ext cx="947737" cy="1092200"/>
          </a:xfrm>
          <a:custGeom>
            <a:avLst/>
            <a:gdLst>
              <a:gd name="T0" fmla="*/ 477 w 1030516"/>
              <a:gd name="T1" fmla="*/ 0 h 1186577"/>
              <a:gd name="T2" fmla="*/ 678091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00A7B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幼圆" panose="02010509060101010101" pitchFamily="49" charset="-122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MH_SubTitle_1"/>
          <p:cNvSpPr/>
          <p:nvPr>
            <p:custDataLst>
              <p:tags r:id="rId4"/>
            </p:custDataLst>
          </p:nvPr>
        </p:nvSpPr>
        <p:spPr>
          <a:xfrm>
            <a:off x="2095500" y="1595785"/>
            <a:ext cx="6436940" cy="78263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zh-CN" altLang="en-US" sz="2000" dirty="0"/>
              <a:t>通过</a:t>
            </a:r>
            <a:r>
              <a:rPr lang="en-US" altLang="zh-CN" sz="2000" dirty="0"/>
              <a:t>JSOUP</a:t>
            </a:r>
            <a:r>
              <a:rPr lang="zh-CN" altLang="en-US" sz="2000" dirty="0"/>
              <a:t>对技术博客进行</a:t>
            </a:r>
            <a:r>
              <a:rPr lang="zh-CN" altLang="en-US" sz="2000" dirty="0" smtClean="0"/>
              <a:t>抓取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并</a:t>
            </a:r>
            <a:r>
              <a:rPr lang="zh-CN" altLang="en-US" sz="2000" dirty="0"/>
              <a:t>进行文本的</a:t>
            </a:r>
            <a:r>
              <a:rPr lang="zh-CN" altLang="en-US" sz="2000" dirty="0" smtClean="0"/>
              <a:t>预处理</a:t>
            </a:r>
            <a:endParaRPr lang="en-US" altLang="zh-CN" sz="2000" dirty="0"/>
          </a:p>
        </p:txBody>
      </p:sp>
      <p:sp>
        <p:nvSpPr>
          <p:cNvPr id="3078" name="MH_Other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805303" flipH="1">
            <a:off x="1847850" y="3415755"/>
            <a:ext cx="712788" cy="614362"/>
          </a:xfrm>
          <a:prstGeom prst="triangle">
            <a:avLst>
              <a:gd name="adj" fmla="val 50000"/>
            </a:avLst>
          </a:prstGeom>
          <a:solidFill>
            <a:srgbClr val="FFC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9" name="MH_Other_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285875" y="3171850"/>
            <a:ext cx="947738" cy="1090613"/>
          </a:xfrm>
          <a:custGeom>
            <a:avLst/>
            <a:gdLst>
              <a:gd name="T0" fmla="*/ 477 w 1030516"/>
              <a:gd name="T1" fmla="*/ 0 h 1186577"/>
              <a:gd name="T2" fmla="*/ 678093 w 1030516"/>
              <a:gd name="T3" fmla="*/ 386966 h 1186577"/>
              <a:gd name="T4" fmla="*/ 0 w 1030516"/>
              <a:gd name="T5" fmla="*/ 778926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FF8A0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幼圆" panose="02010509060101010101" pitchFamily="49" charset="-122"/>
              </a:rPr>
              <a:t>03</a:t>
            </a:r>
            <a:endParaRPr lang="zh-CN" altLang="en-US" sz="2800">
              <a:solidFill>
                <a:srgbClr val="FFFFFF"/>
              </a:solidFill>
              <a:latin typeface="Impact" panose="020B0806030902050204" pitchFamily="34" charset="0"/>
              <a:ea typeface="幼圆" panose="02010509060101010101" pitchFamily="49" charset="-122"/>
            </a:endParaRPr>
          </a:p>
        </p:txBody>
      </p:sp>
      <p:sp>
        <p:nvSpPr>
          <p:cNvPr id="11" name="MH_SubTitle_3"/>
          <p:cNvSpPr/>
          <p:nvPr>
            <p:custDataLst>
              <p:tags r:id="rId7"/>
            </p:custDataLst>
          </p:nvPr>
        </p:nvSpPr>
        <p:spPr>
          <a:xfrm>
            <a:off x="2411413" y="3425280"/>
            <a:ext cx="6651483" cy="784225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/>
              <a:t>对文本进行断句，分词，去停用词，去特殊字符等</a:t>
            </a:r>
            <a:endParaRPr lang="en-US" altLang="zh-CN" sz="2000" dirty="0"/>
          </a:p>
        </p:txBody>
      </p:sp>
      <p:sp>
        <p:nvSpPr>
          <p:cNvPr id="3081" name="MH_Other_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1805303" flipH="1">
            <a:off x="3260179" y="2644230"/>
            <a:ext cx="712788" cy="614362"/>
          </a:xfrm>
          <a:prstGeom prst="triangle">
            <a:avLst>
              <a:gd name="adj" fmla="val 50000"/>
            </a:avLst>
          </a:prstGeom>
          <a:solidFill>
            <a:srgbClr val="CDEE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2" name="MH_Other_6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699792" y="2328317"/>
            <a:ext cx="947737" cy="1092200"/>
          </a:xfrm>
          <a:custGeom>
            <a:avLst/>
            <a:gdLst>
              <a:gd name="T0" fmla="*/ 477 w 1030516"/>
              <a:gd name="T1" fmla="*/ 0 h 1186577"/>
              <a:gd name="T2" fmla="*/ 678091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85B81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幼圆" panose="02010509060101010101" pitchFamily="49" charset="-122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幼圆" panose="02010509060101010101" pitchFamily="49" charset="-122"/>
            </a:endParaRPr>
          </a:p>
        </p:txBody>
      </p:sp>
      <p:sp>
        <p:nvSpPr>
          <p:cNvPr id="15" name="MH_SubTitle_2"/>
          <p:cNvSpPr/>
          <p:nvPr>
            <p:custDataLst>
              <p:tags r:id="rId10"/>
            </p:custDataLst>
          </p:nvPr>
        </p:nvSpPr>
        <p:spPr>
          <a:xfrm>
            <a:off x="3823741" y="2655342"/>
            <a:ext cx="4780707" cy="782638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LDA</a:t>
            </a:r>
            <a:r>
              <a:rPr lang="zh-CN" altLang="en-US" sz="2000" dirty="0"/>
              <a:t>主题模型对文本进行关键词提取</a:t>
            </a:r>
            <a:endParaRPr lang="en-US" altLang="zh-CN" sz="2000" dirty="0"/>
          </a:p>
        </p:txBody>
      </p:sp>
      <p:sp>
        <p:nvSpPr>
          <p:cNvPr id="3084" name="MH_Other_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1805303" flipH="1">
            <a:off x="3404196" y="4507458"/>
            <a:ext cx="712787" cy="615950"/>
          </a:xfrm>
          <a:prstGeom prst="triangle">
            <a:avLst>
              <a:gd name="adj" fmla="val 50000"/>
            </a:avLst>
          </a:prstGeom>
          <a:solidFill>
            <a:srgbClr val="FB90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5" name="MH_Other_8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843808" y="4191546"/>
            <a:ext cx="947738" cy="1092200"/>
          </a:xfrm>
          <a:custGeom>
            <a:avLst/>
            <a:gdLst>
              <a:gd name="T0" fmla="*/ 477 w 1030516"/>
              <a:gd name="T1" fmla="*/ 0 h 1186577"/>
              <a:gd name="T2" fmla="*/ 678093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A10B0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幼圆" panose="02010509060101010101" pitchFamily="49" charset="-122"/>
              </a:rPr>
              <a:t>04</a:t>
            </a:r>
            <a:endParaRPr lang="zh-CN" altLang="en-US" sz="2800">
              <a:solidFill>
                <a:srgbClr val="FFFFFF"/>
              </a:solidFill>
              <a:latin typeface="Impact" panose="020B0806030902050204" pitchFamily="34" charset="0"/>
              <a:ea typeface="幼圆" panose="02010509060101010101" pitchFamily="49" charset="-122"/>
            </a:endParaRPr>
          </a:p>
        </p:txBody>
      </p:sp>
      <p:sp>
        <p:nvSpPr>
          <p:cNvPr id="19" name="MH_SubTitle_4"/>
          <p:cNvSpPr/>
          <p:nvPr>
            <p:custDataLst>
              <p:tags r:id="rId13"/>
            </p:custDataLst>
          </p:nvPr>
        </p:nvSpPr>
        <p:spPr>
          <a:xfrm>
            <a:off x="3967757" y="4518571"/>
            <a:ext cx="4504715" cy="782637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/>
              <a:t>利用</a:t>
            </a:r>
            <a:r>
              <a:rPr lang="en-US" altLang="zh-CN" sz="2000" dirty="0"/>
              <a:t>TFIDF</a:t>
            </a:r>
            <a:r>
              <a:rPr lang="zh-CN" altLang="en-US" sz="2000" dirty="0"/>
              <a:t>提取文档中较重要的词汇</a:t>
            </a:r>
            <a:endParaRPr lang="en-US" altLang="zh-CN" sz="2000" dirty="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403648" y="260648"/>
            <a:ext cx="2664296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工程内容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805303" flipH="1">
            <a:off x="1530350" y="1586260"/>
            <a:ext cx="712788" cy="614363"/>
          </a:xfrm>
          <a:prstGeom prst="triangle">
            <a:avLst>
              <a:gd name="adj" fmla="val 50000"/>
            </a:avLst>
          </a:prstGeom>
          <a:solidFill>
            <a:srgbClr val="57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MH_Other_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969963" y="1268760"/>
            <a:ext cx="947737" cy="1092200"/>
          </a:xfrm>
          <a:custGeom>
            <a:avLst/>
            <a:gdLst>
              <a:gd name="T0" fmla="*/ 477 w 1030516"/>
              <a:gd name="T1" fmla="*/ 0 h 1186577"/>
              <a:gd name="T2" fmla="*/ 678091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00A7B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  <a:latin typeface="Impact" panose="020B0806030902050204" pitchFamily="34" charset="0"/>
                <a:ea typeface="幼圆" panose="02010509060101010101" pitchFamily="49" charset="-122"/>
              </a:rPr>
              <a:t>05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幼圆" panose="02010509060101010101" pitchFamily="49" charset="-122"/>
            </a:endParaRPr>
          </a:p>
        </p:txBody>
      </p:sp>
      <p:sp>
        <p:nvSpPr>
          <p:cNvPr id="27" name="MH_SubTitle_1"/>
          <p:cNvSpPr/>
          <p:nvPr>
            <p:custDataLst>
              <p:tags r:id="rId3"/>
            </p:custDataLst>
          </p:nvPr>
        </p:nvSpPr>
        <p:spPr>
          <a:xfrm>
            <a:off x="2095500" y="1595785"/>
            <a:ext cx="6436940" cy="782638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 smtClean="0"/>
              <a:t>确定文本特征（关键词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原有</a:t>
            </a:r>
            <a:r>
              <a:rPr lang="zh-CN" altLang="en-US" sz="2000" dirty="0"/>
              <a:t>标签</a:t>
            </a:r>
            <a:r>
              <a:rPr lang="zh-CN" altLang="en-US" sz="2000" dirty="0" smtClean="0"/>
              <a:t>词、原有</a:t>
            </a:r>
            <a:r>
              <a:rPr lang="zh-CN" altLang="en-US" sz="2000" dirty="0"/>
              <a:t>分类</a:t>
            </a:r>
            <a:r>
              <a:rPr lang="zh-CN" altLang="en-US" sz="2000" dirty="0" smtClean="0"/>
              <a:t>词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重要</a:t>
            </a:r>
            <a:r>
              <a:rPr lang="zh-CN" altLang="en-US" sz="2000" dirty="0"/>
              <a:t>词汇以及其他一些文本无关</a:t>
            </a:r>
            <a:r>
              <a:rPr lang="zh-CN" altLang="en-US" sz="2000" dirty="0" smtClean="0"/>
              <a:t>特征）</a:t>
            </a:r>
            <a:endParaRPr lang="en-US" altLang="zh-CN" sz="2000" dirty="0"/>
          </a:p>
        </p:txBody>
      </p:sp>
      <p:sp>
        <p:nvSpPr>
          <p:cNvPr id="28" name="MH_Other_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805303" flipH="1">
            <a:off x="1847850" y="3649241"/>
            <a:ext cx="712788" cy="614362"/>
          </a:xfrm>
          <a:prstGeom prst="triangle">
            <a:avLst>
              <a:gd name="adj" fmla="val 50000"/>
            </a:avLst>
          </a:prstGeom>
          <a:solidFill>
            <a:srgbClr val="FFC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MH_Other_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285875" y="3333328"/>
            <a:ext cx="947738" cy="1090613"/>
          </a:xfrm>
          <a:custGeom>
            <a:avLst/>
            <a:gdLst>
              <a:gd name="T0" fmla="*/ 477 w 1030516"/>
              <a:gd name="T1" fmla="*/ 0 h 1186577"/>
              <a:gd name="T2" fmla="*/ 678093 w 1030516"/>
              <a:gd name="T3" fmla="*/ 386966 h 1186577"/>
              <a:gd name="T4" fmla="*/ 0 w 1030516"/>
              <a:gd name="T5" fmla="*/ 778926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FF8A0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  <a:latin typeface="Impact" panose="020B0806030902050204" pitchFamily="34" charset="0"/>
                <a:ea typeface="幼圆" panose="02010509060101010101" pitchFamily="49" charset="-122"/>
              </a:rPr>
              <a:t>07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幼圆" panose="02010509060101010101" pitchFamily="49" charset="-122"/>
            </a:endParaRPr>
          </a:p>
        </p:txBody>
      </p:sp>
      <p:sp>
        <p:nvSpPr>
          <p:cNvPr id="30" name="MH_SubTitle_3"/>
          <p:cNvSpPr/>
          <p:nvPr>
            <p:custDataLst>
              <p:tags r:id="rId6"/>
            </p:custDataLst>
          </p:nvPr>
        </p:nvSpPr>
        <p:spPr>
          <a:xfrm>
            <a:off x="2411413" y="3514750"/>
            <a:ext cx="6651483" cy="784225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 smtClean="0"/>
              <a:t>按照技术种类分类数据，并对数据分析</a:t>
            </a:r>
            <a:endParaRPr lang="en-US" altLang="zh-CN" sz="2000" dirty="0"/>
          </a:p>
        </p:txBody>
      </p:sp>
      <p:sp>
        <p:nvSpPr>
          <p:cNvPr id="31" name="MH_Other_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805303" flipH="1">
            <a:off x="3260179" y="2716238"/>
            <a:ext cx="712788" cy="614362"/>
          </a:xfrm>
          <a:prstGeom prst="triangle">
            <a:avLst>
              <a:gd name="adj" fmla="val 50000"/>
            </a:avLst>
          </a:prstGeom>
          <a:solidFill>
            <a:srgbClr val="CDEE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MH_Other_6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699792" y="2400325"/>
            <a:ext cx="947737" cy="1092200"/>
          </a:xfrm>
          <a:custGeom>
            <a:avLst/>
            <a:gdLst>
              <a:gd name="T0" fmla="*/ 477 w 1030516"/>
              <a:gd name="T1" fmla="*/ 0 h 1186577"/>
              <a:gd name="T2" fmla="*/ 678091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85B81B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  <a:latin typeface="Impact" panose="020B0806030902050204" pitchFamily="34" charset="0"/>
                <a:ea typeface="幼圆" panose="02010509060101010101" pitchFamily="49" charset="-122"/>
              </a:rPr>
              <a:t>06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幼圆" panose="02010509060101010101" pitchFamily="49" charset="-122"/>
            </a:endParaRPr>
          </a:p>
        </p:txBody>
      </p:sp>
      <p:sp>
        <p:nvSpPr>
          <p:cNvPr id="33" name="MH_SubTitle_2"/>
          <p:cNvSpPr/>
          <p:nvPr>
            <p:custDataLst>
              <p:tags r:id="rId9"/>
            </p:custDataLst>
          </p:nvPr>
        </p:nvSpPr>
        <p:spPr>
          <a:xfrm>
            <a:off x="3823741" y="2727350"/>
            <a:ext cx="4780707" cy="782638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/>
              <a:t>对获取的特征通过机器学习进行分类</a:t>
            </a:r>
            <a:endParaRPr lang="en-US" altLang="zh-CN" sz="2000" dirty="0"/>
          </a:p>
        </p:txBody>
      </p:sp>
      <p:sp>
        <p:nvSpPr>
          <p:cNvPr id="34" name="MH_Other_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805303" flipH="1">
            <a:off x="3404196" y="4668936"/>
            <a:ext cx="712787" cy="615950"/>
          </a:xfrm>
          <a:prstGeom prst="triangle">
            <a:avLst>
              <a:gd name="adj" fmla="val 50000"/>
            </a:avLst>
          </a:prstGeom>
          <a:solidFill>
            <a:srgbClr val="FB90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MH_Other_8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843808" y="4353024"/>
            <a:ext cx="947738" cy="1092200"/>
          </a:xfrm>
          <a:custGeom>
            <a:avLst/>
            <a:gdLst>
              <a:gd name="T0" fmla="*/ 477 w 1030516"/>
              <a:gd name="T1" fmla="*/ 0 h 1186577"/>
              <a:gd name="T2" fmla="*/ 678093 w 1030516"/>
              <a:gd name="T3" fmla="*/ 389224 h 1186577"/>
              <a:gd name="T4" fmla="*/ 0 w 1030516"/>
              <a:gd name="T5" fmla="*/ 783469 h 1186577"/>
              <a:gd name="T6" fmla="*/ 0 60000 65536"/>
              <a:gd name="T7" fmla="*/ 0 60000 65536"/>
              <a:gd name="T8" fmla="*/ 0 60000 65536"/>
              <a:gd name="T9" fmla="*/ 0 w 1030516"/>
              <a:gd name="T10" fmla="*/ 0 h 1186577"/>
              <a:gd name="T11" fmla="*/ 1030516 w 1030516"/>
              <a:gd name="T12" fmla="*/ 1186577 h 11865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0516" h="1186577">
                <a:moveTo>
                  <a:pt x="724" y="0"/>
                </a:moveTo>
                <a:lnTo>
                  <a:pt x="1030516" y="589487"/>
                </a:lnTo>
                <a:lnTo>
                  <a:pt x="0" y="1186577"/>
                </a:lnTo>
                <a:lnTo>
                  <a:pt x="724" y="0"/>
                </a:lnTo>
                <a:close/>
              </a:path>
            </a:pathLst>
          </a:custGeom>
          <a:solidFill>
            <a:srgbClr val="A10B06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3200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 smtClean="0">
                <a:solidFill>
                  <a:srgbClr val="FFFFFF"/>
                </a:solidFill>
                <a:latin typeface="Impact" panose="020B0806030902050204" pitchFamily="34" charset="0"/>
                <a:ea typeface="幼圆" panose="02010509060101010101" pitchFamily="49" charset="-122"/>
              </a:rPr>
              <a:t>08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幼圆" panose="02010509060101010101" pitchFamily="49" charset="-122"/>
            </a:endParaRPr>
          </a:p>
        </p:txBody>
      </p:sp>
      <p:sp>
        <p:nvSpPr>
          <p:cNvPr id="36" name="MH_SubTitle_4"/>
          <p:cNvSpPr/>
          <p:nvPr>
            <p:custDataLst>
              <p:tags r:id="rId12"/>
            </p:custDataLst>
          </p:nvPr>
        </p:nvSpPr>
        <p:spPr>
          <a:xfrm>
            <a:off x="3967757" y="4446563"/>
            <a:ext cx="4504715" cy="782637"/>
          </a:xfrm>
          <a:prstGeom prst="rect">
            <a:avLst/>
          </a:prstGeom>
        </p:spPr>
        <p:txBody>
          <a:bodyPr anchor="ctr"/>
          <a:lstStyle/>
          <a:p>
            <a:endParaRPr lang="en-US" altLang="zh-CN" sz="2000" dirty="0"/>
          </a:p>
        </p:txBody>
      </p:sp>
      <p:sp>
        <p:nvSpPr>
          <p:cNvPr id="37" name="MH_SubTitle_3"/>
          <p:cNvSpPr/>
          <p:nvPr>
            <p:custDataLst>
              <p:tags r:id="rId13"/>
            </p:custDataLst>
          </p:nvPr>
        </p:nvSpPr>
        <p:spPr>
          <a:xfrm>
            <a:off x="3998254" y="4677762"/>
            <a:ext cx="6592412" cy="784225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2000" dirty="0" smtClean="0"/>
              <a:t>通过数据分析，对热门技术总结</a:t>
            </a:r>
            <a:endParaRPr lang="en-US" altLang="zh-CN" sz="2000" dirty="0"/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1403648" y="260648"/>
            <a:ext cx="2664296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工程内容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403648" y="260648"/>
            <a:ext cx="396044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选择项目原因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74857" y="1412776"/>
            <a:ext cx="950913" cy="1120775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97F9B"/>
              </a:gs>
            </a:gsLst>
            <a:lin ang="5400000" scaled="0"/>
          </a:gra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74857" y="2743385"/>
            <a:ext cx="950913" cy="1120775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97F9B"/>
              </a:gs>
            </a:gsLst>
            <a:lin ang="5400000" scaled="0"/>
          </a:gra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Oth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32302" y="4145458"/>
            <a:ext cx="950913" cy="1120775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rgbClr val="097F9B"/>
              </a:gs>
            </a:gsLst>
            <a:lin ang="5400000" scaled="0"/>
          </a:gra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5770" y="1916832"/>
            <a:ext cx="703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技术博客是学习生涯非常好的经验和总结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425770" y="3046988"/>
            <a:ext cx="7538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定期收取博客内容并进行正确的分类是收集学习资料的良好途径</a:t>
            </a:r>
            <a:endParaRPr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25770" y="4382679"/>
            <a:ext cx="732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通过博客数据分析，可以总结大众对知识点的关注和实现知识发展方向的</a:t>
            </a:r>
            <a:r>
              <a:rPr lang="zh-CN" altLang="en-US" sz="2400" dirty="0" smtClean="0"/>
              <a:t>预测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519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815975" y="1934755"/>
            <a:ext cx="1150938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815975" y="1934755"/>
            <a:ext cx="1150938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6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搭建</a:t>
            </a:r>
            <a:r>
              <a:rPr lang="en-US" altLang="zh-CN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爬虫框架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Other_2"/>
          <p:cNvSpPr/>
          <p:nvPr>
            <p:custDataLst>
              <p:tags r:id="rId3"/>
            </p:custDataLst>
          </p:nvPr>
        </p:nvSpPr>
        <p:spPr>
          <a:xfrm rot="19833143">
            <a:off x="1255713" y="1766480"/>
            <a:ext cx="355600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MH_Other_3"/>
          <p:cNvSpPr/>
          <p:nvPr>
            <p:custDataLst>
              <p:tags r:id="rId4"/>
            </p:custDataLst>
          </p:nvPr>
        </p:nvSpPr>
        <p:spPr>
          <a:xfrm>
            <a:off x="2405063" y="3195230"/>
            <a:ext cx="1150937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MH_SubTitle_2"/>
          <p:cNvSpPr/>
          <p:nvPr>
            <p:custDataLst>
              <p:tags r:id="rId5"/>
            </p:custDataLst>
          </p:nvPr>
        </p:nvSpPr>
        <p:spPr>
          <a:xfrm>
            <a:off x="2405063" y="3195230"/>
            <a:ext cx="1150937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078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全方位的爬取各个技术博客平台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MH_Other_4"/>
          <p:cNvSpPr/>
          <p:nvPr>
            <p:custDataLst>
              <p:tags r:id="rId6"/>
            </p:custDataLst>
          </p:nvPr>
        </p:nvSpPr>
        <p:spPr>
          <a:xfrm rot="19833143">
            <a:off x="2846388" y="3026955"/>
            <a:ext cx="354012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MH_Other_5"/>
          <p:cNvSpPr/>
          <p:nvPr>
            <p:custDataLst>
              <p:tags r:id="rId7"/>
            </p:custDataLst>
          </p:nvPr>
        </p:nvSpPr>
        <p:spPr>
          <a:xfrm>
            <a:off x="3994150" y="1934755"/>
            <a:ext cx="1150938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MH_SubTitle_3"/>
          <p:cNvSpPr/>
          <p:nvPr>
            <p:custDataLst>
              <p:tags r:id="rId8"/>
            </p:custDataLst>
          </p:nvPr>
        </p:nvSpPr>
        <p:spPr>
          <a:xfrm>
            <a:off x="3994150" y="1934755"/>
            <a:ext cx="1150938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5C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涵盖充分的博客技术信息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MH_Other_6"/>
          <p:cNvSpPr/>
          <p:nvPr>
            <p:custDataLst>
              <p:tags r:id="rId9"/>
            </p:custDataLst>
          </p:nvPr>
        </p:nvSpPr>
        <p:spPr>
          <a:xfrm rot="19833143">
            <a:off x="4435475" y="1766480"/>
            <a:ext cx="354013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MH_Other_7"/>
          <p:cNvSpPr/>
          <p:nvPr>
            <p:custDataLst>
              <p:tags r:id="rId10"/>
            </p:custDataLst>
          </p:nvPr>
        </p:nvSpPr>
        <p:spPr>
          <a:xfrm>
            <a:off x="5583238" y="3195230"/>
            <a:ext cx="1150937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MH_SubTitle_4"/>
          <p:cNvSpPr/>
          <p:nvPr>
            <p:custDataLst>
              <p:tags r:id="rId11"/>
            </p:custDataLst>
          </p:nvPr>
        </p:nvSpPr>
        <p:spPr>
          <a:xfrm>
            <a:off x="5583238" y="3195230"/>
            <a:ext cx="1150937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E0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运用大数据技术分析数据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MH_Other_8"/>
          <p:cNvSpPr/>
          <p:nvPr>
            <p:custDataLst>
              <p:tags r:id="rId12"/>
            </p:custDataLst>
          </p:nvPr>
        </p:nvSpPr>
        <p:spPr>
          <a:xfrm rot="19833143">
            <a:off x="6024563" y="3026955"/>
            <a:ext cx="354012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MH_Other_9"/>
          <p:cNvSpPr/>
          <p:nvPr>
            <p:custDataLst>
              <p:tags r:id="rId13"/>
            </p:custDataLst>
          </p:nvPr>
        </p:nvSpPr>
        <p:spPr>
          <a:xfrm>
            <a:off x="7173913" y="1934755"/>
            <a:ext cx="1149350" cy="2274888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MH_SubTitle_5"/>
          <p:cNvSpPr/>
          <p:nvPr>
            <p:custDataLst>
              <p:tags r:id="rId14"/>
            </p:custDataLst>
          </p:nvPr>
        </p:nvSpPr>
        <p:spPr>
          <a:xfrm>
            <a:off x="7173913" y="1934755"/>
            <a:ext cx="1149350" cy="2195513"/>
          </a:xfrm>
          <a:custGeom>
            <a:avLst/>
            <a:gdLst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09550 w 1400175"/>
              <a:gd name="connsiteY3" fmla="*/ 2366962 h 2671762"/>
              <a:gd name="connsiteX4" fmla="*/ 271463 w 1400175"/>
              <a:gd name="connsiteY4" fmla="*/ 2509837 h 2671762"/>
              <a:gd name="connsiteX5" fmla="*/ 338138 w 1400175"/>
              <a:gd name="connsiteY5" fmla="*/ 2586037 h 2671762"/>
              <a:gd name="connsiteX6" fmla="*/ 495300 w 1400175"/>
              <a:gd name="connsiteY6" fmla="*/ 2671762 h 2671762"/>
              <a:gd name="connsiteX7" fmla="*/ 547688 w 1400175"/>
              <a:gd name="connsiteY7" fmla="*/ 2571750 h 2671762"/>
              <a:gd name="connsiteX8" fmla="*/ 600075 w 1400175"/>
              <a:gd name="connsiteY8" fmla="*/ 2524125 h 2671762"/>
              <a:gd name="connsiteX9" fmla="*/ 695325 w 1400175"/>
              <a:gd name="connsiteY9" fmla="*/ 2457450 h 2671762"/>
              <a:gd name="connsiteX10" fmla="*/ 752475 w 1400175"/>
              <a:gd name="connsiteY10" fmla="*/ 2400300 h 2671762"/>
              <a:gd name="connsiteX11" fmla="*/ 866775 w 1400175"/>
              <a:gd name="connsiteY11" fmla="*/ 2362200 h 2671762"/>
              <a:gd name="connsiteX12" fmla="*/ 933450 w 1400175"/>
              <a:gd name="connsiteY12" fmla="*/ 2481262 h 2671762"/>
              <a:gd name="connsiteX13" fmla="*/ 1085850 w 1400175"/>
              <a:gd name="connsiteY13" fmla="*/ 2533650 h 2671762"/>
              <a:gd name="connsiteX14" fmla="*/ 1176338 w 1400175"/>
              <a:gd name="connsiteY14" fmla="*/ 2552700 h 2671762"/>
              <a:gd name="connsiteX15" fmla="*/ 1223963 w 1400175"/>
              <a:gd name="connsiteY15" fmla="*/ 2514600 h 2671762"/>
              <a:gd name="connsiteX16" fmla="*/ 1281113 w 1400175"/>
              <a:gd name="connsiteY16" fmla="*/ 2476500 h 2671762"/>
              <a:gd name="connsiteX17" fmla="*/ 1323975 w 1400175"/>
              <a:gd name="connsiteY17" fmla="*/ 2447925 h 2671762"/>
              <a:gd name="connsiteX18" fmla="*/ 1366838 w 1400175"/>
              <a:gd name="connsiteY18" fmla="*/ 2428875 h 2671762"/>
              <a:gd name="connsiteX19" fmla="*/ 1400175 w 1400175"/>
              <a:gd name="connsiteY19" fmla="*/ 2457450 h 2671762"/>
              <a:gd name="connsiteX20" fmla="*/ 1400175 w 1400175"/>
              <a:gd name="connsiteY20" fmla="*/ 9525 h 2671762"/>
              <a:gd name="connsiteX21" fmla="*/ 0 w 1400175"/>
              <a:gd name="connsiteY21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42875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400175 w 1400175"/>
              <a:gd name="connsiteY18" fmla="*/ 2457450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  <a:gd name="connsiteX0" fmla="*/ 0 w 1400175"/>
              <a:gd name="connsiteY0" fmla="*/ 0 h 2671762"/>
              <a:gd name="connsiteX1" fmla="*/ 0 w 1400175"/>
              <a:gd name="connsiteY1" fmla="*/ 2400300 h 2671762"/>
              <a:gd name="connsiteX2" fmla="*/ 157163 w 1400175"/>
              <a:gd name="connsiteY2" fmla="*/ 2328862 h 2671762"/>
              <a:gd name="connsiteX3" fmla="*/ 271463 w 1400175"/>
              <a:gd name="connsiteY3" fmla="*/ 2509837 h 2671762"/>
              <a:gd name="connsiteX4" fmla="*/ 338138 w 1400175"/>
              <a:gd name="connsiteY4" fmla="*/ 2586037 h 2671762"/>
              <a:gd name="connsiteX5" fmla="*/ 495300 w 1400175"/>
              <a:gd name="connsiteY5" fmla="*/ 2671762 h 2671762"/>
              <a:gd name="connsiteX6" fmla="*/ 547688 w 1400175"/>
              <a:gd name="connsiteY6" fmla="*/ 2571750 h 2671762"/>
              <a:gd name="connsiteX7" fmla="*/ 600075 w 1400175"/>
              <a:gd name="connsiteY7" fmla="*/ 2524125 h 2671762"/>
              <a:gd name="connsiteX8" fmla="*/ 695325 w 1400175"/>
              <a:gd name="connsiteY8" fmla="*/ 2457450 h 2671762"/>
              <a:gd name="connsiteX9" fmla="*/ 752475 w 1400175"/>
              <a:gd name="connsiteY9" fmla="*/ 2400300 h 2671762"/>
              <a:gd name="connsiteX10" fmla="*/ 866775 w 1400175"/>
              <a:gd name="connsiteY10" fmla="*/ 2362200 h 2671762"/>
              <a:gd name="connsiteX11" fmla="*/ 933450 w 1400175"/>
              <a:gd name="connsiteY11" fmla="*/ 2481262 h 2671762"/>
              <a:gd name="connsiteX12" fmla="*/ 1085850 w 1400175"/>
              <a:gd name="connsiteY12" fmla="*/ 2533650 h 2671762"/>
              <a:gd name="connsiteX13" fmla="*/ 1176338 w 1400175"/>
              <a:gd name="connsiteY13" fmla="*/ 2552700 h 2671762"/>
              <a:gd name="connsiteX14" fmla="*/ 1223963 w 1400175"/>
              <a:gd name="connsiteY14" fmla="*/ 2514600 h 2671762"/>
              <a:gd name="connsiteX15" fmla="*/ 1281113 w 1400175"/>
              <a:gd name="connsiteY15" fmla="*/ 2476500 h 2671762"/>
              <a:gd name="connsiteX16" fmla="*/ 1323975 w 1400175"/>
              <a:gd name="connsiteY16" fmla="*/ 2447925 h 2671762"/>
              <a:gd name="connsiteX17" fmla="*/ 1366838 w 1400175"/>
              <a:gd name="connsiteY17" fmla="*/ 2428875 h 2671762"/>
              <a:gd name="connsiteX18" fmla="*/ 1385888 w 1400175"/>
              <a:gd name="connsiteY18" fmla="*/ 2443163 h 2671762"/>
              <a:gd name="connsiteX19" fmla="*/ 1400175 w 1400175"/>
              <a:gd name="connsiteY19" fmla="*/ 9525 h 2671762"/>
              <a:gd name="connsiteX20" fmla="*/ 0 w 1400175"/>
              <a:gd name="connsiteY20" fmla="*/ 0 h 26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00175" h="2671762">
                <a:moveTo>
                  <a:pt x="0" y="0"/>
                </a:moveTo>
                <a:lnTo>
                  <a:pt x="0" y="2400300"/>
                </a:lnTo>
                <a:lnTo>
                  <a:pt x="157163" y="2328862"/>
                </a:lnTo>
                <a:cubicBezTo>
                  <a:pt x="261938" y="2370137"/>
                  <a:pt x="228600" y="2449512"/>
                  <a:pt x="271463" y="2509837"/>
                </a:cubicBezTo>
                <a:lnTo>
                  <a:pt x="338138" y="2586037"/>
                </a:lnTo>
                <a:lnTo>
                  <a:pt x="495300" y="2671762"/>
                </a:lnTo>
                <a:cubicBezTo>
                  <a:pt x="530225" y="2669381"/>
                  <a:pt x="530226" y="2596356"/>
                  <a:pt x="547688" y="2571750"/>
                </a:cubicBezTo>
                <a:cubicBezTo>
                  <a:pt x="565150" y="2547144"/>
                  <a:pt x="575469" y="2543175"/>
                  <a:pt x="600075" y="2524125"/>
                </a:cubicBezTo>
                <a:lnTo>
                  <a:pt x="695325" y="2457450"/>
                </a:lnTo>
                <a:lnTo>
                  <a:pt x="752475" y="2400300"/>
                </a:lnTo>
                <a:lnTo>
                  <a:pt x="866775" y="2362200"/>
                </a:lnTo>
                <a:cubicBezTo>
                  <a:pt x="896937" y="2375694"/>
                  <a:pt x="896938" y="2452687"/>
                  <a:pt x="933450" y="2481262"/>
                </a:cubicBezTo>
                <a:cubicBezTo>
                  <a:pt x="969962" y="2509837"/>
                  <a:pt x="1055687" y="2527300"/>
                  <a:pt x="1085850" y="2533650"/>
                </a:cubicBezTo>
                <a:lnTo>
                  <a:pt x="1176338" y="2552700"/>
                </a:lnTo>
                <a:cubicBezTo>
                  <a:pt x="1199357" y="2549525"/>
                  <a:pt x="1206501" y="2527300"/>
                  <a:pt x="1223963" y="2514600"/>
                </a:cubicBezTo>
                <a:cubicBezTo>
                  <a:pt x="1241426" y="2501900"/>
                  <a:pt x="1264444" y="2487612"/>
                  <a:pt x="1281113" y="2476500"/>
                </a:cubicBezTo>
                <a:lnTo>
                  <a:pt x="1323975" y="2447925"/>
                </a:lnTo>
                <a:cubicBezTo>
                  <a:pt x="1338262" y="2438400"/>
                  <a:pt x="1354138" y="2427288"/>
                  <a:pt x="1366838" y="2428875"/>
                </a:cubicBezTo>
                <a:lnTo>
                  <a:pt x="1385888" y="2443163"/>
                </a:lnTo>
                <a:cubicBezTo>
                  <a:pt x="1390650" y="1631950"/>
                  <a:pt x="1395413" y="820738"/>
                  <a:pt x="1400175" y="95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37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108000" anchor="ctr">
            <a:normAutofit/>
          </a:bodyPr>
          <a:lstStyle/>
          <a:p>
            <a:pPr algn="ctr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热点技术整理分析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MH_Other_10"/>
          <p:cNvSpPr/>
          <p:nvPr>
            <p:custDataLst>
              <p:tags r:id="rId15"/>
            </p:custDataLst>
          </p:nvPr>
        </p:nvSpPr>
        <p:spPr>
          <a:xfrm rot="19833143">
            <a:off x="7613650" y="1766480"/>
            <a:ext cx="354013" cy="336550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gradFill flip="none" rotWithShape="1">
            <a:gsLst>
              <a:gs pos="83000">
                <a:srgbClr val="BDBDBD"/>
              </a:gs>
              <a:gs pos="64000">
                <a:srgbClr val="C7CACA"/>
              </a:gs>
              <a:gs pos="0">
                <a:srgbClr val="8A8F8F"/>
              </a:gs>
              <a:gs pos="35000">
                <a:srgbClr val="8A8F8F"/>
              </a:gs>
            </a:gsLst>
            <a:lin ang="2700000" scaled="1"/>
            <a:tileRect/>
          </a:gradFill>
          <a:ln w="1270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1403648" y="260648"/>
            <a:ext cx="396044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项目目标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403648" y="260648"/>
            <a:ext cx="396044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项目优势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914400" y="1377280"/>
            <a:ext cx="7772400" cy="45720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优势一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能</a:t>
            </a:r>
            <a:r>
              <a:rPr lang="zh-CN" altLang="en-US" dirty="0" smtClean="0"/>
              <a:t>爬取信息也能进行划分</a:t>
            </a:r>
            <a:endParaRPr lang="en-US" altLang="zh-CN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优势二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保留</a:t>
            </a:r>
            <a:r>
              <a:rPr lang="zh-CN" altLang="en-US" dirty="0"/>
              <a:t>原有博文的标签分类，并在此基础上对博文进行了文本内容挖掘，以此来对博文进行分类</a:t>
            </a:r>
            <a:r>
              <a:rPr lang="zh-CN" altLang="en-US" dirty="0" smtClean="0"/>
              <a:t>矫正</a:t>
            </a:r>
            <a:endParaRPr lang="zh-CN" altLang="en-U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优势三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   在</a:t>
            </a:r>
            <a:r>
              <a:rPr lang="zh-CN" altLang="en-US" dirty="0"/>
              <a:t>原分类的基础上对分类主题进行深度挖掘，作为主题的补充，并进行细小分类</a:t>
            </a:r>
          </a:p>
        </p:txBody>
      </p:sp>
    </p:spTree>
    <p:extLst>
      <p:ext uri="{BB962C8B-B14F-4D97-AF65-F5344CB8AC3E}">
        <p14:creationId xmlns:p14="http://schemas.microsoft.com/office/powerpoint/2010/main" val="6236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377280"/>
            <a:ext cx="7772400" cy="45720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技术列表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多线程</a:t>
            </a:r>
            <a:endParaRPr lang="en-US" altLang="zh-CN" dirty="0" smtClean="0"/>
          </a:p>
          <a:p>
            <a:r>
              <a:rPr lang="zh-CN" altLang="en-US" dirty="0" smtClean="0"/>
              <a:t> 正则表达式</a:t>
            </a:r>
            <a:endParaRPr lang="en-US" altLang="zh-CN" dirty="0"/>
          </a:p>
          <a:p>
            <a:endParaRPr lang="en-US" altLang="zh-CN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FF0000"/>
                </a:solidFill>
              </a:rPr>
              <a:t> 框架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JSoup</a:t>
            </a:r>
            <a:endParaRPr lang="en-US" altLang="zh-CN" dirty="0"/>
          </a:p>
          <a:p>
            <a:r>
              <a:rPr lang="en-US" altLang="zh-CN" dirty="0" smtClean="0"/>
              <a:t> Mahout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Jieba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项目列表及框架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403648" y="260648"/>
            <a:ext cx="4680520" cy="720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chemeClr val="bg2">
                    <a:lumMod val="10000"/>
                  </a:schemeClr>
                </a:solidFill>
              </a:rPr>
              <a:t>实验效果</a:t>
            </a:r>
            <a:endParaRPr lang="zh-CN" altLang="en-US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53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基于统计的分类</a:t>
            </a:r>
            <a:endParaRPr lang="en-US" altLang="zh-CN" sz="2000" dirty="0" smtClean="0"/>
          </a:p>
          <a:p>
            <a:r>
              <a:rPr lang="zh-CN" altLang="en-US" sz="1600" dirty="0" smtClean="0"/>
              <a:t>观察</a:t>
            </a:r>
            <a:r>
              <a:rPr lang="zh-CN" altLang="en-US" sz="1600" dirty="0"/>
              <a:t>博文</a:t>
            </a:r>
            <a:r>
              <a:rPr lang="zh-CN" altLang="en-US" sz="1600" dirty="0" smtClean="0"/>
              <a:t>结构，博客中存在</a:t>
            </a:r>
            <a:r>
              <a:rPr lang="en-US" altLang="zh-CN" sz="1600" dirty="0" smtClean="0"/>
              <a:t>tag</a:t>
            </a:r>
            <a:r>
              <a:rPr lang="zh-CN" altLang="en-US" sz="1600" dirty="0" smtClean="0"/>
              <a:t>标签</a:t>
            </a:r>
            <a:endParaRPr lang="en-US" altLang="zh-CN" sz="1600" dirty="0" smtClean="0"/>
          </a:p>
          <a:p>
            <a:r>
              <a:rPr lang="en-US" altLang="zh-CN" sz="1600" dirty="0" smtClean="0"/>
              <a:t>Tag</a:t>
            </a:r>
            <a:r>
              <a:rPr lang="zh-CN" altLang="en-US" sz="1600" dirty="0" smtClean="0"/>
              <a:t>标签个数有限且分类明确：</a:t>
            </a:r>
            <a:endParaRPr lang="en-US" altLang="zh-CN" sz="16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对分类后的文件通过</a:t>
            </a:r>
            <a:r>
              <a:rPr lang="en-US" altLang="zh-CN" sz="2000" dirty="0" smtClean="0"/>
              <a:t>LDA</a:t>
            </a:r>
            <a:r>
              <a:rPr lang="zh-CN" altLang="en-US" sz="2000" dirty="0" smtClean="0"/>
              <a:t>进行关键词提取</a:t>
            </a:r>
            <a:endParaRPr lang="en-US" altLang="zh-CN" sz="2000" dirty="0" smtClean="0"/>
          </a:p>
          <a:p>
            <a:r>
              <a:rPr lang="en-US" altLang="zh-CN" sz="1600" dirty="0"/>
              <a:t>0.030*</a:t>
            </a:r>
            <a:r>
              <a:rPr lang="zh-CN" altLang="en-US" sz="1600" dirty="0"/>
              <a:t>通信 </a:t>
            </a:r>
            <a:r>
              <a:rPr lang="en-US" altLang="zh-CN" sz="1600" dirty="0"/>
              <a:t>+ 0.029*</a:t>
            </a:r>
            <a:r>
              <a:rPr lang="zh-CN" altLang="en-US" sz="1600" dirty="0"/>
              <a:t>安装 </a:t>
            </a:r>
            <a:r>
              <a:rPr lang="en-US" altLang="zh-CN" sz="1600" dirty="0"/>
              <a:t>+ 0.026*</a:t>
            </a:r>
            <a:r>
              <a:rPr lang="en-US" altLang="zh-CN" sz="1600" dirty="0" err="1"/>
              <a:t>opencv</a:t>
            </a:r>
            <a:r>
              <a:rPr lang="en-US" altLang="zh-CN" sz="1600" dirty="0"/>
              <a:t> + 0.021*</a:t>
            </a:r>
            <a:r>
              <a:rPr lang="zh-CN" altLang="en-US" sz="1600" dirty="0"/>
              <a:t>中 </a:t>
            </a:r>
            <a:r>
              <a:rPr lang="en-US" altLang="zh-CN" sz="1600" dirty="0"/>
              <a:t>+ 0.020*</a:t>
            </a:r>
            <a:r>
              <a:rPr lang="en-US" altLang="zh-CN" sz="1600" dirty="0" err="1"/>
              <a:t>lbp</a:t>
            </a:r>
            <a:r>
              <a:rPr lang="en-US" altLang="zh-CN" sz="1600" dirty="0"/>
              <a:t> + 0.015*java + 0.015*</a:t>
            </a:r>
            <a:r>
              <a:rPr lang="zh-CN" altLang="en-US" sz="1600" dirty="0"/>
              <a:t>单片机 </a:t>
            </a:r>
            <a:r>
              <a:rPr lang="en-US" altLang="zh-CN" sz="1600" dirty="0"/>
              <a:t>+ 0.015*</a:t>
            </a:r>
            <a:r>
              <a:rPr lang="en-US" altLang="zh-CN" sz="1600" dirty="0" err="1"/>
              <a:t>udp</a:t>
            </a:r>
            <a:r>
              <a:rPr lang="en-US" altLang="zh-CN" sz="1600" dirty="0"/>
              <a:t> + 0.015*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 + 0.015*</a:t>
            </a:r>
            <a:r>
              <a:rPr lang="zh-CN" altLang="en-US" sz="1600" dirty="0" smtClean="0"/>
              <a:t>串口</a:t>
            </a:r>
            <a:endParaRPr lang="en-US" altLang="zh-CN" sz="1600" dirty="0" smtClean="0"/>
          </a:p>
          <a:p>
            <a:r>
              <a:rPr lang="zh-CN" altLang="en-US" sz="1800" dirty="0" smtClean="0"/>
              <a:t>以编程语言中的文件为例，获取该文件夹中文件集关键词如上</a:t>
            </a:r>
            <a:endParaRPr lang="en-US" altLang="zh-CN" sz="1800" dirty="0" smtClean="0"/>
          </a:p>
          <a:p>
            <a:r>
              <a:rPr lang="zh-CN" altLang="en-US" sz="1800" dirty="0" smtClean="0"/>
              <a:t>由此说明在编程语言的文件夹中包括的内容有通信，安装教程，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，单片机，</a:t>
            </a:r>
            <a:r>
              <a:rPr lang="en-US" altLang="zh-CN" sz="1800" dirty="0" err="1" smtClean="0"/>
              <a:t>php</a:t>
            </a:r>
            <a:r>
              <a:rPr lang="zh-CN" altLang="en-US" sz="1800" dirty="0" smtClean="0"/>
              <a:t>等，也说明了再分类的可能性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6336704" cy="163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4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0106182916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SubTitle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SubTitle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SubTitle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4122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4122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4122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SubTitle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SubTitle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SubTitle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SubTitle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SubTitle"/>
  <p:tag name="MH_ORDER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74245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91023"/>
  <p:tag name="MH_LIBRARY" val="GRAPHI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91023"/>
  <p:tag name="MH_LIBRARY" val="GRAPHIC"/>
  <p:tag name="MH_ORDER" val="文本框 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91023"/>
  <p:tag name="MH_LIBRARY" val="GRAPHIC"/>
  <p:tag name="MH_ORDER" val="图片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6182916"/>
  <p:tag name="MH_LIBRARY" val="GRAPHIC"/>
  <p:tag name="MH_TYPE" val="Other"/>
  <p:tag name="MH_ORDER" val="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1085</TotalTime>
  <Words>686</Words>
  <Application>Microsoft Office PowerPoint</Application>
  <PresentationFormat>全屏显示(4:3)</PresentationFormat>
  <Paragraphs>104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等线</vt:lpstr>
      <vt:lpstr>方正舒体</vt:lpstr>
      <vt:lpstr>宋体</vt:lpstr>
      <vt:lpstr>微软雅黑</vt:lpstr>
      <vt:lpstr>幼圆</vt:lpstr>
      <vt:lpstr>Arial</vt:lpstr>
      <vt:lpstr>Calibri</vt:lpstr>
      <vt:lpstr>Franklin Gothic Book</vt:lpstr>
      <vt:lpstr>Impact</vt:lpstr>
      <vt:lpstr>Perpetua</vt:lpstr>
      <vt:lpstr>Wingdings</vt:lpstr>
      <vt:lpstr>Wingdings 2</vt:lpstr>
      <vt:lpstr>透明</vt:lpstr>
      <vt:lpstr>平衡</vt:lpstr>
      <vt:lpstr>技术博客分类问题</vt:lpstr>
      <vt:lpstr>组员分工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技术博客分类问题</dc:title>
  <dc:creator>HP</dc:creator>
  <cp:lastModifiedBy>ln</cp:lastModifiedBy>
  <cp:revision>21</cp:revision>
  <dcterms:created xsi:type="dcterms:W3CDTF">2016-01-05T13:38:47Z</dcterms:created>
  <dcterms:modified xsi:type="dcterms:W3CDTF">2016-01-06T11:14:25Z</dcterms:modified>
</cp:coreProperties>
</file>