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Open Sans" panose="020B060007020508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钧 沙" initials="子钧" lastIdx="1" clrIdx="0">
    <p:extLst>
      <p:ext uri="{19B8F6BF-5375-455C-9EA6-DF929625EA0E}">
        <p15:presenceInfo xmlns:p15="http://schemas.microsoft.com/office/powerpoint/2012/main" userId="d53188da3cb1fd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31" autoAdjust="0"/>
  </p:normalViewPr>
  <p:slideViewPr>
    <p:cSldViewPr snapToGrid="0">
      <p:cViewPr varScale="1">
        <p:scale>
          <a:sx n="77" d="100"/>
          <a:sy n="77" d="100"/>
        </p:scale>
        <p:origin x="9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bl\Desktop\apple\project\sql\Q1\results%20(4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bl\Desktop\apple\project\sql\Q2\results%20(4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bl\Desktop\apple\project\sql\Q3\resul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bl\Desktop\apple\project\sql\Q4\results%20(4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Movie rental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5905621172353457"/>
          <c:y val="0.19027777777777777"/>
          <c:w val="0.79091601049868765"/>
          <c:h val="0.731111111111111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'results (4)'!$F$1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(4)'!$E$2:$E$7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'results (4)'!$F$2:$F$7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52-4D73-A50C-EC7B9BAC72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23724400"/>
        <c:axId val="523723088"/>
      </c:barChart>
      <c:catAx>
        <c:axId val="523724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723088"/>
        <c:crosses val="autoZero"/>
        <c:auto val="1"/>
        <c:lblAlgn val="ctr"/>
        <c:lblOffset val="100"/>
        <c:noMultiLvlLbl val="0"/>
      </c:catAx>
      <c:valAx>
        <c:axId val="52372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72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Rental</a:t>
            </a:r>
            <a:r>
              <a:rPr lang="en-US" altLang="ja-JP" baseline="0"/>
              <a:t> Duration and Standard Quartiles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4.4384960701988871E-2"/>
          <c:y val="0.16749365601383584"/>
          <c:w val="0.75035375473973243"/>
          <c:h val="0.68916440587190442"/>
        </c:manualLayout>
      </c:layout>
      <c:lineChart>
        <c:grouping val="standard"/>
        <c:varyColors val="0"/>
        <c:ser>
          <c:idx val="0"/>
          <c:order val="0"/>
          <c:tx>
            <c:strRef>
              <c:f>'results (4)'!$C$1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(4)'!$C$2:$C$362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52-4CDC-BBD6-F8C8C3A3D98E}"/>
            </c:ext>
          </c:extLst>
        </c:ser>
        <c:ser>
          <c:idx val="1"/>
          <c:order val="1"/>
          <c:tx>
            <c:strRef>
              <c:f>'results (4)'!$D$1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(4)'!$D$2:$D$362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52-4CDC-BBD6-F8C8C3A3D98E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74992"/>
        <c:axId val="496175320"/>
      </c:lineChart>
      <c:catAx>
        <c:axId val="496174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6175320"/>
        <c:crosses val="autoZero"/>
        <c:auto val="1"/>
        <c:lblAlgn val="ctr"/>
        <c:lblOffset val="100"/>
        <c:noMultiLvlLbl val="0"/>
      </c:catAx>
      <c:valAx>
        <c:axId val="496175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617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358600225327192"/>
          <c:y val="0.5982293071996001"/>
          <c:w val="0.20640255560961551"/>
          <c:h val="0.15861067627771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Total</a:t>
            </a:r>
            <a:r>
              <a:rPr lang="en-US" altLang="ja-JP" baseline="0"/>
              <a:t> Rental Orders By Store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2242292525830193E-2"/>
          <c:y val="0.15393644778728319"/>
          <c:w val="0.80253260836281692"/>
          <c:h val="0.66300485477151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results!$A$15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3888888888888888E-2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0F3-4018-8C51-5A623A77107D}"/>
                </c:ext>
              </c:extLst>
            </c:dLbl>
            <c:dLbl>
              <c:idx val="2"/>
              <c:layout>
                <c:manualLayout>
                  <c:x val="-1.9444444444444445E-2"/>
                  <c:y val="2.31481481481481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F3-4018-8C51-5A623A7710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results!$B$14:$G$14</c:f>
              <c:numCache>
                <c:formatCode>General</c:formatCode>
                <c:ptCount val="5"/>
                <c:pt idx="0">
                  <c:v>200505</c:v>
                </c:pt>
                <c:pt idx="1">
                  <c:v>200506</c:v>
                </c:pt>
                <c:pt idx="2">
                  <c:v>200507</c:v>
                </c:pt>
                <c:pt idx="3">
                  <c:v>200508</c:v>
                </c:pt>
                <c:pt idx="4">
                  <c:v>200602</c:v>
                </c:pt>
              </c:numCache>
            </c:numRef>
          </c:cat>
          <c:val>
            <c:numRef>
              <c:f>results!$B$15:$G$15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F3-4018-8C51-5A623A77107D}"/>
            </c:ext>
          </c:extLst>
        </c:ser>
        <c:ser>
          <c:idx val="1"/>
          <c:order val="1"/>
          <c:tx>
            <c:strRef>
              <c:f>results!$A$16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1111111111111162E-2"/>
                  <c:y val="2.31481481481481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F3-4018-8C51-5A623A77107D}"/>
                </c:ext>
              </c:extLst>
            </c:dLbl>
            <c:dLbl>
              <c:idx val="3"/>
              <c:layout>
                <c:manualLayout>
                  <c:x val="1.3888820632551015E-2"/>
                  <c:y val="2.4244646371243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0F3-4018-8C51-5A623A7710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results!$B$14:$G$14</c:f>
              <c:numCache>
                <c:formatCode>General</c:formatCode>
                <c:ptCount val="5"/>
                <c:pt idx="0">
                  <c:v>200505</c:v>
                </c:pt>
                <c:pt idx="1">
                  <c:v>200506</c:v>
                </c:pt>
                <c:pt idx="2">
                  <c:v>200507</c:v>
                </c:pt>
                <c:pt idx="3">
                  <c:v>200508</c:v>
                </c:pt>
                <c:pt idx="4">
                  <c:v>200602</c:v>
                </c:pt>
              </c:numCache>
            </c:numRef>
          </c:cat>
          <c:val>
            <c:numRef>
              <c:f>results!$B$16:$G$16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F3-4018-8C51-5A623A7710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666736"/>
        <c:axId val="501666080"/>
      </c:barChart>
      <c:catAx>
        <c:axId val="501666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1666080"/>
        <c:crosses val="autoZero"/>
        <c:auto val="1"/>
        <c:lblAlgn val="ctr"/>
        <c:lblOffset val="100"/>
        <c:noMultiLvlLbl val="0"/>
      </c:catAx>
      <c:valAx>
        <c:axId val="50166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166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9882268528161913"/>
          <c:y val="0.55674179995547801"/>
          <c:w val="5.4540258281142437E-2"/>
          <c:h val="0.131973970446968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baseline="0">
                <a:effectLst/>
              </a:rPr>
              <a:t> Amount of the Monthly Payments in 2007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701903079197977E-2"/>
          <c:y val="0.12434578581237014"/>
          <c:w val="0.7726365098488478"/>
          <c:h val="0.4167814273059458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'results (4)'!$A$43</c:f>
              <c:strCache>
                <c:ptCount val="1"/>
                <c:pt idx="0">
                  <c:v>200702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4"/>
              <c:layout>
                <c:manualLayout>
                  <c:x val="-2.3201856148492728E-3"/>
                  <c:y val="4.6958377801494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5-41E9-85A2-A2505DA85DFD}"/>
                </c:ext>
              </c:extLst>
            </c:dLbl>
            <c:dLbl>
              <c:idx val="5"/>
              <c:layout>
                <c:manualLayout>
                  <c:x val="-2.3201856148491878E-3"/>
                  <c:y val="5.5496264674493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5-41E9-85A2-A2505DA85DFD}"/>
                </c:ext>
              </c:extLst>
            </c:dLbl>
            <c:dLbl>
              <c:idx val="6"/>
              <c:layout>
                <c:manualLayout>
                  <c:x val="-6.9605568445476485E-3"/>
                  <c:y val="4.6958377801494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5-41E9-85A2-A2505DA85DFD}"/>
                </c:ext>
              </c:extLst>
            </c:dLbl>
            <c:dLbl>
              <c:idx val="7"/>
              <c:layout>
                <c:manualLayout>
                  <c:x val="8.5072489779808771E-17"/>
                  <c:y val="3.8420490928495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5-41E9-85A2-A2505DA85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(4)'!$B$42:$K$42</c:f>
              <c:strCache>
                <c:ptCount val="10"/>
                <c:pt idx="0">
                  <c:v>AnaBradley</c:v>
                </c:pt>
                <c:pt idx="1">
                  <c:v>ClaraShaw</c:v>
                </c:pt>
                <c:pt idx="2">
                  <c:v>CurtisIrby</c:v>
                </c:pt>
                <c:pt idx="3">
                  <c:v>EleanorHunt</c:v>
                </c:pt>
                <c:pt idx="4">
                  <c:v>KarlSeal</c:v>
                </c:pt>
                <c:pt idx="5">
                  <c:v>MarciaDean</c:v>
                </c:pt>
                <c:pt idx="6">
                  <c:v>MarionSnyder</c:v>
                </c:pt>
                <c:pt idx="7">
                  <c:v>MikeWay</c:v>
                </c:pt>
                <c:pt idx="8">
                  <c:v>RhondaKennedy</c:v>
                </c:pt>
                <c:pt idx="9">
                  <c:v>TommyCollazo</c:v>
                </c:pt>
              </c:strCache>
            </c:strRef>
          </c:cat>
          <c:val>
            <c:numRef>
              <c:f>'results (4)'!$B$43:$K$43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35-41E9-85A2-A2505DA85DFD}"/>
            </c:ext>
          </c:extLst>
        </c:ser>
        <c:ser>
          <c:idx val="1"/>
          <c:order val="1"/>
          <c:tx>
            <c:strRef>
              <c:f>'results (4)'!$A$44</c:f>
              <c:strCache>
                <c:ptCount val="1"/>
                <c:pt idx="0">
                  <c:v>200703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5522041763341077E-2"/>
                  <c:y val="7.68409818569903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35-41E9-85A2-A2505DA85DFD}"/>
                </c:ext>
              </c:extLst>
            </c:dLbl>
            <c:dLbl>
              <c:idx val="1"/>
              <c:layout>
                <c:manualLayout>
                  <c:x val="-1.392111368909515E-2"/>
                  <c:y val="8.537886872998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C35-41E9-85A2-A2505DA85DFD}"/>
                </c:ext>
              </c:extLst>
            </c:dLbl>
            <c:dLbl>
              <c:idx val="3"/>
              <c:layout>
                <c:manualLayout>
                  <c:x val="-1.3921113689095127E-2"/>
                  <c:y val="4.2689434364994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C35-41E9-85A2-A2505DA85DFD}"/>
                </c:ext>
              </c:extLst>
            </c:dLbl>
            <c:dLbl>
              <c:idx val="4"/>
              <c:layout>
                <c:manualLayout>
                  <c:x val="-6.9605568445475635E-3"/>
                  <c:y val="3.415154749199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C35-41E9-85A2-A2505DA85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(4)'!$B$42:$K$42</c:f>
              <c:strCache>
                <c:ptCount val="10"/>
                <c:pt idx="0">
                  <c:v>AnaBradley</c:v>
                </c:pt>
                <c:pt idx="1">
                  <c:v>ClaraShaw</c:v>
                </c:pt>
                <c:pt idx="2">
                  <c:v>CurtisIrby</c:v>
                </c:pt>
                <c:pt idx="3">
                  <c:v>EleanorHunt</c:v>
                </c:pt>
                <c:pt idx="4">
                  <c:v>KarlSeal</c:v>
                </c:pt>
                <c:pt idx="5">
                  <c:v>MarciaDean</c:v>
                </c:pt>
                <c:pt idx="6">
                  <c:v>MarionSnyder</c:v>
                </c:pt>
                <c:pt idx="7">
                  <c:v>MikeWay</c:v>
                </c:pt>
                <c:pt idx="8">
                  <c:v>RhondaKennedy</c:v>
                </c:pt>
                <c:pt idx="9">
                  <c:v>TommyCollazo</c:v>
                </c:pt>
              </c:strCache>
            </c:strRef>
          </c:cat>
          <c:val>
            <c:numRef>
              <c:f>'results (4)'!$B$44:$K$44</c:f>
              <c:numCache>
                <c:formatCode>General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64.849999999999994</c:v>
                </c:pt>
                <c:pt idx="8">
                  <c:v>74.849999999999994</c:v>
                </c:pt>
                <c:pt idx="9">
                  <c:v>67.88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C35-41E9-85A2-A2505DA85DFD}"/>
            </c:ext>
          </c:extLst>
        </c:ser>
        <c:ser>
          <c:idx val="2"/>
          <c:order val="2"/>
          <c:tx>
            <c:strRef>
              <c:f>'results (4)'!$A$45</c:f>
              <c:strCache>
                <c:ptCount val="1"/>
                <c:pt idx="0">
                  <c:v>200704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9.2807424593967514E-3"/>
                  <c:y val="-1.7075773745997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C35-41E9-85A2-A2505DA85DFD}"/>
                </c:ext>
              </c:extLst>
            </c:dLbl>
            <c:dLbl>
              <c:idx val="7"/>
              <c:layout>
                <c:manualLayout>
                  <c:x val="1.1600928074245939E-2"/>
                  <c:y val="2.98826040554961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C35-41E9-85A2-A2505DA85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(4)'!$B$42:$K$42</c:f>
              <c:strCache>
                <c:ptCount val="10"/>
                <c:pt idx="0">
                  <c:v>AnaBradley</c:v>
                </c:pt>
                <c:pt idx="1">
                  <c:v>ClaraShaw</c:v>
                </c:pt>
                <c:pt idx="2">
                  <c:v>CurtisIrby</c:v>
                </c:pt>
                <c:pt idx="3">
                  <c:v>EleanorHunt</c:v>
                </c:pt>
                <c:pt idx="4">
                  <c:v>KarlSeal</c:v>
                </c:pt>
                <c:pt idx="5">
                  <c:v>MarciaDean</c:v>
                </c:pt>
                <c:pt idx="6">
                  <c:v>MarionSnyder</c:v>
                </c:pt>
                <c:pt idx="7">
                  <c:v>MikeWay</c:v>
                </c:pt>
                <c:pt idx="8">
                  <c:v>RhondaKennedy</c:v>
                </c:pt>
                <c:pt idx="9">
                  <c:v>TommyCollazo</c:v>
                </c:pt>
              </c:strCache>
            </c:strRef>
          </c:cat>
          <c:val>
            <c:numRef>
              <c:f>'results (4)'!$B$45:$K$45</c:f>
              <c:numCache>
                <c:formatCode>General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35-41E9-85A2-A2505DA85D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26774984"/>
        <c:axId val="526774328"/>
        <c:axId val="0"/>
      </c:bar3DChart>
      <c:catAx>
        <c:axId val="526774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74328"/>
        <c:crosses val="autoZero"/>
        <c:auto val="1"/>
        <c:lblAlgn val="ctr"/>
        <c:lblOffset val="100"/>
        <c:noMultiLvlLbl val="0"/>
      </c:catAx>
      <c:valAx>
        <c:axId val="52677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7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390908128906237"/>
          <c:y val="0.35969840873670894"/>
          <c:w val="0.16361224475247141"/>
          <c:h val="0.154827820671066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t1 as 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c.name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category_name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from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film_category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join category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c.category_id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fc.category_id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t2 as (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count(*)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rental_count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from rental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join inventory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r.inventory_id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i.inventory_id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join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group by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order by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t1.film_title,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t1.category_name,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t2.rental_count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t2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t1.film_title = t2.film_title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t1.category_name IN ('Animation', 'Children', 'Classics', 'Comedy', 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Family','Music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2,1;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Query #1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understand more about the movies that families are watching. The following categories are considered family movies: Animation, Children, Classics, Comedy, Family and Music.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query that lists each movie, the film category it is classified in, and the number of times it has been rented out.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c.name,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f.rental_duration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ntile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(4)over(order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rental_duration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standard_quartile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category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film_category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c.category_id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fc.category_id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c.name IN ('Animation', 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Children','Classics','Comedy','Family','Music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')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Question #2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need to know how the length of rental duration of these family-friendly movies compares to the duration that all movies are rented for. Can you provide a table with the movie titles and divide them into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levels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first_quarter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second_quarter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third_quarter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final_quarter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based on the quartiles (25%, 50%, 75%) of the rental duration for movies across all categories? Make sure to also indicate the category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these family-friendly movies fall into.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41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 </a:t>
            </a:r>
            <a:r>
              <a:rPr lang="en-US" dirty="0" err="1"/>
              <a:t>date_part</a:t>
            </a:r>
            <a:r>
              <a:rPr lang="en-US" dirty="0"/>
              <a:t>('month', </a:t>
            </a:r>
            <a:r>
              <a:rPr lang="en-US" dirty="0" err="1"/>
              <a:t>r.rental_date</a:t>
            </a:r>
            <a:r>
              <a:rPr lang="en-US" dirty="0"/>
              <a:t>) as </a:t>
            </a:r>
            <a:r>
              <a:rPr lang="en-US" dirty="0" err="1"/>
              <a:t>rental_month</a:t>
            </a:r>
            <a:r>
              <a:rPr lang="en-US" dirty="0"/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</a:t>
            </a:r>
            <a:r>
              <a:rPr lang="en-US" dirty="0" err="1"/>
              <a:t>date_part</a:t>
            </a:r>
            <a:r>
              <a:rPr lang="en-US" dirty="0"/>
              <a:t>('year', </a:t>
            </a:r>
            <a:r>
              <a:rPr lang="en-US" dirty="0" err="1"/>
              <a:t>r.rental_date</a:t>
            </a:r>
            <a:r>
              <a:rPr lang="en-US" dirty="0"/>
              <a:t>) </a:t>
            </a:r>
            <a:r>
              <a:rPr lang="en-US" dirty="0" err="1"/>
              <a:t>aS</a:t>
            </a:r>
            <a:r>
              <a:rPr lang="en-US" dirty="0"/>
              <a:t> </a:t>
            </a:r>
            <a:r>
              <a:rPr lang="en-US" dirty="0" err="1"/>
              <a:t>rental_year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s1.store_id,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count(*) as </a:t>
            </a:r>
            <a:r>
              <a:rPr lang="en-US" dirty="0" err="1"/>
              <a:t>count_rental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store  s1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join staff  s2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 on s1.store_id = s2.store_id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join rental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 on s2.staff_id = </a:t>
            </a:r>
            <a:r>
              <a:rPr lang="en-US" dirty="0" err="1"/>
              <a:t>r.staff_id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by 1, 2,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order by 2,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Query #3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find out how the two stores compare in their count of rental orders during every month for all the years we have data for. Write a query that returns the store ID for the store, the year and month and the number of rental orders each store has fulfilled for that month. Your table should include a column for each of the following: year, month, store ID and count of rental orders fulfilled during that month.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80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t1 as(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c.first_name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||''||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c.last_name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full_name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c.customer_id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p.amount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p.payment_date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from customer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join payment 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c.customer_id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p.customer_id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t2 as(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from payment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group by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order by sum(amount)desc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limit 10)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t1.full_name,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date_trunc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('month',t1.payment_date)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pay_mon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count(*)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pay_countpermon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sum(t1.amount)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pay_amount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t2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t1.customer_id =t2.customer_id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t1.payment_date between '20070101' and '20080101'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1,2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Question 4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would like to know who were our top 10 paying customers, how many payments they made on a monthly basis during 2007, and what was the amount of the monthly payments. Can you write a query to capture the customer name, month and year of payment, and total payment amount for each month by these top 10 paying customers?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lang="en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3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that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nimation movies was the most rented out. Music movies was the least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rented out in  family-friendly movies.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times were </a:t>
            </a:r>
            <a:r>
              <a:rPr lang="en-US" altLang="zh-C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categories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rented out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family-friendly movies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4D9FD578-478B-4ED7-B3EE-ED226AFFF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135061"/>
              </p:ext>
            </p:extLst>
          </p:nvPr>
        </p:nvGraphicFramePr>
        <p:xfrm>
          <a:off x="718457" y="1409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ABA18325-C6DE-4724-A8A9-B57801B9CA3E}"/>
              </a:ext>
            </a:extLst>
          </p:cNvPr>
          <p:cNvSpPr txBox="1"/>
          <p:nvPr/>
        </p:nvSpPr>
        <p:spPr>
          <a:xfrm rot="16200000">
            <a:off x="135637" y="2679176"/>
            <a:ext cx="1310775" cy="2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00" dirty="0">
                <a:solidFill>
                  <a:schemeClr val="dk2"/>
                </a:solidFill>
              </a:rPr>
              <a:t>Movies categories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CCAB48D7-CD08-4890-915D-8510904FBFCE}"/>
              </a:ext>
            </a:extLst>
          </p:cNvPr>
          <p:cNvSpPr txBox="1"/>
          <p:nvPr/>
        </p:nvSpPr>
        <p:spPr>
          <a:xfrm>
            <a:off x="2463201" y="4079228"/>
            <a:ext cx="1149009" cy="2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00" dirty="0">
                <a:solidFill>
                  <a:schemeClr val="dk2"/>
                </a:solidFill>
              </a:rPr>
              <a:t>Number of rental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that shortest rental duration is three days while the longest is seven days.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shortest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longest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duration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FE8F093-3B3F-47A7-8817-BD8285B6C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582518"/>
              </p:ext>
            </p:extLst>
          </p:nvPr>
        </p:nvGraphicFramePr>
        <p:xfrm>
          <a:off x="229142" y="1385874"/>
          <a:ext cx="6030342" cy="2820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19E29F6C-3802-4CCD-88EB-484CCAB74F30}"/>
              </a:ext>
            </a:extLst>
          </p:cNvPr>
          <p:cNvSpPr txBox="1"/>
          <p:nvPr/>
        </p:nvSpPr>
        <p:spPr>
          <a:xfrm>
            <a:off x="2438816" y="4104178"/>
            <a:ext cx="1252035" cy="2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</a:rPr>
              <a:t>N</a:t>
            </a:r>
            <a:r>
              <a:rPr lang="en" sz="1000" dirty="0">
                <a:solidFill>
                  <a:schemeClr val="dk2"/>
                </a:solidFill>
              </a:rPr>
              <a:t>umber of movies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9CBA8DA4-BB79-40C6-9E8A-07DD21F0CFF9}"/>
              </a:ext>
            </a:extLst>
          </p:cNvPr>
          <p:cNvSpPr txBox="1"/>
          <p:nvPr/>
        </p:nvSpPr>
        <p:spPr>
          <a:xfrm rot="16200000">
            <a:off x="-423951" y="2406380"/>
            <a:ext cx="1149009" cy="2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Duration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12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both store filled in almost the same number of rental orders during each time unit.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t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otal Rental Orders Per S</a:t>
            </a:r>
            <a:r>
              <a:rPr lang="en-US" altLang="zh-C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tore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55950" y="2836464"/>
            <a:ext cx="1149009" cy="2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ore</a:t>
            </a:r>
            <a:r>
              <a:rPr lang="en" sz="9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 sz="9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2322657F-436E-4D85-A16E-2F2CE6BC6FB4}"/>
              </a:ext>
            </a:extLst>
          </p:cNvPr>
          <p:cNvSpPr txBox="1"/>
          <p:nvPr/>
        </p:nvSpPr>
        <p:spPr>
          <a:xfrm rot="16200000">
            <a:off x="-158674" y="2711313"/>
            <a:ext cx="1923787" cy="28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>
                <a:solidFill>
                  <a:schemeClr val="dk2"/>
                </a:solidFill>
              </a:rPr>
              <a:t>Number of Rental Orders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C3512EC3-E888-4405-AC2C-9CF045B5BD1B}"/>
              </a:ext>
            </a:extLst>
          </p:cNvPr>
          <p:cNvSpPr txBox="1"/>
          <p:nvPr/>
        </p:nvSpPr>
        <p:spPr>
          <a:xfrm>
            <a:off x="2877945" y="4077474"/>
            <a:ext cx="1149009" cy="2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Year and Month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57977913-BF5A-4790-8DA8-BD8647CBC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565974"/>
              </p:ext>
            </p:extLst>
          </p:nvPr>
        </p:nvGraphicFramePr>
        <p:xfrm>
          <a:off x="807193" y="1385875"/>
          <a:ext cx="5290514" cy="2978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905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551875" y="1385875"/>
            <a:ext cx="2197599" cy="302709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total payment amount they made by these top 10 paying customers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during each time unit.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was total payment amount by  top 10 customers in 2007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03643" y="3814626"/>
            <a:ext cx="1149710" cy="26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</a:rPr>
              <a:t>Names</a:t>
            </a:r>
            <a:endParaRPr sz="105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D377ED7A-DBEF-426E-8A46-C85E0E29D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709109"/>
              </p:ext>
            </p:extLst>
          </p:nvPr>
        </p:nvGraphicFramePr>
        <p:xfrm>
          <a:off x="394525" y="1385875"/>
          <a:ext cx="6085788" cy="329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9888EF60-121C-4B39-8828-1E3D1E1C5ECD}"/>
              </a:ext>
            </a:extLst>
          </p:cNvPr>
          <p:cNvSpPr txBox="1"/>
          <p:nvPr/>
        </p:nvSpPr>
        <p:spPr>
          <a:xfrm rot="16200000">
            <a:off x="-464702" y="2315862"/>
            <a:ext cx="1979585" cy="26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Amount </a:t>
            </a:r>
            <a:r>
              <a:rPr lang="en" sz="1050" dirty="0">
                <a:solidFill>
                  <a:schemeClr val="dk2"/>
                </a:solidFill>
              </a:rPr>
              <a:t>of Monthly Payments</a:t>
            </a:r>
            <a:endParaRPr sz="105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6C9201E3-224D-4356-88CA-107439A04A00}"/>
              </a:ext>
            </a:extLst>
          </p:cNvPr>
          <p:cNvSpPr txBox="1"/>
          <p:nvPr/>
        </p:nvSpPr>
        <p:spPr>
          <a:xfrm>
            <a:off x="5522134" y="2344366"/>
            <a:ext cx="1149009" cy="2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Year and Month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310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1062</Words>
  <Application>Microsoft Office PowerPoint</Application>
  <PresentationFormat>画面に合わせる (16:9)</PresentationFormat>
  <Paragraphs>135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How many times were movies categories rented out in family-friendly movies?</vt:lpstr>
      <vt:lpstr>What is the shortest and longest rental duration?</vt:lpstr>
      <vt:lpstr>What were the total Rental Orders Per Store?</vt:lpstr>
      <vt:lpstr>what was total payment amount by  top 10 customers in 2007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were the total Rental Orders Per Staff?</dc:title>
  <cp:lastModifiedBy>子钧 沙</cp:lastModifiedBy>
  <cp:revision>22</cp:revision>
  <dcterms:modified xsi:type="dcterms:W3CDTF">2020-05-13T14:06:08Z</dcterms:modified>
</cp:coreProperties>
</file>