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69" r:id="rId3"/>
    <p:sldId id="273" r:id="rId4"/>
    <p:sldId id="274" r:id="rId5"/>
    <p:sldId id="279" r:id="rId6"/>
    <p:sldId id="270" r:id="rId7"/>
    <p:sldId id="272" r:id="rId8"/>
    <p:sldId id="275" r:id="rId9"/>
    <p:sldId id="276" r:id="rId10"/>
    <p:sldId id="280" r:id="rId11"/>
    <p:sldId id="277" r:id="rId12"/>
    <p:sldId id="27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  <a:srgbClr val="000000"/>
    <a:srgbClr val="D24747"/>
    <a:srgbClr val="949494"/>
    <a:srgbClr val="FC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0957" autoAdjust="0"/>
  </p:normalViewPr>
  <p:slideViewPr>
    <p:cSldViewPr snapToGrid="0">
      <p:cViewPr varScale="1">
        <p:scale>
          <a:sx n="66" d="100"/>
          <a:sy n="66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FF179-B4BA-4FA0-BC3A-77DC4859C6AE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2394C-8C7B-485D-8DFA-A0DA1FC4B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1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86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2394C-8C7B-485D-8DFA-A0DA1FC4BA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1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2394C-8C7B-485D-8DFA-A0DA1FC4BA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133FD-1088-4681-8CF9-3619A50E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23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3D3CC-8E87-4643-8F09-0921F5DD4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490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9173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786E4-7B5D-45BD-856E-19F0F73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8A4AF-7A03-45D7-A3E0-BFA27EF47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87366-E39F-404F-9C15-8C2E9D70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A9CF2-0164-4587-B0A3-D55C3F71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FC887-7467-4983-85DA-D89C2C21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3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FA126-DEB1-4A84-BAAE-5A2DEB030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B1D634-3266-435B-A609-8F34AB89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CA95-E181-435C-89EF-E261E63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8628D-A827-4A6D-9210-283D3CA8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056F7-9739-4089-BE05-AC7A101C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739EF-03DF-4955-B7A4-EAB32F20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1F602-25F5-4181-961D-AFF4C22F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84417-FBE0-477C-94DE-51FE40F0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E30DA-D498-498C-9261-6930968A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8617A-146F-44C7-9991-00EFA854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F908D-878A-4AD0-BA37-A3DE4939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7C3B1-D4C9-48AF-B522-3210D368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F6A2C-7BE2-4FBD-BE22-A64644AE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416D5-CC3D-439B-B215-0B4C4639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B4506-A512-40BA-91C1-195BE1CD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3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60DF7-6AA4-4DEC-A6BB-86AC8230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34559-68CD-4150-B538-21FACE65F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E397F-F8FE-4612-8D57-645C6282E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F07C3-29BE-4CA8-B422-9FFBF8CB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F89343-94FA-4BA3-BAD0-6405790A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640ED-8E44-477A-9286-60FAD694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8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DCA6-F312-4DF9-948B-8C72E05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12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F0680-6385-4A23-931D-D462857A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C2163-2757-4E24-B1FC-6A22D7206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791A77-59B1-4C43-8578-6DA55181F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A68F7A-1055-4855-96CE-AA73D75B6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C80691-424D-44AC-A247-A19E91E4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5BE5DC-B22D-460C-A537-1DED53D6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4A632-3114-4E6A-BFE7-0D339CBA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6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D5B82-505D-4E65-84C4-25BD6B1C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509B0A-A706-47FE-AAE6-99EE8FEE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9984C2-2CD8-4363-8045-34263071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84A1C4-D13A-4C11-AE54-FA3E71D4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F6B5401-B670-4E3F-86AD-A4C35B8D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75"/>
            <a:ext cx="10515600" cy="54320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268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6AAED3-1600-4AF9-BF44-27AFF620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5A6C50-3B6C-406C-925D-815AABFF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78C22-9572-4238-9AC9-09288F02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2EB9214-6A8C-403B-A994-B10BE52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71" y="8205"/>
            <a:ext cx="9388331" cy="66558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54C005A-5995-49E0-8F89-57EBD339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75"/>
            <a:ext cx="10515600" cy="543206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086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58A21-1331-461B-89F0-A4D08FA5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1BBDD-6EB6-47BB-B920-8E04EC129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332FC1-725E-4F00-9F15-104AF3575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ED9EF-8BC0-4B24-B2D4-A9A576A2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64CDF-8DC6-4CE9-9EAE-9B682AAE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DD0A8-4613-48C0-97AF-22A8819E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7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8733-5051-4CE3-895B-882EDFDE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112A2A-4E7B-401F-A590-CBCFDD516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EA1C9-D3FC-46DA-80B0-13147674F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CD222-56F8-40D4-9E95-85234BEB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34D39D-36F2-4928-997B-C9E734416D6F}" type="datetimeFigureOut">
              <a:rPr lang="zh-CN" altLang="en-US" smtClean="0"/>
              <a:t>2018/4/13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A95B7-3CA3-4DBE-AAFF-4B8D4FB3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AE300-DAAE-4B7D-A7CA-CFC26CE4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81252-EE8D-4DC2-BC52-21623E8CA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6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3BFC1-CC43-49EA-87A4-842BE62C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1775"/>
            <a:ext cx="10515600" cy="543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7D94AE0-E4E9-4C4F-94FE-DC6A62C6DC2F}"/>
              </a:ext>
            </a:extLst>
          </p:cNvPr>
          <p:cNvGrpSpPr/>
          <p:nvPr userDrawn="1"/>
        </p:nvGrpSpPr>
        <p:grpSpPr>
          <a:xfrm>
            <a:off x="-22860" y="-42970"/>
            <a:ext cx="12214861" cy="767931"/>
            <a:chOff x="0" y="-1"/>
            <a:chExt cx="12214860" cy="767929"/>
          </a:xfrm>
        </p:grpSpPr>
        <p:pic>
          <p:nvPicPr>
            <p:cNvPr id="8" name="Picture 12" descr="Picture 12">
              <a:extLst>
                <a:ext uri="{FF2B5EF4-FFF2-40B4-BE49-F238E27FC236}">
                  <a16:creationId xmlns:a16="http://schemas.microsoft.com/office/drawing/2014/main" id="{438D2FF2-4323-44DB-A7B2-EFBBA350F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/>
            </a:blip>
            <a:srcRect t="47436" b="40814"/>
            <a:stretch>
              <a:fillRect/>
            </a:stretch>
          </p:blipFill>
          <p:spPr>
            <a:xfrm>
              <a:off x="0" y="6351"/>
              <a:ext cx="12214860" cy="76157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endPos="40000" dir="5400000" sy="-100000" algn="bl" rotWithShape="0"/>
            </a:effectLst>
          </p:spPr>
        </p:pic>
        <p:sp>
          <p:nvSpPr>
            <p:cNvPr id="9" name="矩形 1">
              <a:extLst>
                <a:ext uri="{FF2B5EF4-FFF2-40B4-BE49-F238E27FC236}">
                  <a16:creationId xmlns:a16="http://schemas.microsoft.com/office/drawing/2014/main" id="{5C03DA7E-5651-4669-9590-601ECB037A66}"/>
                </a:ext>
              </a:extLst>
            </p:cNvPr>
            <p:cNvSpPr/>
            <p:nvPr/>
          </p:nvSpPr>
          <p:spPr>
            <a:xfrm>
              <a:off x="2539" y="-1"/>
              <a:ext cx="12212320" cy="767929"/>
            </a:xfrm>
            <a:prstGeom prst="rect">
              <a:avLst/>
            </a:prstGeom>
            <a:solidFill>
              <a:srgbClr val="D247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0" name="矩形 2">
              <a:extLst>
                <a:ext uri="{FF2B5EF4-FFF2-40B4-BE49-F238E27FC236}">
                  <a16:creationId xmlns:a16="http://schemas.microsoft.com/office/drawing/2014/main" id="{6A105BF6-6144-4E2E-9D88-82B734DB4ABD}"/>
                </a:ext>
              </a:extLst>
            </p:cNvPr>
            <p:cNvSpPr/>
            <p:nvPr/>
          </p:nvSpPr>
          <p:spPr>
            <a:xfrm>
              <a:off x="121919" y="6351"/>
              <a:ext cx="120016" cy="76030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1" name="矩形 3">
              <a:extLst>
                <a:ext uri="{FF2B5EF4-FFF2-40B4-BE49-F238E27FC236}">
                  <a16:creationId xmlns:a16="http://schemas.microsoft.com/office/drawing/2014/main" id="{463A643A-1FFC-4B96-84D7-26EB3ABED668}"/>
                </a:ext>
              </a:extLst>
            </p:cNvPr>
            <p:cNvSpPr/>
            <p:nvPr/>
          </p:nvSpPr>
          <p:spPr>
            <a:xfrm>
              <a:off x="353059" y="5750"/>
              <a:ext cx="120016" cy="76030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2" name="矩形 4">
              <a:extLst>
                <a:ext uri="{FF2B5EF4-FFF2-40B4-BE49-F238E27FC236}">
                  <a16:creationId xmlns:a16="http://schemas.microsoft.com/office/drawing/2014/main" id="{FB4D8543-FF64-454A-A5F1-8B3225E0052A}"/>
                </a:ext>
              </a:extLst>
            </p:cNvPr>
            <p:cNvSpPr/>
            <p:nvPr/>
          </p:nvSpPr>
          <p:spPr>
            <a:xfrm>
              <a:off x="596264" y="5750"/>
              <a:ext cx="120016" cy="76030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F0EA6-2503-4B2A-867B-9C64729A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71" y="8205"/>
            <a:ext cx="9388331" cy="66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</a:t>
            </a:r>
          </a:p>
        </p:txBody>
      </p:sp>
      <p:pic>
        <p:nvPicPr>
          <p:cNvPr id="13" name="图片 14" descr="图片 14">
            <a:extLst>
              <a:ext uri="{FF2B5EF4-FFF2-40B4-BE49-F238E27FC236}">
                <a16:creationId xmlns:a16="http://schemas.microsoft.com/office/drawing/2014/main" id="{7AB2784B-9425-4790-9B4E-BAA63EEC52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/>
          </a:blip>
          <a:srcRect l="9955" t="-851" r="31283" b="-128"/>
          <a:stretch/>
        </p:blipFill>
        <p:spPr>
          <a:xfrm>
            <a:off x="10351697" y="32240"/>
            <a:ext cx="1782793" cy="6356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8646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7"/>
          <p:cNvGrpSpPr/>
          <p:nvPr/>
        </p:nvGrpSpPr>
        <p:grpSpPr>
          <a:xfrm>
            <a:off x="-83187" y="-33020"/>
            <a:ext cx="12275187" cy="6891020"/>
            <a:chOff x="0" y="822960"/>
            <a:chExt cx="12275185" cy="9549230"/>
          </a:xfrm>
        </p:grpSpPr>
        <p:pic>
          <p:nvPicPr>
            <p:cNvPr id="125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8986" b="15354"/>
            <a:stretch>
              <a:fillRect/>
            </a:stretch>
          </p:blipFill>
          <p:spPr>
            <a:xfrm>
              <a:off x="0" y="822960"/>
              <a:ext cx="12275185" cy="69183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reflection endPos="40000" dir="5400000" sy="-100000" algn="bl" rotWithShape="0"/>
            </a:effectLst>
          </p:spPr>
        </p:pic>
        <p:sp>
          <p:nvSpPr>
            <p:cNvPr id="126" name="平行四边形 19"/>
            <p:cNvSpPr/>
            <p:nvPr/>
          </p:nvSpPr>
          <p:spPr>
            <a:xfrm>
              <a:off x="46630" y="822960"/>
              <a:ext cx="4946301" cy="954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284" y="0"/>
                  </a:lnTo>
                  <a:lnTo>
                    <a:pt x="21600" y="0"/>
                  </a:lnTo>
                  <a:lnTo>
                    <a:pt x="10316" y="21600"/>
                  </a:lnTo>
                  <a:close/>
                </a:path>
              </a:pathLst>
            </a:custGeom>
            <a:solidFill>
              <a:srgbClr val="BFBFBF">
                <a:alpha val="5490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27" name="矩形 21"/>
            <p:cNvSpPr/>
            <p:nvPr/>
          </p:nvSpPr>
          <p:spPr>
            <a:xfrm>
              <a:off x="0" y="3836585"/>
              <a:ext cx="12262486" cy="3264536"/>
            </a:xfrm>
            <a:prstGeom prst="rect">
              <a:avLst/>
            </a:prstGeom>
            <a:solidFill>
              <a:srgbClr val="C00000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28" name="直接连接符 22"/>
            <p:cNvSpPr/>
            <p:nvPr/>
          </p:nvSpPr>
          <p:spPr>
            <a:xfrm>
              <a:off x="1641592" y="6031161"/>
              <a:ext cx="8979303" cy="1"/>
            </a:xfrm>
            <a:prstGeom prst="line">
              <a:avLst/>
            </a:prstGeom>
            <a:noFill/>
            <a:ln w="9525" cap="flat">
              <a:solidFill>
                <a:srgbClr val="A6A6A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sp>
        <p:nvSpPr>
          <p:cNvPr id="130" name="TextBox 9"/>
          <p:cNvSpPr txBox="1"/>
          <p:nvPr/>
        </p:nvSpPr>
        <p:spPr>
          <a:xfrm>
            <a:off x="2565954" y="3848338"/>
            <a:ext cx="70468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6000">
                <a:solidFill>
                  <a:srgbClr val="DDD9C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技术发展 胡铃涛</a:t>
            </a:r>
          </a:p>
        </p:txBody>
      </p:sp>
      <p:sp>
        <p:nvSpPr>
          <p:cNvPr id="131" name="矩形 12"/>
          <p:cNvSpPr/>
          <p:nvPr/>
        </p:nvSpPr>
        <p:spPr>
          <a:xfrm>
            <a:off x="9453713" y="1496064"/>
            <a:ext cx="2520281" cy="681860"/>
          </a:xfrm>
          <a:prstGeom prst="rect">
            <a:avLst/>
          </a:prstGeom>
          <a:solidFill>
            <a:srgbClr val="F7F7F7"/>
          </a:solidFill>
          <a:ln w="25400">
            <a:solidFill>
              <a:srgbClr val="F2F2F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2F2F2"/>
                </a:solidFill>
              </a:defRPr>
            </a:pPr>
            <a:endParaRPr dirty="0"/>
          </a:p>
        </p:txBody>
      </p:sp>
      <p:pic>
        <p:nvPicPr>
          <p:cNvPr id="132" name="图片 14" descr="图片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87031" y="1605125"/>
            <a:ext cx="2250948" cy="4670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937528-E744-4122-A51A-B8C91B19454E}"/>
              </a:ext>
            </a:extLst>
          </p:cNvPr>
          <p:cNvSpPr txBox="1"/>
          <p:nvPr/>
        </p:nvSpPr>
        <p:spPr>
          <a:xfrm>
            <a:off x="2611676" y="2823327"/>
            <a:ext cx="695543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rPr>
              <a:t>入职分享报告</a:t>
            </a:r>
          </a:p>
        </p:txBody>
      </p:sp>
    </p:spTree>
    <p:extLst>
      <p:ext uri="{BB962C8B-B14F-4D97-AF65-F5344CB8AC3E}">
        <p14:creationId xmlns:p14="http://schemas.microsoft.com/office/powerpoint/2010/main" val="214724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6262B-BEB3-42AD-B7D1-9E8652FF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Watcher</a:t>
            </a:r>
            <a:r>
              <a:rPr lang="zh-CN" altLang="en-US" sz="2400" dirty="0"/>
              <a:t>监控的部署整理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53C57-C790-444B-B9D9-F32B0A0B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海量</a:t>
            </a:r>
            <a:r>
              <a:rPr lang="en-US" altLang="zh-CN" dirty="0"/>
              <a:t>Metrics</a:t>
            </a:r>
            <a:r>
              <a:rPr lang="zh-CN" altLang="en-US" dirty="0"/>
              <a:t>怎么处理？</a:t>
            </a:r>
            <a:endParaRPr lang="en-US" altLang="zh-CN" dirty="0"/>
          </a:p>
          <a:p>
            <a:pPr lvl="1"/>
            <a:r>
              <a:rPr lang="en-US" altLang="zh-CN" dirty="0"/>
              <a:t>Graphite</a:t>
            </a:r>
            <a:r>
              <a:rPr lang="zh-CN" altLang="en-US" dirty="0"/>
              <a:t>支持</a:t>
            </a:r>
            <a:r>
              <a:rPr lang="en-US" altLang="zh-CN" dirty="0"/>
              <a:t>Metrics</a:t>
            </a:r>
            <a:r>
              <a:rPr lang="zh-CN" altLang="en-US" dirty="0"/>
              <a:t>的精度递减</a:t>
            </a:r>
            <a:endParaRPr lang="en-US" altLang="zh-CN" dirty="0"/>
          </a:p>
          <a:p>
            <a:pPr lvl="1"/>
            <a:r>
              <a:rPr lang="en-US" altLang="zh-CN" dirty="0"/>
              <a:t>Carbon-Relay</a:t>
            </a:r>
          </a:p>
          <a:p>
            <a:pPr lvl="1"/>
            <a:r>
              <a:rPr lang="zh-CN" altLang="en-US" dirty="0"/>
              <a:t>数据聚合方案</a:t>
            </a:r>
            <a:r>
              <a:rPr lang="en-US" altLang="zh-CN" dirty="0"/>
              <a:t>—Carbon-Aggregator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Wiki</a:t>
            </a:r>
            <a:r>
              <a:rPr lang="zh-CN" altLang="en-US" dirty="0"/>
              <a:t>地址：</a:t>
            </a:r>
            <a:r>
              <a:rPr lang="en-US" altLang="zh-CN" dirty="0"/>
              <a:t>http://wiki.corp.11bee.com/index.php?title=%E7%9B%91%E6%8E%A7%E7%B3%BB%E7%BB%9F%E9%83%A8%E7%BD%B2</a:t>
            </a:r>
          </a:p>
        </p:txBody>
      </p:sp>
    </p:spTree>
    <p:extLst>
      <p:ext uri="{BB962C8B-B14F-4D97-AF65-F5344CB8AC3E}">
        <p14:creationId xmlns:p14="http://schemas.microsoft.com/office/powerpoint/2010/main" val="426874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76315-6A5D-4339-9626-B1911291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工作感悟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41A31-4E75-4FB4-BD5C-0B9CFC05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心态</a:t>
            </a:r>
            <a:endParaRPr lang="en-US" altLang="zh-CN" dirty="0"/>
          </a:p>
          <a:p>
            <a:r>
              <a:rPr lang="zh-CN" altLang="en-US" dirty="0"/>
              <a:t>沟通</a:t>
            </a:r>
            <a:endParaRPr lang="en-US" altLang="zh-CN" dirty="0"/>
          </a:p>
          <a:p>
            <a:r>
              <a:rPr lang="zh-CN" altLang="en-US" dirty="0"/>
              <a:t>行动力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5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D2C44-62EE-4629-AC77-DBD369B2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工作感悟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68C96-7AAB-4A77-8CC2-21BB52D3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对公司的看法？</a:t>
            </a:r>
          </a:p>
        </p:txBody>
      </p:sp>
    </p:spTree>
    <p:extLst>
      <p:ext uri="{BB962C8B-B14F-4D97-AF65-F5344CB8AC3E}">
        <p14:creationId xmlns:p14="http://schemas.microsoft.com/office/powerpoint/2010/main" val="229716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234ED-D05A-491B-B2FC-1E062F341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72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40"/>
            <a:ext cx="10515600" cy="5432067"/>
          </a:xfrm>
        </p:spPr>
        <p:txBody>
          <a:bodyPr>
            <a:normAutofit/>
          </a:bodyPr>
          <a:lstStyle/>
          <a:p>
            <a:r>
              <a:rPr lang="zh-CN" altLang="en-US" dirty="0"/>
              <a:t>个人工作内容</a:t>
            </a:r>
            <a:endParaRPr lang="en-US" altLang="zh-CN" dirty="0"/>
          </a:p>
          <a:p>
            <a:pPr lvl="1"/>
            <a:r>
              <a:rPr lang="zh-CN" altLang="en-US" dirty="0"/>
              <a:t>二当家身份验证需求开发</a:t>
            </a:r>
            <a:endParaRPr lang="en-US" altLang="zh-CN" dirty="0"/>
          </a:p>
          <a:p>
            <a:pPr lvl="1"/>
            <a:r>
              <a:rPr lang="zh-CN" altLang="en-US" dirty="0"/>
              <a:t>二当家值班</a:t>
            </a:r>
            <a:endParaRPr lang="en-US" altLang="zh-CN" dirty="0"/>
          </a:p>
          <a:p>
            <a:pPr lvl="1"/>
            <a:r>
              <a:rPr lang="zh-CN" altLang="en-US" dirty="0"/>
              <a:t>统计相关转化率指标</a:t>
            </a:r>
            <a:endParaRPr lang="en-US" altLang="zh-CN" dirty="0"/>
          </a:p>
          <a:p>
            <a:pPr lvl="1"/>
            <a:r>
              <a:rPr lang="en-US" altLang="zh-CN" dirty="0"/>
              <a:t>Mysql</a:t>
            </a:r>
            <a:r>
              <a:rPr lang="zh-CN" altLang="en-US" dirty="0"/>
              <a:t>工具的调研</a:t>
            </a:r>
            <a:endParaRPr lang="en-US" altLang="zh-CN" dirty="0"/>
          </a:p>
          <a:p>
            <a:pPr lvl="1"/>
            <a:r>
              <a:rPr lang="en-US" altLang="zh-CN" dirty="0"/>
              <a:t>Watcher</a:t>
            </a:r>
            <a:r>
              <a:rPr lang="zh-CN" altLang="en-US" dirty="0"/>
              <a:t>监控的部署整理</a:t>
            </a:r>
            <a:endParaRPr lang="en-US" altLang="zh-CN" dirty="0"/>
          </a:p>
          <a:p>
            <a:r>
              <a:rPr lang="zh-CN" altLang="en-US" dirty="0"/>
              <a:t>工作感悟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55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33845-00A9-49DB-925B-E41351D7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二当家身份验证需求开发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A2428C-81C9-48D9-9E72-EA4A952E6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514" y="1277257"/>
            <a:ext cx="9492343" cy="55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5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12018-26FD-4E47-9551-186C825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二当家身份验证需求开发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927D05-48F5-4EAB-A7A5-A1D6CCD8A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3" y="1118614"/>
            <a:ext cx="8969828" cy="53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4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17C16-520B-4A27-9B82-3ACFA557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二当家值班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47B26-F386-449C-80BE-B5FD7E5B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解决问题：携程</a:t>
            </a:r>
            <a:r>
              <a:rPr lang="en-US" altLang="zh-CN" dirty="0"/>
              <a:t>IVR</a:t>
            </a:r>
            <a:r>
              <a:rPr lang="zh-CN" altLang="en-US" dirty="0"/>
              <a:t>借记卡无卡支付失败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F3D20-7F7A-46F5-893F-F3AA2EEE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62" y="2146980"/>
            <a:ext cx="9210675" cy="8719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28C6B7-1E8E-40D8-8CB4-1228ACC1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9" y="3429000"/>
            <a:ext cx="8686800" cy="409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C787B4-24FE-47AB-8897-CEEC2C56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62" y="4248604"/>
            <a:ext cx="9210674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8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071" y="204158"/>
            <a:ext cx="9388331" cy="665580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dirty="0"/>
              <a:t>统计相关转化率指标</a:t>
            </a:r>
            <a:endParaRPr lang="en-US" altLang="zh-CN" sz="24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E2B02E-FA92-46CE-8457-3C586483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r>
              <a:rPr lang="zh-CN" altLang="zh-CN" dirty="0"/>
              <a:t>相同用户三个月前拨打与当前第二轮拨打，转化率及相关指标的统计</a:t>
            </a:r>
            <a:endParaRPr lang="en-US" altLang="zh-CN" dirty="0"/>
          </a:p>
          <a:p>
            <a:r>
              <a:rPr lang="zh-CN" altLang="en-US" dirty="0"/>
              <a:t>统计指标：</a:t>
            </a:r>
            <a:endParaRPr lang="en-US" altLang="zh-CN" dirty="0"/>
          </a:p>
          <a:p>
            <a:pPr lvl="1"/>
            <a:r>
              <a:rPr lang="zh-CN" altLang="zh-CN" dirty="0"/>
              <a:t>不同时间的转化率</a:t>
            </a:r>
          </a:p>
          <a:p>
            <a:pPr lvl="1"/>
            <a:r>
              <a:rPr lang="zh-CN" altLang="zh-CN" dirty="0"/>
              <a:t>不同产品的转化率</a:t>
            </a:r>
          </a:p>
          <a:p>
            <a:pPr lvl="1"/>
            <a:r>
              <a:rPr lang="zh-CN" altLang="zh-CN" dirty="0"/>
              <a:t>不同时间内外呼接通的时长</a:t>
            </a:r>
          </a:p>
          <a:p>
            <a:pPr lvl="1"/>
            <a:r>
              <a:rPr lang="zh-CN" altLang="zh-CN" dirty="0"/>
              <a:t>不同时间的外呼接通率</a:t>
            </a:r>
            <a:endParaRPr lang="en-US" altLang="zh-CN" dirty="0"/>
          </a:p>
          <a:p>
            <a:r>
              <a:rPr lang="zh-CN" altLang="en-US" dirty="0"/>
              <a:t>实现方式：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SQL</a:t>
            </a:r>
            <a:r>
              <a:rPr lang="zh-CN" altLang="en-US" dirty="0"/>
              <a:t>来获取</a:t>
            </a:r>
            <a:r>
              <a:rPr lang="en-US" altLang="zh-CN" dirty="0"/>
              <a:t>superset</a:t>
            </a:r>
            <a:r>
              <a:rPr lang="zh-CN" altLang="en-US" dirty="0"/>
              <a:t>线上数据库的数据，并导出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Java</a:t>
            </a:r>
            <a:r>
              <a:rPr lang="zh-CN" altLang="en-US" dirty="0"/>
              <a:t>来导入数据，并对结果集进行相关指标的统计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19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8D851-4D95-4A29-BDD2-D4A0F086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统计相关转化率指标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5E544-21E8-4958-B22D-B2698AF4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3F739F-C9C8-4235-B20A-76984F4F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1988458"/>
            <a:ext cx="11286395" cy="45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9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EBAB9-B6A8-40BE-AC31-79D083E9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Mysql</a:t>
            </a:r>
            <a:r>
              <a:rPr lang="zh-CN" altLang="en-US" sz="2400" dirty="0"/>
              <a:t>工具的调研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727ED-C09B-44BE-8C7A-51893E89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Binlog2sql</a:t>
            </a:r>
          </a:p>
          <a:p>
            <a:pPr lvl="1"/>
            <a:r>
              <a:rPr lang="zh-CN" altLang="en-US" dirty="0"/>
              <a:t>提取</a:t>
            </a:r>
            <a:r>
              <a:rPr lang="en-US" altLang="zh-CN" dirty="0"/>
              <a:t>SQL</a:t>
            </a:r>
          </a:p>
          <a:p>
            <a:pPr lvl="1"/>
            <a:r>
              <a:rPr lang="zh-CN" altLang="en-US" dirty="0"/>
              <a:t>生成回滚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Sysbench</a:t>
            </a:r>
          </a:p>
          <a:p>
            <a:pPr lvl="1"/>
            <a:r>
              <a:rPr lang="zh-CN" altLang="en-US" dirty="0"/>
              <a:t>进行对</a:t>
            </a:r>
            <a:r>
              <a:rPr lang="en-US" altLang="zh-CN" dirty="0"/>
              <a:t>CPU</a:t>
            </a:r>
            <a:r>
              <a:rPr lang="zh-CN" altLang="en-US" dirty="0"/>
              <a:t>、内存、磁盘</a:t>
            </a:r>
            <a:r>
              <a:rPr lang="en-US" altLang="zh-CN" dirty="0"/>
              <a:t>I/O</a:t>
            </a:r>
            <a:r>
              <a:rPr lang="zh-CN" altLang="en-US" dirty="0"/>
              <a:t>、线程、数据库的性能测试</a:t>
            </a:r>
            <a:endParaRPr lang="en-US" altLang="zh-CN" dirty="0"/>
          </a:p>
          <a:p>
            <a:r>
              <a:rPr lang="en-US" altLang="zh-CN" dirty="0"/>
              <a:t>pt-online-schema-change</a:t>
            </a:r>
          </a:p>
          <a:p>
            <a:pPr lvl="1"/>
            <a:r>
              <a:rPr lang="zh-CN" altLang="en-US" dirty="0"/>
              <a:t>在线更改表结构</a:t>
            </a:r>
            <a:endParaRPr lang="en-US" altLang="zh-CN" dirty="0"/>
          </a:p>
          <a:p>
            <a:r>
              <a:rPr lang="en-US" altLang="zh-CN" dirty="0"/>
              <a:t>Wiki</a:t>
            </a:r>
            <a:r>
              <a:rPr lang="zh-CN" altLang="en-US" dirty="0"/>
              <a:t>地址：</a:t>
            </a:r>
            <a:r>
              <a:rPr lang="en-US" altLang="zh-CN" dirty="0"/>
              <a:t>http://wiki.corp.11bee.com/index.php?title=Mysql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55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E7A0D-296E-4468-9AAA-9946CF6C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Watcher</a:t>
            </a:r>
            <a:r>
              <a:rPr lang="zh-CN" altLang="en-US" sz="2400" dirty="0"/>
              <a:t>监控的部署整理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FFD9-AC08-40EE-868B-12B81EDF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Collectd+Graphite+Grafana</a:t>
            </a:r>
          </a:p>
          <a:p>
            <a:pPr lvl="1"/>
            <a:r>
              <a:rPr lang="zh-CN" altLang="en-US" dirty="0"/>
              <a:t>监控功能系统的结构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C1E698-E2BA-4A75-B9CC-ED0D1171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23" y="2119086"/>
            <a:ext cx="6296025" cy="42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1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11755</TotalTime>
  <Words>304</Words>
  <Application>Microsoft Office PowerPoint</Application>
  <PresentationFormat>宽屏</PresentationFormat>
  <Paragraphs>58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黑体</vt:lpstr>
      <vt:lpstr>微软雅黑</vt:lpstr>
      <vt:lpstr>Arial</vt:lpstr>
      <vt:lpstr>Arial Black</vt:lpstr>
      <vt:lpstr>Calibri</vt:lpstr>
      <vt:lpstr>Office 主题​​</vt:lpstr>
      <vt:lpstr>PowerPoint 演示文稿</vt:lpstr>
      <vt:lpstr>目录</vt:lpstr>
      <vt:lpstr>二当家身份验证需求开发</vt:lpstr>
      <vt:lpstr>二当家身份验证需求开发</vt:lpstr>
      <vt:lpstr>二当家值班</vt:lpstr>
      <vt:lpstr>统计相关转化率指标</vt:lpstr>
      <vt:lpstr>统计相关转化率指标</vt:lpstr>
      <vt:lpstr>Mysql工具的调研</vt:lpstr>
      <vt:lpstr>Watcher监控的部署整理</vt:lpstr>
      <vt:lpstr>Watcher监控的部署整理</vt:lpstr>
      <vt:lpstr>工作感悟</vt:lpstr>
      <vt:lpstr>工作感悟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杨威</dc:creator>
  <cp:lastModifiedBy>test</cp:lastModifiedBy>
  <cp:revision>181</cp:revision>
  <dcterms:created xsi:type="dcterms:W3CDTF">2017-10-26T05:25:34Z</dcterms:created>
  <dcterms:modified xsi:type="dcterms:W3CDTF">2018-04-13T03:39:14Z</dcterms:modified>
</cp:coreProperties>
</file>