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74" r:id="rId7"/>
    <p:sldId id="271" r:id="rId8"/>
    <p:sldId id="272" r:id="rId9"/>
    <p:sldId id="261" r:id="rId10"/>
    <p:sldId id="266" r:id="rId11"/>
    <p:sldId id="267" r:id="rId12"/>
    <p:sldId id="268" r:id="rId13"/>
    <p:sldId id="269" r:id="rId14"/>
    <p:sldId id="270" r:id="rId15"/>
    <p:sldId id="275" r:id="rId16"/>
    <p:sldId id="262" r:id="rId17"/>
    <p:sldId id="263" r:id="rId18"/>
    <p:sldId id="264" r:id="rId19"/>
    <p:sldId id="265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B1AB"/>
    <a:srgbClr val="C1C3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30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14A63-5194-4E81-AEF9-65DB69976D7B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AA11A9-2679-46D9-8DA8-05E38907D5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045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A11A9-2679-46D9-8DA8-05E38907D55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097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A11A9-2679-46D9-8DA8-05E38907D55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797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华文琥珀" panose="02010800040101010101" pitchFamily="2" charset="-122"/>
                <a:ea typeface="华文琥珀" panose="02010800040101010101" pitchFamily="2" charset="-122"/>
              </a:rPr>
              <a:t>综合案例：新闻发布系统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3620616"/>
            <a:ext cx="6400800" cy="17526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关键技术：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JSP+Servlet+AJAX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7260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836712"/>
            <a:ext cx="4032448" cy="4955869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3</a:t>
            </a:r>
            <a:r>
              <a:rPr lang="zh-CN" altLang="en-US" dirty="0">
                <a:solidFill>
                  <a:srgbClr val="0070C0"/>
                </a:solidFill>
              </a:rPr>
              <a:t>、按主题显示新闻标题列表：</a:t>
            </a:r>
            <a:endParaRPr lang="en-US" altLang="zh-CN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  </a:t>
            </a:r>
            <a:r>
              <a:rPr lang="en-US" altLang="zh-CN" dirty="0" err="1">
                <a:solidFill>
                  <a:srgbClr val="0070C0"/>
                </a:solidFill>
              </a:rPr>
              <a:t>Index_siderbar.jsp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chemeClr val="tx2"/>
                </a:solidFill>
              </a:rPr>
              <a:t>需求说明：</a:t>
            </a:r>
            <a:r>
              <a:rPr lang="zh-CN" altLang="en-US" dirty="0"/>
              <a:t>用户访问系统首页时，会在页面左侧的固定主题中显示最新的所属新闻标题，如图所示。</a:t>
            </a:r>
            <a:endParaRPr lang="en-US" altLang="zh-CN" dirty="0"/>
          </a:p>
          <a:p>
            <a:r>
              <a:rPr lang="zh-CN" altLang="en-US" dirty="0">
                <a:solidFill>
                  <a:schemeClr val="tx2"/>
                </a:solidFill>
              </a:rPr>
              <a:t>提示：</a:t>
            </a:r>
            <a:endParaRPr lang="en-US" altLang="zh-CN" dirty="0">
              <a:solidFill>
                <a:schemeClr val="tx2"/>
              </a:solidFill>
            </a:endParaRPr>
          </a:p>
          <a:p>
            <a:r>
              <a:rPr lang="zh-CN" altLang="en-US" dirty="0"/>
              <a:t>按照固定主题的编号查找属于该主题下的新闻。</a:t>
            </a:r>
            <a:endParaRPr lang="en-US" altLang="zh-CN" dirty="0"/>
          </a:p>
          <a:p>
            <a:r>
              <a:rPr lang="zh-CN" altLang="en-US" dirty="0"/>
              <a:t>编写相应的</a:t>
            </a:r>
            <a:r>
              <a:rPr lang="en-US" altLang="zh-CN" dirty="0"/>
              <a:t>SQL</a:t>
            </a:r>
            <a:r>
              <a:rPr lang="zh-CN" altLang="en-US" dirty="0"/>
              <a:t>查询语句，使用集合保存查询结果。</a:t>
            </a:r>
            <a:endParaRPr lang="en-US" altLang="zh-CN" dirty="0"/>
          </a:p>
          <a:p>
            <a:r>
              <a:rPr lang="zh-CN" altLang="en-US" dirty="0"/>
              <a:t>在首页中循环遍历集合输出显示，只取最新的前六条新闻标题显示。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7" y="836712"/>
            <a:ext cx="2982391" cy="4955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1714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476672"/>
            <a:ext cx="8229600" cy="4876800"/>
          </a:xfrm>
        </p:spPr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4</a:t>
            </a:r>
            <a:r>
              <a:rPr lang="zh-CN" altLang="en-US" dirty="0">
                <a:solidFill>
                  <a:srgbClr val="0070C0"/>
                </a:solidFill>
              </a:rPr>
              <a:t>、完成首页主题的动态显示：</a:t>
            </a:r>
            <a:r>
              <a:rPr lang="en-US" altLang="zh-CN" dirty="0" err="1">
                <a:solidFill>
                  <a:srgbClr val="0070C0"/>
                </a:solidFill>
              </a:rPr>
              <a:t>index.jsp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chemeClr val="tx2"/>
                </a:solidFill>
              </a:rPr>
              <a:t>需求说明：</a:t>
            </a:r>
            <a:endParaRPr lang="en-US" altLang="zh-CN" dirty="0">
              <a:solidFill>
                <a:schemeClr val="tx2"/>
              </a:solidFill>
            </a:endParaRPr>
          </a:p>
          <a:p>
            <a:r>
              <a:rPr lang="zh-CN" altLang="en-US" dirty="0"/>
              <a:t>当用户访问系统进入首页时，在新闻中心下方会动态显示所有主题，用户可以选择某一主题可以查看该主题下的新闻，效果如下图所示。</a:t>
            </a:r>
            <a:endParaRPr lang="en-US" altLang="zh-CN" dirty="0"/>
          </a:p>
          <a:p>
            <a:r>
              <a:rPr lang="zh-CN" altLang="en-US" dirty="0">
                <a:solidFill>
                  <a:schemeClr val="tx2"/>
                </a:solidFill>
              </a:rPr>
              <a:t>提示：</a:t>
            </a:r>
            <a:endParaRPr lang="en-US" altLang="zh-CN" dirty="0">
              <a:solidFill>
                <a:schemeClr val="tx2"/>
              </a:solidFill>
            </a:endParaRPr>
          </a:p>
          <a:p>
            <a:r>
              <a:rPr lang="zh-CN" altLang="en-US" dirty="0"/>
              <a:t>编写相应的</a:t>
            </a:r>
            <a:r>
              <a:rPr lang="en-US" altLang="zh-CN" dirty="0"/>
              <a:t>SQL</a:t>
            </a:r>
            <a:r>
              <a:rPr lang="zh-CN" altLang="en-US" dirty="0"/>
              <a:t>查询语句，完成对主题的查询。</a:t>
            </a:r>
            <a:endParaRPr lang="en-US" altLang="zh-CN" dirty="0"/>
          </a:p>
          <a:p>
            <a:r>
              <a:rPr lang="zh-CN" altLang="en-US" dirty="0"/>
              <a:t>在循环遍历主题显示时，控制一行显示的数量，保证页面美观。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24" y="4293096"/>
            <a:ext cx="8031716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3297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764704"/>
            <a:ext cx="8640960" cy="5904656"/>
          </a:xfrm>
        </p:spPr>
        <p:txBody>
          <a:bodyPr>
            <a:normAutofit fontScale="92500"/>
          </a:bodyPr>
          <a:lstStyle/>
          <a:p>
            <a:r>
              <a:rPr lang="zh-CN" altLang="en-US" sz="2600" dirty="0">
                <a:solidFill>
                  <a:srgbClr val="0070C0"/>
                </a:solidFill>
              </a:rPr>
              <a:t>使用</a:t>
            </a:r>
            <a:r>
              <a:rPr lang="en-US" altLang="zh-CN" sz="2600" dirty="0">
                <a:solidFill>
                  <a:srgbClr val="0070C0"/>
                </a:solidFill>
              </a:rPr>
              <a:t>JavaBean</a:t>
            </a:r>
            <a:r>
              <a:rPr lang="zh-CN" altLang="en-US" sz="2600" dirty="0">
                <a:solidFill>
                  <a:srgbClr val="0070C0"/>
                </a:solidFill>
              </a:rPr>
              <a:t>实现首页新闻列表显示功能</a:t>
            </a:r>
            <a:r>
              <a:rPr lang="en-US" altLang="zh-CN" sz="2600" dirty="0">
                <a:solidFill>
                  <a:srgbClr val="0070C0"/>
                </a:solidFill>
              </a:rPr>
              <a:t>—Model I </a:t>
            </a:r>
            <a:r>
              <a:rPr lang="zh-CN" altLang="en-US" sz="2600" dirty="0">
                <a:solidFill>
                  <a:srgbClr val="0070C0"/>
                </a:solidFill>
              </a:rPr>
              <a:t>模式</a:t>
            </a:r>
            <a:endParaRPr lang="en-US" altLang="zh-CN" sz="2600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要点：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/>
              <a:t>使用</a:t>
            </a:r>
            <a:r>
              <a:rPr lang="en-US" altLang="zh-CN" dirty="0"/>
              <a:t>JavaBean</a:t>
            </a:r>
            <a:r>
              <a:rPr lang="zh-CN" altLang="en-US" dirty="0"/>
              <a:t>封装业务逻辑和业务数据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JavaBean+JSP</a:t>
            </a:r>
            <a:r>
              <a:rPr lang="zh-CN" altLang="en-US" dirty="0"/>
              <a:t>实现业务处理</a:t>
            </a:r>
            <a:endParaRPr lang="en-US" altLang="zh-CN" dirty="0"/>
          </a:p>
          <a:p>
            <a:r>
              <a:rPr lang="zh-CN" altLang="en-US" dirty="0">
                <a:solidFill>
                  <a:srgbClr val="0070C0"/>
                </a:solidFill>
              </a:rPr>
              <a:t>需求说明：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/>
              <a:t>当用户直接访问系统首页时，新闻列表默认显示出所有新闻标题。</a:t>
            </a:r>
            <a:endParaRPr lang="en-US" altLang="zh-CN" dirty="0"/>
          </a:p>
          <a:p>
            <a:r>
              <a:rPr lang="zh-CN" altLang="en-US" dirty="0"/>
              <a:t>当用户选择了某一主题时，新闻列表则显示该主题下的所有新闻标题。</a:t>
            </a:r>
            <a:endParaRPr lang="en-US" altLang="zh-CN" dirty="0"/>
          </a:p>
          <a:p>
            <a:r>
              <a:rPr lang="zh-CN" altLang="en-US" dirty="0">
                <a:solidFill>
                  <a:srgbClr val="0070C0"/>
                </a:solidFill>
              </a:rPr>
              <a:t>实现思路：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/>
              <a:t>创建与数据库中新闻表</a:t>
            </a:r>
            <a:r>
              <a:rPr lang="en-US" altLang="zh-CN" dirty="0"/>
              <a:t>news</a:t>
            </a:r>
            <a:r>
              <a:rPr lang="zh-CN" altLang="en-US" dirty="0"/>
              <a:t>对应的数据</a:t>
            </a:r>
            <a:r>
              <a:rPr lang="en-US" altLang="zh-CN" dirty="0"/>
              <a:t>Bean</a:t>
            </a:r>
            <a:r>
              <a:rPr lang="zh-CN" altLang="en-US" dirty="0"/>
              <a:t>和业务</a:t>
            </a:r>
            <a:r>
              <a:rPr lang="en-US" altLang="zh-CN" dirty="0"/>
              <a:t>Bean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在业务</a:t>
            </a:r>
            <a:r>
              <a:rPr lang="en-US" altLang="zh-CN" dirty="0"/>
              <a:t>Bean</a:t>
            </a:r>
            <a:r>
              <a:rPr lang="zh-CN" altLang="en-US" dirty="0"/>
              <a:t>中，编写两个方法，实现的功能如下：</a:t>
            </a:r>
            <a:endParaRPr lang="en-US" altLang="zh-CN" dirty="0"/>
          </a:p>
          <a:p>
            <a:pPr lvl="1"/>
            <a:r>
              <a:rPr lang="zh-CN" altLang="en-US" dirty="0"/>
              <a:t>根据主题编号查找新闻，将查询结果封装成对象返回；</a:t>
            </a:r>
            <a:endParaRPr lang="en-US" altLang="zh-CN" dirty="0"/>
          </a:p>
          <a:p>
            <a:pPr lvl="1"/>
            <a:r>
              <a:rPr lang="zh-CN" altLang="en-US" dirty="0"/>
              <a:t>查询所有新闻将查询结果封装成对象返回；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JSP</a:t>
            </a:r>
            <a:r>
              <a:rPr lang="zh-CN" altLang="en-US" dirty="0"/>
              <a:t>页面中分别调用</a:t>
            </a:r>
            <a:r>
              <a:rPr lang="en-US" altLang="zh-CN" dirty="0"/>
              <a:t>JavaBean</a:t>
            </a:r>
            <a:r>
              <a:rPr lang="zh-CN" altLang="en-US" dirty="0"/>
              <a:t>的方法，得到查询结果，然后采用循环遍历的方式，将结果输出显示。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4151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48680"/>
            <a:ext cx="6730853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221087"/>
            <a:ext cx="6696744" cy="2470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0930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597024"/>
            <a:ext cx="8229600" cy="5496272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</a:rPr>
              <a:t>查看新闻详细信息、评论信息、发表评论：</a:t>
            </a:r>
            <a:endParaRPr lang="en-US" altLang="zh-CN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   </a:t>
            </a:r>
            <a:r>
              <a:rPr lang="en-US" altLang="zh-CN" dirty="0" err="1">
                <a:solidFill>
                  <a:srgbClr val="0070C0"/>
                </a:solidFill>
              </a:rPr>
              <a:t>news_read.jsp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err="1">
                <a:solidFill>
                  <a:srgbClr val="0070C0"/>
                </a:solidFill>
              </a:rPr>
              <a:t>do_add_commen.jsp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需求说明：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用户在浏览某条新闻内容的同时，可以对该条新闻发表评论，可以匿名发表评论。如果是登录用户，则默认保存用户名，同时记录用户的</a:t>
            </a:r>
            <a:r>
              <a:rPr lang="en-US" altLang="zh-CN" dirty="0"/>
              <a:t>IP</a:t>
            </a:r>
            <a:r>
              <a:rPr lang="zh-CN" altLang="en-US" dirty="0"/>
              <a:t>地址。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提示：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若是匿名登录，则默认用户名为“这家伙很懒什么也没留下”。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request</a:t>
            </a:r>
            <a:r>
              <a:rPr lang="zh-CN" altLang="en-US" dirty="0"/>
              <a:t>对象的</a:t>
            </a:r>
            <a:r>
              <a:rPr lang="en-US" altLang="zh-CN" dirty="0" err="1"/>
              <a:t>getRemoteAddr</a:t>
            </a:r>
            <a:r>
              <a:rPr lang="en-US" altLang="zh-CN" dirty="0"/>
              <a:t>()</a:t>
            </a:r>
            <a:r>
              <a:rPr lang="zh-CN" altLang="en-US" dirty="0"/>
              <a:t>方法记录用户的</a:t>
            </a:r>
            <a:r>
              <a:rPr lang="en-US" altLang="zh-CN" dirty="0"/>
              <a:t>IP</a:t>
            </a:r>
            <a:r>
              <a:rPr lang="zh-CN" altLang="en-US" dirty="0"/>
              <a:t>地址。</a:t>
            </a:r>
            <a:endParaRPr lang="en-US" altLang="zh-CN" dirty="0"/>
          </a:p>
          <a:p>
            <a:r>
              <a:rPr lang="zh-CN" altLang="en-US" dirty="0"/>
              <a:t>编写添加评论的方法，实现评论的添加。</a:t>
            </a:r>
            <a:endParaRPr lang="en-US" altLang="zh-CN" dirty="0"/>
          </a:p>
          <a:p>
            <a:r>
              <a:rPr lang="zh-CN" altLang="en-US" dirty="0"/>
              <a:t>添加评论后刷新新闻浏览页面，显示已添加的评论。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5098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92696"/>
            <a:ext cx="7704856" cy="5565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5816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363272" cy="58563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5</a:t>
            </a:r>
            <a:r>
              <a:rPr lang="zh-CN" altLang="en-US" dirty="0">
                <a:solidFill>
                  <a:srgbClr val="0070C0"/>
                </a:solidFill>
              </a:rPr>
              <a:t>、显示新闻主题列表</a:t>
            </a:r>
            <a:endParaRPr lang="en-US" altLang="zh-CN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0070C0"/>
                </a:solidFill>
              </a:rPr>
              <a:t>topic_list.jsp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altLang="zh-CN" dirty="0" err="1">
                <a:solidFill>
                  <a:srgbClr val="0070C0"/>
                </a:solidFill>
                <a:sym typeface="Wingdings" panose="05000000000000000000" pitchFamily="2" charset="2"/>
              </a:rPr>
              <a:t>topic_update.jsp</a:t>
            </a:r>
            <a:r>
              <a:rPr lang="en-US" altLang="zh-CN" dirty="0">
                <a:solidFill>
                  <a:srgbClr val="0070C0"/>
                </a:solidFill>
                <a:sym typeface="Wingdings" panose="05000000000000000000" pitchFamily="2" charset="2"/>
              </a:rPr>
              <a:t>  </a:t>
            </a:r>
            <a:r>
              <a:rPr lang="en-US" altLang="zh-CN" dirty="0" err="1">
                <a:solidFill>
                  <a:srgbClr val="0070C0"/>
                </a:solidFill>
                <a:sym typeface="Wingdings" panose="05000000000000000000" pitchFamily="2" charset="2"/>
              </a:rPr>
              <a:t>do_update_topic.jsp</a:t>
            </a:r>
            <a:endParaRPr lang="en-US" altLang="zh-CN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  <a:sym typeface="Wingdings" panose="05000000000000000000" pitchFamily="2" charset="2"/>
              </a:rPr>
              <a:t>                      </a:t>
            </a:r>
            <a:r>
              <a:rPr lang="en-US" altLang="zh-CN" dirty="0" err="1">
                <a:solidFill>
                  <a:srgbClr val="0070C0"/>
                </a:solidFill>
                <a:sym typeface="Wingdings" panose="05000000000000000000" pitchFamily="2" charset="2"/>
              </a:rPr>
              <a:t>do_delete_topic.jsp</a:t>
            </a:r>
            <a:endParaRPr lang="en-US" altLang="zh-CN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需求：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当管理员单击“编辑主题”超链接时，进入该页面，默认显示所有新闻主题列表，可以删除或修改该条主题。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关键方法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</a:p>
          <a:p>
            <a:r>
              <a:rPr lang="zh-CN" altLang="en-US" dirty="0"/>
              <a:t>声明查询主题的方法，使用集合保存主题列表；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JSP</a:t>
            </a:r>
            <a:r>
              <a:rPr lang="zh-CN" altLang="en-US" dirty="0"/>
              <a:t>页面中循环输出显示主题列表；</a:t>
            </a:r>
            <a:endParaRPr lang="en-US" altLang="zh-CN" dirty="0"/>
          </a:p>
          <a:p>
            <a:r>
              <a:rPr lang="zh-CN" altLang="en-US" dirty="0"/>
              <a:t>实现步骤可参考新闻列表的实现方法。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7773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78430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6</a:t>
            </a:r>
            <a:r>
              <a:rPr lang="zh-CN" altLang="en-US" dirty="0">
                <a:solidFill>
                  <a:srgbClr val="0070C0"/>
                </a:solidFill>
              </a:rPr>
              <a:t>、添加新闻主题 </a:t>
            </a:r>
            <a:r>
              <a:rPr lang="en-US" altLang="zh-CN" dirty="0" err="1">
                <a:solidFill>
                  <a:srgbClr val="0070C0"/>
                </a:solidFill>
              </a:rPr>
              <a:t>news_add.jsp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altLang="zh-CN" dirty="0" err="1">
                <a:solidFill>
                  <a:srgbClr val="0070C0"/>
                </a:solidFill>
                <a:sym typeface="Wingdings" panose="05000000000000000000" pitchFamily="2" charset="2"/>
              </a:rPr>
              <a:t>do_add_news.jsp</a:t>
            </a:r>
            <a:endParaRPr lang="en-US" altLang="zh-CN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需求：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用户单击左边“添加新闻主题”超链接，进入该页面</a:t>
            </a:r>
            <a:endParaRPr lang="en-US" altLang="zh-CN" dirty="0"/>
          </a:p>
          <a:p>
            <a:r>
              <a:rPr lang="zh-CN" altLang="en-US" dirty="0"/>
              <a:t>输入主题名称后，单击“保存”后实现主题的添加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关键点：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访问数据库查询该主题是否已经存在。</a:t>
            </a:r>
            <a:endParaRPr lang="en-US" altLang="zh-CN" dirty="0"/>
          </a:p>
          <a:p>
            <a:r>
              <a:rPr lang="zh-CN" altLang="en-US" dirty="0"/>
              <a:t>主题已存在则返回主题发布页面。</a:t>
            </a:r>
            <a:endParaRPr lang="en-US" altLang="zh-CN" dirty="0"/>
          </a:p>
          <a:p>
            <a:r>
              <a:rPr lang="zh-CN" altLang="en-US" dirty="0"/>
              <a:t>主题不存在则保存主题到数据库中。</a:t>
            </a:r>
            <a:endParaRPr lang="en-US" altLang="zh-CN" dirty="0"/>
          </a:p>
          <a:p>
            <a:r>
              <a:rPr lang="zh-CN" altLang="en-US" dirty="0"/>
              <a:t>给出保存是否成功的提示，并跳转回主题列表显示。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5965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692696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7</a:t>
            </a:r>
            <a:r>
              <a:rPr lang="zh-CN" altLang="en-US" dirty="0">
                <a:solidFill>
                  <a:srgbClr val="0070C0"/>
                </a:solidFill>
              </a:rPr>
              <a:t>、添加（发布）新闻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/>
              <a:t>需求：</a:t>
            </a:r>
            <a:endParaRPr lang="en-US" altLang="zh-CN" dirty="0"/>
          </a:p>
          <a:p>
            <a:r>
              <a:rPr lang="zh-CN" altLang="en-US" dirty="0"/>
              <a:t>用户单击左边“添加新闻”超链接，进入该页面</a:t>
            </a:r>
            <a:endParaRPr lang="en-US" altLang="zh-CN" dirty="0"/>
          </a:p>
          <a:p>
            <a:r>
              <a:rPr lang="zh-CN" altLang="en-US" dirty="0"/>
              <a:t>在添加新闻页面中，选择新闻所属主题</a:t>
            </a:r>
            <a:endParaRPr lang="en-US" altLang="zh-CN" dirty="0"/>
          </a:p>
          <a:p>
            <a:r>
              <a:rPr lang="zh-CN" altLang="en-US" dirty="0"/>
              <a:t>填写新闻相关详细信息，包括主题、标题、作者、摘要和内容</a:t>
            </a:r>
            <a:endParaRPr lang="en-US" altLang="zh-CN" dirty="0"/>
          </a:p>
          <a:p>
            <a:r>
              <a:rPr lang="zh-CN" altLang="en-US" dirty="0"/>
              <a:t>在后台新闻</a:t>
            </a:r>
            <a:r>
              <a:rPr lang="en-US" altLang="zh-CN" dirty="0"/>
              <a:t>DAO</a:t>
            </a:r>
            <a:r>
              <a:rPr lang="zh-CN" altLang="en-US" dirty="0"/>
              <a:t>中编写插入新闻的方法，实现将新闻保存到数据库中。</a:t>
            </a:r>
            <a:endParaRPr lang="en-US" altLang="zh-CN" dirty="0"/>
          </a:p>
          <a:p>
            <a:r>
              <a:rPr lang="zh-CN" altLang="en-US" dirty="0"/>
              <a:t>实现图片上传的功能。</a:t>
            </a:r>
            <a:endParaRPr lang="en-US" altLang="zh-CN" dirty="0"/>
          </a:p>
          <a:p>
            <a:r>
              <a:rPr lang="zh-CN" altLang="en-US" dirty="0"/>
              <a:t>添加完成后返回新闻列表并显示。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6797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35896" y="2780928"/>
            <a:ext cx="2386608" cy="1036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800" dirty="0"/>
              <a:t>结   束</a:t>
            </a:r>
          </a:p>
        </p:txBody>
      </p:sp>
    </p:spTree>
    <p:extLst>
      <p:ext uri="{BB962C8B-B14F-4D97-AF65-F5344CB8AC3E}">
        <p14:creationId xmlns:p14="http://schemas.microsoft.com/office/powerpoint/2010/main" val="2400586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638200"/>
            <a:ext cx="8579296" cy="99060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任务一：手工创建一个</a:t>
            </a:r>
            <a:r>
              <a:rPr lang="en-US" altLang="zh-CN" sz="3200" dirty="0"/>
              <a:t>Web</a:t>
            </a:r>
            <a:r>
              <a:rPr lang="zh-CN" altLang="en-US" sz="3200" dirty="0"/>
              <a:t>应用</a:t>
            </a:r>
            <a:r>
              <a:rPr lang="en-US" altLang="zh-CN" sz="3200" dirty="0"/>
              <a:t>“</a:t>
            </a:r>
            <a:r>
              <a:rPr lang="zh-CN" altLang="en-US" sz="3200" dirty="0"/>
              <a:t>新闻发布系统”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" y="1772816"/>
            <a:ext cx="8353425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5643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任务二：页面及访问流程设计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780928"/>
            <a:ext cx="8811646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zh-CN" altLang="en-US" dirty="0"/>
              <a:t>一级和二级</a:t>
            </a:r>
            <a:r>
              <a:rPr lang="en-US" altLang="zh-CN" dirty="0"/>
              <a:t>JSP</a:t>
            </a:r>
            <a:r>
              <a:rPr lang="zh-CN" altLang="en-US" dirty="0"/>
              <a:t>页面以数据显示逻辑为主；</a:t>
            </a:r>
            <a:endParaRPr lang="en-US" altLang="zh-CN" dirty="0"/>
          </a:p>
          <a:p>
            <a:r>
              <a:rPr lang="zh-CN" altLang="en-US" dirty="0"/>
              <a:t>三级</a:t>
            </a:r>
            <a:r>
              <a:rPr lang="en-US" altLang="zh-CN" dirty="0" err="1"/>
              <a:t>do_XXX.jsp</a:t>
            </a:r>
            <a:r>
              <a:rPr lang="zh-CN" altLang="en-US" dirty="0"/>
              <a:t>页面以控制逻辑为主；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0078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任务三：创建后台数据库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/>
              <a:t>root/111111</a:t>
            </a:r>
            <a:r>
              <a:rPr lang="zh-CN" altLang="en-US" dirty="0"/>
              <a:t>身份连接</a:t>
            </a:r>
            <a:r>
              <a:rPr lang="en-US" altLang="zh-CN" dirty="0"/>
              <a:t>MySQL</a:t>
            </a:r>
            <a:r>
              <a:rPr lang="zh-CN" altLang="en-US" dirty="0"/>
              <a:t>数据库</a:t>
            </a:r>
            <a:r>
              <a:rPr lang="en-US" altLang="zh-CN" dirty="0"/>
              <a:t>test</a:t>
            </a:r>
          </a:p>
          <a:p>
            <a:r>
              <a:rPr lang="zh-CN" altLang="en-US" dirty="0"/>
              <a:t>创建数据库表</a:t>
            </a:r>
            <a:r>
              <a:rPr lang="en-US" altLang="zh-CN" dirty="0"/>
              <a:t>userinfo</a:t>
            </a:r>
            <a:r>
              <a:rPr lang="zh-CN" altLang="en-US" dirty="0"/>
              <a:t>、</a:t>
            </a:r>
            <a:r>
              <a:rPr lang="en-US" altLang="zh-CN" dirty="0" err="1"/>
              <a:t>commeninfo</a:t>
            </a:r>
            <a:r>
              <a:rPr lang="zh-CN" altLang="en-US" dirty="0"/>
              <a:t>、</a:t>
            </a:r>
            <a:r>
              <a:rPr lang="en-US" altLang="zh-CN" dirty="0"/>
              <a:t>topic</a:t>
            </a:r>
            <a:r>
              <a:rPr lang="zh-CN" altLang="en-US" dirty="0"/>
              <a:t>、</a:t>
            </a:r>
            <a:r>
              <a:rPr lang="en-US" altLang="zh-CN" dirty="0"/>
              <a:t>news</a:t>
            </a:r>
            <a:r>
              <a:rPr lang="zh-CN" altLang="en-US" dirty="0"/>
              <a:t>，具体字段参考如下：</a:t>
            </a:r>
            <a:endParaRPr lang="en-US" altLang="zh-CN" dirty="0"/>
          </a:p>
          <a:p>
            <a:r>
              <a:rPr lang="zh-CN" altLang="en-US" dirty="0"/>
              <a:t>创建表与测试数据的脚本见</a:t>
            </a:r>
            <a:r>
              <a:rPr lang="en-US" altLang="zh-CN" dirty="0" err="1"/>
              <a:t>Newsdb-MySQL.sql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340B95A-2B9F-493D-82BB-E986B8D33417}"/>
              </a:ext>
            </a:extLst>
          </p:cNvPr>
          <p:cNvSpPr txBox="1"/>
          <p:nvPr/>
        </p:nvSpPr>
        <p:spPr>
          <a:xfrm>
            <a:off x="6444208" y="69269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userinfo</a:t>
            </a: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47F497B-91EA-43AD-AC5B-E03F176A2D56}"/>
              </a:ext>
            </a:extLst>
          </p:cNvPr>
          <p:cNvGrpSpPr/>
          <p:nvPr/>
        </p:nvGrpSpPr>
        <p:grpSpPr>
          <a:xfrm>
            <a:off x="683568" y="3444558"/>
            <a:ext cx="7505848" cy="3023078"/>
            <a:chOff x="683568" y="3068960"/>
            <a:chExt cx="7505848" cy="3023078"/>
          </a:xfrm>
        </p:grpSpPr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3068960"/>
              <a:ext cx="7505848" cy="3023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C751A37-F59C-4D79-AA37-0C8D26566FDC}"/>
                </a:ext>
              </a:extLst>
            </p:cNvPr>
            <p:cNvSpPr txBox="1"/>
            <p:nvPr/>
          </p:nvSpPr>
          <p:spPr>
            <a:xfrm>
              <a:off x="4067944" y="4426610"/>
              <a:ext cx="2088232" cy="307777"/>
            </a:xfrm>
            <a:prstGeom prst="rect">
              <a:avLst/>
            </a:prstGeom>
            <a:solidFill>
              <a:srgbClr val="C1C3B9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userinfo</a:t>
              </a:r>
              <a:r>
                <a:rPr lang="zh-CN" altLang="en-US" sz="1400" dirty="0">
                  <a:latin typeface="黑体" panose="02010609060101010101" pitchFamily="49" charset="-122"/>
                  <a:ea typeface="黑体" panose="02010609060101010101" pitchFamily="49" charset="-122"/>
                </a:rPr>
                <a:t>表说明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8267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89198"/>
            <a:ext cx="8136904" cy="269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260029"/>
            <a:ext cx="8136904" cy="3553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C89FB20-1B37-4762-8ED5-464765CC61AA}"/>
              </a:ext>
            </a:extLst>
          </p:cNvPr>
          <p:cNvSpPr txBox="1"/>
          <p:nvPr/>
        </p:nvSpPr>
        <p:spPr>
          <a:xfrm>
            <a:off x="4139952" y="548679"/>
            <a:ext cx="1944216" cy="307777"/>
          </a:xfrm>
          <a:prstGeom prst="rect">
            <a:avLst/>
          </a:prstGeom>
          <a:solidFill>
            <a:srgbClr val="B0B1AB"/>
          </a:solidFill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commentinfo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表说明</a:t>
            </a:r>
          </a:p>
        </p:txBody>
      </p:sp>
    </p:spTree>
    <p:extLst>
      <p:ext uri="{BB962C8B-B14F-4D97-AF65-F5344CB8AC3E}">
        <p14:creationId xmlns:p14="http://schemas.microsoft.com/office/powerpoint/2010/main" val="1391474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90600"/>
          </a:xfrm>
        </p:spPr>
        <p:txBody>
          <a:bodyPr/>
          <a:lstStyle/>
          <a:p>
            <a:r>
              <a:rPr lang="zh-CN" altLang="en-US" dirty="0"/>
              <a:t>创建数据源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6792"/>
            <a:ext cx="6408712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013176"/>
            <a:ext cx="8352928" cy="790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B426FF3-D948-45EA-B756-FBBD8DD494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576" y="1340768"/>
            <a:ext cx="6552728" cy="350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32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94184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任务四：使用</a:t>
            </a:r>
            <a:r>
              <a:rPr lang="en-US" altLang="zh-CN" dirty="0"/>
              <a:t>JavaBean--</a:t>
            </a:r>
            <a:r>
              <a:rPr lang="zh-CN" altLang="en-US" dirty="0"/>
              <a:t>封装业务数据</a:t>
            </a:r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505179"/>
            <a:ext cx="1988820" cy="1264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610428"/>
            <a:ext cx="3514725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863552"/>
            <a:ext cx="30099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495400"/>
            <a:ext cx="24860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3149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350168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任务五：使用</a:t>
            </a:r>
            <a:r>
              <a:rPr lang="en-US" altLang="zh-CN" dirty="0"/>
              <a:t>JavaBean--</a:t>
            </a:r>
            <a:r>
              <a:rPr lang="zh-CN" altLang="en-US" dirty="0"/>
              <a:t>封装业务逻辑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5844540" cy="2156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607311"/>
            <a:ext cx="637222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302" y="2726248"/>
            <a:ext cx="379095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1322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340768"/>
            <a:ext cx="8507288" cy="487680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1</a:t>
            </a:r>
            <a:r>
              <a:rPr lang="zh-CN" altLang="en-US" dirty="0">
                <a:solidFill>
                  <a:srgbClr val="0070C0"/>
                </a:solidFill>
              </a:rPr>
              <a:t>、管理员登录</a:t>
            </a:r>
            <a:r>
              <a:rPr lang="en-US" altLang="zh-CN" dirty="0">
                <a:solidFill>
                  <a:srgbClr val="0070C0"/>
                </a:solidFill>
              </a:rPr>
              <a:t>: </a:t>
            </a:r>
            <a:r>
              <a:rPr lang="en-US" altLang="zh-CN" dirty="0" err="1">
                <a:solidFill>
                  <a:srgbClr val="0070C0"/>
                </a:solidFill>
              </a:rPr>
              <a:t>index_top.jsp</a:t>
            </a:r>
            <a:r>
              <a:rPr lang="en-US" altLang="zh-CN" dirty="0" err="1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r>
              <a:rPr lang="en-US" altLang="zh-CN" dirty="0" err="1">
                <a:solidFill>
                  <a:srgbClr val="0070C0"/>
                </a:solidFill>
              </a:rPr>
              <a:t>do_login.jsp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sz="2000" dirty="0"/>
              <a:t>管理员角色：默认用户名和密码都是</a:t>
            </a:r>
            <a:r>
              <a:rPr lang="en-US" altLang="zh-CN" sz="2000" dirty="0"/>
              <a:t>admin</a:t>
            </a:r>
          </a:p>
          <a:p>
            <a:r>
              <a:rPr lang="zh-CN" altLang="en-US" sz="2000" dirty="0"/>
              <a:t>登录页面要求如下：</a:t>
            </a:r>
            <a:endParaRPr lang="en-US" altLang="zh-CN" sz="2000" dirty="0"/>
          </a:p>
          <a:p>
            <a:r>
              <a:rPr lang="zh-CN" altLang="en-US" sz="2000" dirty="0"/>
              <a:t>新闻发布系统的登录表单位于首页顶部；</a:t>
            </a:r>
            <a:endParaRPr lang="en-US" altLang="zh-CN" sz="2000" dirty="0"/>
          </a:p>
          <a:p>
            <a:r>
              <a:rPr lang="zh-CN" altLang="en-US" sz="2000" dirty="0"/>
              <a:t>用户以管理员角色登录成功后进入管理员操作页面；</a:t>
            </a:r>
            <a:endParaRPr lang="en-US" altLang="zh-CN" sz="2000" dirty="0"/>
          </a:p>
          <a:p>
            <a:r>
              <a:rPr lang="zh-CN" altLang="en-US" sz="2000" dirty="0"/>
              <a:t>管理员操作页面默认显示所有新闻列表，每一条新闻都对应有修改和删除操作。</a:t>
            </a:r>
            <a:endParaRPr lang="en-US" altLang="zh-CN" sz="2000" dirty="0"/>
          </a:p>
          <a:p>
            <a:r>
              <a:rPr lang="en-US" altLang="zh-CN" dirty="0">
                <a:solidFill>
                  <a:srgbClr val="0070C0"/>
                </a:solidFill>
              </a:rPr>
              <a:t>2</a:t>
            </a:r>
            <a:r>
              <a:rPr lang="zh-CN" altLang="en-US" dirty="0">
                <a:solidFill>
                  <a:srgbClr val="0070C0"/>
                </a:solidFill>
              </a:rPr>
              <a:t>、管理员主控页面</a:t>
            </a:r>
            <a:r>
              <a:rPr lang="en-US" altLang="zh-CN" dirty="0">
                <a:solidFill>
                  <a:srgbClr val="0070C0"/>
                </a:solidFill>
              </a:rPr>
              <a:t>--</a:t>
            </a:r>
            <a:r>
              <a:rPr lang="zh-CN" altLang="en-US" dirty="0">
                <a:solidFill>
                  <a:srgbClr val="0070C0"/>
                </a:solidFill>
              </a:rPr>
              <a:t>显示新闻列表</a:t>
            </a:r>
            <a:r>
              <a:rPr lang="en-US" altLang="zh-CN" dirty="0">
                <a:solidFill>
                  <a:srgbClr val="0070C0"/>
                </a:solidFill>
              </a:rPr>
              <a:t>: </a:t>
            </a:r>
            <a:r>
              <a:rPr lang="en-US" altLang="zh-CN" dirty="0" err="1">
                <a:solidFill>
                  <a:srgbClr val="0070C0"/>
                </a:solidFill>
              </a:rPr>
              <a:t>admin.jsp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sz="2000" dirty="0"/>
              <a:t>管理员登录后，进入后台管理页面，默认显示所有新闻列表，可以修改或删除某一条新闻；</a:t>
            </a:r>
            <a:endParaRPr lang="en-US" altLang="zh-CN" sz="2000" dirty="0"/>
          </a:p>
          <a:p>
            <a:r>
              <a:rPr lang="zh-CN" altLang="en-US" sz="2000" dirty="0"/>
              <a:t>声明查询新闻的方法，使用集合保存新闻列表；</a:t>
            </a:r>
            <a:endParaRPr lang="en-US" altLang="zh-CN" sz="2000" dirty="0"/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JSP</a:t>
            </a:r>
            <a:r>
              <a:rPr lang="zh-CN" altLang="en-US" sz="2000" dirty="0"/>
              <a:t>页面中循环输出新闻列表显示。</a:t>
            </a:r>
            <a:endParaRPr lang="en-US" altLang="zh-CN" sz="2000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23528" y="461392"/>
            <a:ext cx="8229600" cy="807368"/>
          </a:xfrm>
        </p:spPr>
        <p:txBody>
          <a:bodyPr/>
          <a:lstStyle/>
          <a:p>
            <a:r>
              <a:rPr lang="zh-CN" altLang="en-US" dirty="0"/>
              <a:t>任务六：使用</a:t>
            </a:r>
            <a:r>
              <a:rPr lang="en-US" altLang="zh-CN" dirty="0"/>
              <a:t>JSP</a:t>
            </a:r>
            <a:r>
              <a:rPr lang="zh-CN" altLang="en-US" dirty="0"/>
              <a:t>实现业务逻辑</a:t>
            </a:r>
          </a:p>
        </p:txBody>
      </p:sp>
    </p:spTree>
    <p:extLst>
      <p:ext uri="{BB962C8B-B14F-4D97-AF65-F5344CB8AC3E}">
        <p14:creationId xmlns:p14="http://schemas.microsoft.com/office/powerpoint/2010/main" val="5638520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明">
  <a:themeElements>
    <a:clrScheme name="透明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1752</TotalTime>
  <Words>996</Words>
  <Application>Microsoft Office PowerPoint</Application>
  <PresentationFormat>全屏显示(4:3)</PresentationFormat>
  <Paragraphs>91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黑体</vt:lpstr>
      <vt:lpstr>华文琥珀</vt:lpstr>
      <vt:lpstr>微软雅黑</vt:lpstr>
      <vt:lpstr>Arial</vt:lpstr>
      <vt:lpstr>Calibri</vt:lpstr>
      <vt:lpstr>Times New Roman</vt:lpstr>
      <vt:lpstr>透明</vt:lpstr>
      <vt:lpstr>综合案例：新闻发布系统</vt:lpstr>
      <vt:lpstr>任务一：手工创建一个Web应用“新闻发布系统”</vt:lpstr>
      <vt:lpstr>任务二：页面及访问流程设计</vt:lpstr>
      <vt:lpstr>任务三：创建后台数据库</vt:lpstr>
      <vt:lpstr>PowerPoint 演示文稿</vt:lpstr>
      <vt:lpstr>创建数据源</vt:lpstr>
      <vt:lpstr>任务四：使用JavaBean--封装业务数据</vt:lpstr>
      <vt:lpstr>任务五：使用JavaBean--封装业务逻辑</vt:lpstr>
      <vt:lpstr>任务六：使用JSP实现业务逻辑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think</dc:creator>
  <cp:lastModifiedBy>chenjx_sust@foxmail.com</cp:lastModifiedBy>
  <cp:revision>50</cp:revision>
  <dcterms:created xsi:type="dcterms:W3CDTF">2015-04-23T07:26:20Z</dcterms:created>
  <dcterms:modified xsi:type="dcterms:W3CDTF">2019-05-20T11:39:32Z</dcterms:modified>
</cp:coreProperties>
</file>