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6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79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79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91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59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17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405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94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89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56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4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15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93C3-9097-413C-A342-7A3A45E545A4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B907-DE84-4D0B-B0DC-15FAA68C37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24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PLUG ‘EM ALL</a:t>
            </a:r>
            <a:br>
              <a:rPr lang="es-MX" dirty="0" smtClean="0"/>
            </a:br>
            <a:r>
              <a:rPr lang="es-MX" dirty="0" smtClean="0"/>
              <a:t>Aprendiendo el Internet de la cosas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Gustavo </a:t>
            </a:r>
            <a:r>
              <a:rPr lang="es-MX" dirty="0" err="1" smtClean="0"/>
              <a:t>Reynaga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786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MQTT (</a:t>
            </a:r>
            <a:r>
              <a:rPr lang="es-MX" sz="3600" dirty="0" err="1" smtClean="0"/>
              <a:t>Message</a:t>
            </a:r>
            <a:r>
              <a:rPr lang="es-MX" sz="3600" dirty="0" smtClean="0"/>
              <a:t> </a:t>
            </a:r>
            <a:r>
              <a:rPr lang="es-MX" sz="3600" dirty="0" err="1" smtClean="0"/>
              <a:t>Queue</a:t>
            </a:r>
            <a:r>
              <a:rPr lang="es-MX" sz="3600" dirty="0" smtClean="0"/>
              <a:t> </a:t>
            </a:r>
            <a:r>
              <a:rPr lang="es-MX" sz="3600" dirty="0" err="1" smtClean="0"/>
              <a:t>Telemetry</a:t>
            </a:r>
            <a:r>
              <a:rPr lang="es-MX" sz="3600" dirty="0" smtClean="0"/>
              <a:t> </a:t>
            </a:r>
            <a:r>
              <a:rPr lang="es-MX" sz="3600" dirty="0" err="1" smtClean="0"/>
              <a:t>Transport</a:t>
            </a:r>
            <a:r>
              <a:rPr lang="es-MX" sz="3600" dirty="0" smtClean="0"/>
              <a:t>)</a:t>
            </a:r>
            <a:endParaRPr lang="es-MX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Protocolo de comunicación M2M ideal para el IOT</a:t>
            </a:r>
          </a:p>
          <a:p>
            <a:pPr marL="0" indent="0">
              <a:buNone/>
            </a:pPr>
            <a:r>
              <a:rPr lang="es-MX" sz="2400" dirty="0" smtClean="0"/>
              <a:t>✓Simple y ligero (consume poco ancho de banda)</a:t>
            </a:r>
          </a:p>
          <a:p>
            <a:pPr marL="0" indent="0">
              <a:buNone/>
            </a:pPr>
            <a:r>
              <a:rPr lang="es-MX" sz="2400" dirty="0" smtClean="0"/>
              <a:t>✓Bidireccional</a:t>
            </a:r>
          </a:p>
          <a:p>
            <a:pPr marL="0" indent="0">
              <a:buNone/>
            </a:pPr>
            <a:r>
              <a:rPr lang="es-MX" sz="2400" dirty="0" smtClean="0"/>
              <a:t>✓Fiable (Acuses de recibo)</a:t>
            </a:r>
          </a:p>
          <a:p>
            <a:pPr marL="0" indent="0">
              <a:buNone/>
            </a:pPr>
            <a:r>
              <a:rPr lang="es-MX" sz="2400" dirty="0" smtClean="0"/>
              <a:t>✓Comunicación basada en Publicación/Suscripción de mensajes</a:t>
            </a:r>
          </a:p>
          <a:p>
            <a:pPr marL="0" indent="0">
              <a:buNone/>
            </a:pPr>
            <a:r>
              <a:rPr lang="es-MX" sz="2400" dirty="0" smtClean="0"/>
              <a:t>✓OASIS estándar</a:t>
            </a:r>
          </a:p>
          <a:p>
            <a:pPr marL="0" indent="0">
              <a:buNone/>
            </a:pPr>
            <a:r>
              <a:rPr lang="es-MX" sz="2400" dirty="0" smtClean="0"/>
              <a:t>✓Código abierto</a:t>
            </a:r>
          </a:p>
          <a:p>
            <a:pPr marL="0" indent="0">
              <a:buNone/>
            </a:pPr>
            <a:r>
              <a:rPr lang="es-MX" sz="2400" dirty="0" smtClean="0"/>
              <a:t>✓”Seguro”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20471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MQTT </a:t>
            </a:r>
            <a:r>
              <a:rPr lang="es-MX" sz="3600" dirty="0" smtClean="0"/>
              <a:t>(</a:t>
            </a:r>
            <a:r>
              <a:rPr lang="es-MX" sz="3600" dirty="0" err="1" smtClean="0"/>
              <a:t>Message</a:t>
            </a:r>
            <a:r>
              <a:rPr lang="es-MX" sz="3600" dirty="0" smtClean="0"/>
              <a:t> </a:t>
            </a:r>
            <a:r>
              <a:rPr lang="es-MX" sz="3600" dirty="0" err="1" smtClean="0"/>
              <a:t>Queue</a:t>
            </a:r>
            <a:r>
              <a:rPr lang="es-MX" sz="3600" dirty="0" smtClean="0"/>
              <a:t> </a:t>
            </a:r>
            <a:r>
              <a:rPr lang="es-MX" sz="3600" dirty="0" err="1" smtClean="0"/>
              <a:t>Telemetry</a:t>
            </a:r>
            <a:r>
              <a:rPr lang="es-MX" sz="3600" dirty="0" smtClean="0"/>
              <a:t> </a:t>
            </a:r>
            <a:r>
              <a:rPr lang="es-MX" sz="3600" dirty="0" err="1" smtClean="0"/>
              <a:t>Transport</a:t>
            </a:r>
            <a:r>
              <a:rPr lang="es-MX" sz="3600" dirty="0" smtClean="0"/>
              <a:t>)</a:t>
            </a:r>
            <a:endParaRPr lang="es-MX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4608512" cy="4525963"/>
          </a:xfrm>
        </p:spPr>
        <p:txBody>
          <a:bodyPr>
            <a:normAutofit/>
          </a:bodyPr>
          <a:lstStyle/>
          <a:p>
            <a:r>
              <a:rPr lang="es-MX" sz="2800" dirty="0" smtClean="0"/>
              <a:t>Topología en Estrella</a:t>
            </a:r>
          </a:p>
          <a:p>
            <a:r>
              <a:rPr lang="es-MX" sz="2800" dirty="0" smtClean="0"/>
              <a:t>Nodo central: </a:t>
            </a:r>
            <a:r>
              <a:rPr lang="es-MX" sz="2800" dirty="0" err="1" smtClean="0"/>
              <a:t>Broker</a:t>
            </a:r>
            <a:endParaRPr lang="es-MX" sz="2800" dirty="0" smtClean="0"/>
          </a:p>
          <a:p>
            <a:r>
              <a:rPr lang="es-MX" sz="2800" dirty="0" smtClean="0"/>
              <a:t>Publicación/Suscripción</a:t>
            </a:r>
          </a:p>
          <a:p>
            <a:r>
              <a:rPr lang="es-MX" sz="2800" dirty="0" smtClean="0"/>
              <a:t>Basada en mensajes asíncronos</a:t>
            </a:r>
          </a:p>
          <a:p>
            <a:r>
              <a:rPr lang="es-MX" sz="2800" dirty="0" err="1" smtClean="0"/>
              <a:t>Topics</a:t>
            </a:r>
            <a:endParaRPr lang="es-MX" sz="2800" dirty="0" smtClean="0"/>
          </a:p>
          <a:p>
            <a:r>
              <a:rPr lang="es-MX" sz="2800" dirty="0" smtClean="0"/>
              <a:t>Sintaxis de niveles (/,#,+)</a:t>
            </a:r>
            <a:endParaRPr lang="es-MX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62" y="1700808"/>
            <a:ext cx="4336579" cy="375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00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Conectividad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/>
              <a:t>Los datos recolectados necesitan ser enviados/transmitidos</a:t>
            </a:r>
          </a:p>
          <a:p>
            <a:r>
              <a:rPr lang="es-MX" dirty="0" smtClean="0"/>
              <a:t>Existen varias tecnologías para dotar conectividad IOT</a:t>
            </a:r>
          </a:p>
          <a:p>
            <a:r>
              <a:rPr lang="es-MX" dirty="0" smtClean="0"/>
              <a:t>Cada una posee ventajas y desventajas</a:t>
            </a:r>
          </a:p>
          <a:p>
            <a:r>
              <a:rPr lang="es-MX" dirty="0" smtClean="0"/>
              <a:t>Su elección dependerá de la aplicación</a:t>
            </a:r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09600" y="4005064"/>
            <a:ext cx="8229600" cy="2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Aspectos importantes para su elección:</a:t>
            </a:r>
          </a:p>
          <a:p>
            <a:pPr marL="0" indent="0">
              <a:buNone/>
            </a:pPr>
            <a:r>
              <a:rPr lang="es-MX" dirty="0" smtClean="0"/>
              <a:t>✓Consumo de energía 🔋</a:t>
            </a:r>
          </a:p>
          <a:p>
            <a:pPr marL="0" indent="0">
              <a:buNone/>
            </a:pPr>
            <a:r>
              <a:rPr lang="es-MX" dirty="0" smtClean="0"/>
              <a:t>✓Rango de operación (distancia) 📏</a:t>
            </a:r>
          </a:p>
          <a:p>
            <a:pPr marL="0" indent="0">
              <a:buNone/>
            </a:pPr>
            <a:r>
              <a:rPr lang="es-MX" dirty="0" smtClean="0"/>
              <a:t>✓Ancho de banda 📶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639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3" y="332656"/>
            <a:ext cx="8810045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83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Procesamiento de datos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Una vez los datos son recibidos el software realiza algún tipo de procesamiento con ellos (ML, IA, Analítica…)</a:t>
            </a:r>
          </a:p>
          <a:p>
            <a:pPr algn="just"/>
            <a:r>
              <a:rPr lang="es-MX" dirty="0" smtClean="0"/>
              <a:t>Las plataformas IOT son la base para que los dispositivos estén interconectados y se genere un ecosistema</a:t>
            </a:r>
          </a:p>
          <a:p>
            <a:pPr algn="just"/>
            <a:r>
              <a:rPr lang="es-MX" dirty="0" smtClean="0"/>
              <a:t>Software que conecta hardware, puntos de acceso y redes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045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" y="548680"/>
            <a:ext cx="8986335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35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" y="764704"/>
            <a:ext cx="8978095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7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Interfaz de usuario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La información es poder 💶💪</a:t>
            </a:r>
          </a:p>
          <a:p>
            <a:r>
              <a:rPr lang="es-MX" dirty="0" smtClean="0"/>
              <a:t>El usuario final recibe ésta información de alguna manera</a:t>
            </a:r>
          </a:p>
          <a:p>
            <a:pPr lvl="1"/>
            <a:r>
              <a:rPr lang="es-MX" dirty="0" smtClean="0"/>
              <a:t>Notificaciones 📩</a:t>
            </a:r>
          </a:p>
          <a:p>
            <a:pPr lvl="1"/>
            <a:r>
              <a:rPr lang="es-MX" dirty="0" smtClean="0"/>
              <a:t>Alertas 🔔</a:t>
            </a:r>
          </a:p>
          <a:p>
            <a:pPr lvl="1"/>
            <a:r>
              <a:rPr lang="es-MX" dirty="0" smtClean="0"/>
              <a:t>Correo electrónico 📧</a:t>
            </a:r>
          </a:p>
          <a:p>
            <a:pPr lvl="1"/>
            <a:r>
              <a:rPr lang="es-MX" dirty="0" smtClean="0"/>
              <a:t>SMS 📲</a:t>
            </a:r>
          </a:p>
          <a:p>
            <a:pPr lvl="1"/>
            <a:r>
              <a:rPr lang="es-MX" dirty="0" err="1" smtClean="0"/>
              <a:t>Dashboards</a:t>
            </a:r>
            <a:r>
              <a:rPr lang="es-MX" dirty="0" smtClean="0"/>
              <a:t> 🎛</a:t>
            </a:r>
          </a:p>
          <a:p>
            <a:r>
              <a:rPr lang="es-MX" dirty="0" smtClean="0"/>
              <a:t>El usuario final puede configurar el sistema remotamente o realizar alguna acción sobre el mismo (OTA)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104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98378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PLUG ‘EM ALL </a:t>
            </a:r>
            <a:br>
              <a:rPr lang="en-US" sz="6600" dirty="0" smtClean="0"/>
            </a:br>
            <a:r>
              <a:rPr lang="en-US" sz="6600" dirty="0" smtClean="0"/>
              <a:t>🛠 </a:t>
            </a:r>
            <a:br>
              <a:rPr lang="en-US" sz="6600" dirty="0" smtClean="0"/>
            </a:br>
            <a:r>
              <a:rPr lang="en-US" sz="6600" dirty="0" smtClean="0"/>
              <a:t>WORKSHOP</a:t>
            </a:r>
            <a:endParaRPr lang="es-MX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600" dirty="0" smtClean="0"/>
              <a:t>APRENDIENDO EL INTERNET DE LAS COSAS…</a:t>
            </a:r>
          </a:p>
          <a:p>
            <a:pPr marL="0" indent="0" algn="ctr">
              <a:buNone/>
            </a:pPr>
            <a:r>
              <a:rPr lang="es-MX" sz="3600" dirty="0" smtClean="0"/>
              <a:t>…A BASE DE PRÁCTICA!!!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58490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MX" dirty="0" err="1" smtClean="0"/>
              <a:t>Adafruit</a:t>
            </a:r>
            <a:r>
              <a:rPr lang="es-MX" dirty="0" smtClean="0"/>
              <a:t> 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155" y="1340768"/>
            <a:ext cx="7416824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¿Qué es y qué nos permite?</a:t>
            </a:r>
          </a:p>
          <a:p>
            <a:pPr marL="0" indent="0">
              <a:buNone/>
            </a:pPr>
            <a:r>
              <a:rPr lang="es-MX" sz="1800" dirty="0" smtClean="0"/>
              <a:t>Es un servicio en la nube (Cloud </a:t>
            </a:r>
            <a:r>
              <a:rPr lang="es-MX" sz="1800" dirty="0" err="1" smtClean="0"/>
              <a:t>Service</a:t>
            </a:r>
            <a:r>
              <a:rPr lang="es-MX" sz="1800" dirty="0" smtClean="0"/>
              <a:t>) de </a:t>
            </a:r>
            <a:r>
              <a:rPr lang="es-MX" sz="1800" dirty="0" err="1" smtClean="0"/>
              <a:t>Adafruit</a:t>
            </a:r>
            <a:r>
              <a:rPr lang="es-MX" sz="1800" dirty="0" smtClean="0"/>
              <a:t> Industries.</a:t>
            </a:r>
          </a:p>
          <a:p>
            <a:pPr marL="0" indent="0">
              <a:buNone/>
            </a:pPr>
            <a:r>
              <a:rPr lang="es-MX" sz="1800" dirty="0" smtClean="0"/>
              <a:t>Pretende ser un solución para la construcción de aplicaciones </a:t>
            </a:r>
            <a:r>
              <a:rPr lang="es-MX" sz="1800" dirty="0" err="1" smtClean="0"/>
              <a:t>IoT</a:t>
            </a:r>
            <a:r>
              <a:rPr lang="es-MX" sz="1800" dirty="0" smtClean="0"/>
              <a:t>.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2708920"/>
            <a:ext cx="5976663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800" dirty="0" smtClean="0"/>
              <a:t>Recepción de datos online en tiempo real (</a:t>
            </a:r>
            <a:r>
              <a:rPr lang="es-MX" sz="1800" dirty="0" err="1" smtClean="0"/>
              <a:t>Feeds</a:t>
            </a:r>
            <a:r>
              <a:rPr lang="es-MX" sz="1800" dirty="0" smtClean="0"/>
              <a:t>)</a:t>
            </a:r>
          </a:p>
          <a:p>
            <a:pPr algn="just"/>
            <a:r>
              <a:rPr lang="es-MX" sz="1800" dirty="0" smtClean="0"/>
              <a:t>Visualización de datos en tiempo real (</a:t>
            </a:r>
            <a:r>
              <a:rPr lang="es-MX" sz="1800" dirty="0" err="1" smtClean="0"/>
              <a:t>Dashboards</a:t>
            </a:r>
            <a:r>
              <a:rPr lang="es-MX" sz="1800" dirty="0" smtClean="0"/>
              <a:t>)</a:t>
            </a:r>
          </a:p>
          <a:p>
            <a:pPr algn="just"/>
            <a:r>
              <a:rPr lang="es-MX" sz="1800" dirty="0" smtClean="0"/>
              <a:t>Los datos son privados(por defecto) y seguros</a:t>
            </a:r>
          </a:p>
          <a:p>
            <a:pPr algn="just"/>
            <a:r>
              <a:rPr lang="es-MX" sz="1800" dirty="0" smtClean="0"/>
              <a:t>Hacer que tu proyecto esté conectado a Internet: controlar motores, lectura de datos de sensores…</a:t>
            </a:r>
          </a:p>
          <a:p>
            <a:pPr algn="just"/>
            <a:r>
              <a:rPr lang="es-MX" sz="1800" dirty="0" smtClean="0"/>
              <a:t>Conectar proyectos a servicios web de terceros (</a:t>
            </a:r>
            <a:r>
              <a:rPr lang="es-MX" sz="1800" dirty="0" err="1" smtClean="0"/>
              <a:t>Triggers</a:t>
            </a:r>
            <a:r>
              <a:rPr lang="es-MX" sz="1800" dirty="0" smtClean="0"/>
              <a:t>)</a:t>
            </a:r>
          </a:p>
          <a:p>
            <a:pPr algn="just"/>
            <a:r>
              <a:rPr lang="es-MX" sz="1800" dirty="0" smtClean="0"/>
              <a:t>Conectar tu proyecto a otros proyectos conectados a Internet</a:t>
            </a:r>
          </a:p>
          <a:p>
            <a:pPr algn="just"/>
            <a:r>
              <a:rPr lang="es-MX" sz="1800" dirty="0" smtClean="0"/>
              <a:t>Servicio gratuito con posibilidad de adherirse a un plan de pago</a:t>
            </a:r>
            <a:endParaRPr lang="es-MX" sz="1800" dirty="0"/>
          </a:p>
        </p:txBody>
      </p:sp>
      <p:pic>
        <p:nvPicPr>
          <p:cNvPr id="6146" name="Picture 2" descr="https://cdn-learn.adafruit.com/guides/cropped_images/000/001/691/medium640/Adafruit-IO-Logo.png?15205452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24744"/>
            <a:ext cx="2363754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35" y="3573016"/>
            <a:ext cx="2959565" cy="193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07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DISCLAIMER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3705275"/>
          </a:xfrm>
        </p:spPr>
        <p:txBody>
          <a:bodyPr>
            <a:normAutofit/>
          </a:bodyPr>
          <a:lstStyle/>
          <a:p>
            <a:r>
              <a:rPr lang="es-MX" sz="2300" dirty="0" smtClean="0"/>
              <a:t>ESTO NO ES MI TRABAJO💰 ¡ES LO QUE ME APASIONA 😍!</a:t>
            </a:r>
          </a:p>
          <a:p>
            <a:r>
              <a:rPr lang="es-MX" sz="2300" dirty="0" smtClean="0"/>
              <a:t>HE APRENDIDO GRACIAS A LA AYUDA DE OTROS 👥</a:t>
            </a:r>
          </a:p>
          <a:p>
            <a:r>
              <a:rPr lang="es-MX" sz="2300" dirty="0" smtClean="0"/>
              <a:t>NO ES UN ANUNCIO O PROMOCIÓN DE NINGUNA COMPAÑÍA 🗣</a:t>
            </a:r>
          </a:p>
          <a:p>
            <a:r>
              <a:rPr lang="es-MX" sz="2300" dirty="0" smtClean="0"/>
              <a:t>MATERIAL DISPONIBLE BAJO LICENCIA CC BY-SA 📖</a:t>
            </a:r>
          </a:p>
          <a:p>
            <a:r>
              <a:rPr lang="es-MX" sz="2300" dirty="0" smtClean="0"/>
              <a:t>MATERIAL USADO OPEN HARDWARE 🛠❤ y OPEN SOURCE ❤</a:t>
            </a:r>
          </a:p>
          <a:p>
            <a:r>
              <a:rPr lang="es-MX" sz="2300" dirty="0" smtClean="0"/>
              <a:t>MATERIAL BASADO EN RECURSOS EXTERNOS Y PROPIOS 📚 🌐</a:t>
            </a:r>
          </a:p>
          <a:p>
            <a:r>
              <a:rPr lang="es-MX" sz="2300" dirty="0" smtClean="0"/>
              <a:t>INTENTAR DIVULGAR LA CULTURA MAKER Y FILOSOFÍA DIY 🛠</a:t>
            </a:r>
            <a:endParaRPr lang="es-MX" sz="2300" dirty="0"/>
          </a:p>
        </p:txBody>
      </p:sp>
    </p:spTree>
    <p:extLst>
      <p:ext uri="{BB962C8B-B14F-4D97-AF65-F5344CB8AC3E}">
        <p14:creationId xmlns:p14="http://schemas.microsoft.com/office/powerpoint/2010/main" val="2524020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679662" cy="465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920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Software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8864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Descargar</a:t>
            </a:r>
            <a:r>
              <a:rPr lang="pt-BR" dirty="0"/>
              <a:t> e instalar </a:t>
            </a:r>
            <a:r>
              <a:rPr lang="pt-BR" dirty="0" err="1"/>
              <a:t>Arduino</a:t>
            </a:r>
            <a:r>
              <a:rPr lang="pt-BR" dirty="0"/>
              <a:t> IDE</a:t>
            </a:r>
          </a:p>
          <a:p>
            <a:pPr marL="0" indent="0">
              <a:buNone/>
            </a:pPr>
            <a:r>
              <a:rPr lang="es-MX" dirty="0"/>
              <a:t>https://www.arduino.cc/en/Main/Software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689973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9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s-MX" dirty="0" smtClean="0"/>
              <a:t>Software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24744"/>
            <a:ext cx="8660468" cy="2764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Añadir soporte para ESP8266 en el </a:t>
            </a:r>
            <a:r>
              <a:rPr lang="es-MX" dirty="0" err="1" smtClean="0"/>
              <a:t>Arduino</a:t>
            </a:r>
            <a:r>
              <a:rPr lang="es-MX" dirty="0" smtClean="0"/>
              <a:t> IDE</a:t>
            </a:r>
          </a:p>
          <a:p>
            <a:pPr marL="0" indent="0">
              <a:buNone/>
            </a:pPr>
            <a:r>
              <a:rPr lang="es-MX" sz="2000" dirty="0" smtClean="0"/>
              <a:t>1.Archivo-&gt; Preferencias-&gt; Gestor de </a:t>
            </a:r>
            <a:r>
              <a:rPr lang="es-MX" sz="2000" dirty="0" err="1" smtClean="0"/>
              <a:t>URLs</a:t>
            </a:r>
            <a:r>
              <a:rPr lang="es-MX" sz="2000" dirty="0" smtClean="0"/>
              <a:t> adicionales de tarjetas</a:t>
            </a:r>
          </a:p>
          <a:p>
            <a:pPr marL="0" indent="0">
              <a:buNone/>
            </a:pPr>
            <a:r>
              <a:rPr lang="es-MX" sz="2000" dirty="0" smtClean="0"/>
              <a:t>2.Copiar y pegar la siguiente URL -&gt; </a:t>
            </a:r>
            <a:r>
              <a:rPr lang="es-MX" sz="2000" dirty="0" smtClean="0">
                <a:hlinkClick r:id="rId2"/>
              </a:rPr>
              <a:t>http://arduino.esp8266.com/stable/package_esp8266com_index.json</a:t>
            </a:r>
            <a:endParaRPr lang="es-MX" sz="2000" dirty="0" smtClean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3.Herramientas-&gt; Placa-&gt; Gestor de tarjetas…</a:t>
            </a:r>
          </a:p>
          <a:p>
            <a:pPr marL="0" indent="0">
              <a:buNone/>
            </a:pPr>
            <a:r>
              <a:rPr lang="es-MX" sz="2000" dirty="0" smtClean="0"/>
              <a:t>4.Buscar por ESP8266 e instalar “esp8266 </a:t>
            </a:r>
            <a:r>
              <a:rPr lang="es-MX" sz="2000" dirty="0" err="1" smtClean="0"/>
              <a:t>by</a:t>
            </a:r>
            <a:r>
              <a:rPr lang="es-MX" sz="2000" dirty="0" smtClean="0"/>
              <a:t> ESP8266 </a:t>
            </a:r>
            <a:r>
              <a:rPr lang="es-MX" sz="2000" dirty="0" err="1" smtClean="0"/>
              <a:t>Community</a:t>
            </a:r>
            <a:r>
              <a:rPr lang="es-MX" sz="2000" dirty="0" smtClean="0"/>
              <a:t>”</a:t>
            </a:r>
            <a:endParaRPr lang="es-MX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32744"/>
            <a:ext cx="8372436" cy="33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9" y="3861048"/>
            <a:ext cx="844693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64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6809" y="1101437"/>
            <a:ext cx="8229600" cy="2399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/>
              <a:t>Añadir librerías al IDE de </a:t>
            </a:r>
            <a:r>
              <a:rPr lang="es-MX" sz="2000" dirty="0" err="1" smtClean="0"/>
              <a:t>Arduino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1.Programa-&gt; Incluir Librerías-&gt; Administrar Bibliotecas…</a:t>
            </a:r>
          </a:p>
          <a:p>
            <a:pPr marL="0" indent="0">
              <a:buNone/>
            </a:pPr>
            <a:r>
              <a:rPr lang="es-MX" sz="2000" dirty="0" smtClean="0"/>
              <a:t>2.Buscar las siguientes </a:t>
            </a:r>
            <a:r>
              <a:rPr lang="es-MX" sz="2000" dirty="0" err="1" smtClean="0"/>
              <a:t>libreríase</a:t>
            </a:r>
            <a:r>
              <a:rPr lang="es-MX" sz="2000" dirty="0" smtClean="0"/>
              <a:t> Instalarlas:</a:t>
            </a:r>
          </a:p>
          <a:p>
            <a:pPr marL="0" indent="0">
              <a:buNone/>
            </a:pPr>
            <a:r>
              <a:rPr lang="es-MX" sz="2000" dirty="0" err="1" smtClean="0"/>
              <a:t>ArduinoHttpClient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err="1" smtClean="0"/>
              <a:t>Adafruit</a:t>
            </a:r>
            <a:r>
              <a:rPr lang="es-MX" sz="2000" dirty="0" smtClean="0"/>
              <a:t> IO </a:t>
            </a:r>
            <a:r>
              <a:rPr lang="es-MX" sz="2000" dirty="0" err="1" smtClean="0"/>
              <a:t>Arduino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err="1" smtClean="0"/>
              <a:t>Adafruit</a:t>
            </a:r>
            <a:r>
              <a:rPr lang="es-MX" sz="2000" dirty="0" smtClean="0"/>
              <a:t> MQTT</a:t>
            </a:r>
            <a:endParaRPr lang="es-MX" sz="20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s-MX" dirty="0" smtClean="0"/>
              <a:t>Software</a:t>
            </a:r>
            <a:endParaRPr lang="es-MX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8652223" cy="183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51520" y="544522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3.Crear cuentas de usuario en </a:t>
            </a:r>
            <a:r>
              <a:rPr lang="es-MX" dirty="0" err="1" smtClean="0"/>
              <a:t>AdafruitIO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383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Hardware: </a:t>
            </a:r>
            <a:r>
              <a:rPr lang="es-MX" dirty="0" err="1" smtClean="0"/>
              <a:t>Wemos</a:t>
            </a:r>
            <a:r>
              <a:rPr lang="es-MX" dirty="0" smtClean="0"/>
              <a:t> D1 Mini</a:t>
            </a:r>
            <a:endParaRPr lang="es-MX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0913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295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25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2705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614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71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14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Internet de las cosas (IOT)</a:t>
            </a:r>
          </a:p>
          <a:p>
            <a:pPr marL="0" indent="0">
              <a:buNone/>
            </a:pPr>
            <a:r>
              <a:rPr lang="es-MX" dirty="0" smtClean="0"/>
              <a:t>Conceptos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8326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070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06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477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221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2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202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27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004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257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975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Internet de las cosas (Internet Of </a:t>
            </a:r>
            <a:r>
              <a:rPr lang="es-MX" dirty="0" err="1" smtClean="0"/>
              <a:t>Things</a:t>
            </a:r>
            <a:r>
              <a:rPr lang="es-MX" dirty="0" smtClean="0"/>
              <a:t> –IOT)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Definición: </a:t>
            </a:r>
          </a:p>
          <a:p>
            <a:pPr marL="0" indent="0">
              <a:buNone/>
            </a:pPr>
            <a:r>
              <a:rPr lang="es-MX" dirty="0" smtClean="0"/>
              <a:t>Consiste en dotar a objetos cotidianos una interconexión digital gracias a Internet, permitiendo el intercambio de información con otros dispositivos (1999, Kevin </a:t>
            </a:r>
            <a:r>
              <a:rPr lang="es-MX" dirty="0" err="1" smtClean="0"/>
              <a:t>Ashton</a:t>
            </a:r>
            <a:r>
              <a:rPr lang="es-MX" dirty="0" smtClean="0"/>
              <a:t>, director centro Auto-ID del MIT)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056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524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61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184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2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 un sistema IOT?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Un sistema IOT integra 4 componentes claramente distintos:</a:t>
            </a:r>
          </a:p>
          <a:p>
            <a:pPr marL="0" indent="0">
              <a:buNone/>
            </a:pPr>
            <a:r>
              <a:rPr lang="es-MX" dirty="0" smtClean="0"/>
              <a:t>•Dispositivos/Sensores</a:t>
            </a:r>
          </a:p>
          <a:p>
            <a:pPr marL="0" indent="0">
              <a:buNone/>
            </a:pPr>
            <a:r>
              <a:rPr lang="es-MX" dirty="0" err="1" smtClean="0"/>
              <a:t>oProtocolos</a:t>
            </a:r>
            <a:r>
              <a:rPr lang="es-MX" dirty="0" smtClean="0"/>
              <a:t> ⚠</a:t>
            </a:r>
          </a:p>
          <a:p>
            <a:pPr marL="0" indent="0">
              <a:buNone/>
            </a:pPr>
            <a:r>
              <a:rPr lang="es-MX" dirty="0" smtClean="0"/>
              <a:t>•Conectividad</a:t>
            </a:r>
          </a:p>
          <a:p>
            <a:pPr marL="0" indent="0">
              <a:buNone/>
            </a:pPr>
            <a:r>
              <a:rPr lang="es-MX" dirty="0" err="1" smtClean="0"/>
              <a:t>oTecnologías</a:t>
            </a:r>
            <a:r>
              <a:rPr lang="es-MX" dirty="0" smtClean="0"/>
              <a:t> 📡</a:t>
            </a:r>
          </a:p>
          <a:p>
            <a:pPr marL="0" indent="0">
              <a:buNone/>
            </a:pPr>
            <a:r>
              <a:rPr lang="es-MX" dirty="0" smtClean="0"/>
              <a:t>•Procesamiento de datos</a:t>
            </a:r>
          </a:p>
          <a:p>
            <a:pPr marL="0" indent="0">
              <a:buNone/>
            </a:pPr>
            <a:r>
              <a:rPr lang="es-MX" dirty="0" err="1" smtClean="0"/>
              <a:t>oPlataformas</a:t>
            </a:r>
            <a:r>
              <a:rPr lang="es-MX" dirty="0" smtClean="0"/>
              <a:t> </a:t>
            </a:r>
            <a:r>
              <a:rPr lang="es-MX" dirty="0" err="1" smtClean="0"/>
              <a:t>IoT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•Interfaz de usuario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692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Dispositivos/Sensores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400" dirty="0" smtClean="0"/>
              <a:t>Son los encargados de recolectar datos del entorno en el que se encuentran localizados</a:t>
            </a:r>
          </a:p>
          <a:p>
            <a:r>
              <a:rPr lang="es-MX" sz="2400" dirty="0" smtClean="0"/>
              <a:t>Dispositivos de entrada que proporcionan una salida (señal) con respecto a una cantidad física específica (entrada)</a:t>
            </a:r>
          </a:p>
          <a:p>
            <a:r>
              <a:rPr lang="es-MX" sz="2400" dirty="0" smtClean="0"/>
              <a:t>Convierten las señales de un dominio de energía a un dominio eléctrico</a:t>
            </a:r>
          </a:p>
          <a:p>
            <a:r>
              <a:rPr lang="es-MX" sz="2400" dirty="0" smtClean="0"/>
              <a:t>De todo tipo y variedad</a:t>
            </a:r>
          </a:p>
          <a:p>
            <a:r>
              <a:rPr lang="es-MX" sz="2400" dirty="0" smtClean="0"/>
              <a:t>Cada aplicación requerirá de su estudio y selección final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286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Dispositivos/Sensores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Clasificación:</a:t>
            </a:r>
          </a:p>
          <a:p>
            <a:r>
              <a:rPr lang="es-MX" dirty="0" smtClean="0"/>
              <a:t>Activos y pasivos (señal de excitación externa)</a:t>
            </a:r>
          </a:p>
          <a:p>
            <a:r>
              <a:rPr lang="es-MX" dirty="0" smtClean="0"/>
              <a:t>Medios de detección</a:t>
            </a:r>
          </a:p>
          <a:p>
            <a:pPr lvl="1"/>
            <a:r>
              <a:rPr lang="es-MX" dirty="0" smtClean="0"/>
              <a:t>Eléctricos, químicos, biológicos, radioactivos…</a:t>
            </a:r>
          </a:p>
          <a:p>
            <a:r>
              <a:rPr lang="es-MX" dirty="0" smtClean="0"/>
              <a:t>Fenómenos de conversión (E/S)</a:t>
            </a:r>
          </a:p>
          <a:p>
            <a:pPr lvl="1"/>
            <a:r>
              <a:rPr lang="es-MX" dirty="0" smtClean="0"/>
              <a:t>Fotoeléctricos, termoeléctricos, electroquímicos...</a:t>
            </a:r>
          </a:p>
          <a:p>
            <a:r>
              <a:rPr lang="es-MX" dirty="0" smtClean="0"/>
              <a:t>Analógicos y Digitales</a:t>
            </a:r>
          </a:p>
          <a:p>
            <a:pPr lvl="1"/>
            <a:r>
              <a:rPr lang="es-MX" dirty="0" smtClean="0"/>
              <a:t>Señal continua en el tiempo</a:t>
            </a:r>
          </a:p>
          <a:p>
            <a:pPr lvl="1"/>
            <a:r>
              <a:rPr lang="es-MX" dirty="0" smtClean="0"/>
              <a:t>Señal discreta/digital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396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28725"/>
            <a:ext cx="8153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5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Protocolos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/>
          </a:bodyPr>
          <a:lstStyle/>
          <a:p>
            <a:r>
              <a:rPr lang="es-MX" sz="2400" dirty="0" smtClean="0"/>
              <a:t>Definen cómo se comunican los dispositivos/sensores</a:t>
            </a:r>
          </a:p>
          <a:p>
            <a:r>
              <a:rPr lang="es-MX" sz="2400" dirty="0" smtClean="0"/>
              <a:t>Existe una gran variedad de protocolos de comunicación</a:t>
            </a:r>
          </a:p>
          <a:p>
            <a:r>
              <a:rPr lang="es-MX" sz="2400" dirty="0" smtClean="0"/>
              <a:t>Definidos para uso doméstico o industrial</a:t>
            </a:r>
          </a:p>
          <a:p>
            <a:r>
              <a:rPr lang="es-MX" sz="2400" dirty="0" smtClean="0"/>
              <a:t>Problema: Estandarización</a:t>
            </a:r>
          </a:p>
          <a:p>
            <a:r>
              <a:rPr lang="es-MX" sz="2400" dirty="0" smtClean="0"/>
              <a:t>Existen protocolos privados y de código abierto</a:t>
            </a:r>
            <a:endParaRPr lang="es-MX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4365104"/>
            <a:ext cx="6919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AMQP		</a:t>
            </a:r>
            <a:r>
              <a:rPr lang="es-MX" dirty="0" err="1" smtClean="0"/>
              <a:t>ZigBee</a:t>
            </a:r>
            <a:r>
              <a:rPr lang="es-MX" dirty="0" smtClean="0"/>
              <a:t>		</a:t>
            </a:r>
            <a:r>
              <a:rPr lang="es-MX" dirty="0" err="1" smtClean="0"/>
              <a:t>Sigfox</a:t>
            </a:r>
            <a:r>
              <a:rPr lang="es-MX" dirty="0" smtClean="0"/>
              <a:t>		NFC</a:t>
            </a:r>
            <a:endParaRPr lang="es-MX" dirty="0"/>
          </a:p>
          <a:p>
            <a:r>
              <a:rPr lang="es-MX" dirty="0" err="1" smtClean="0"/>
              <a:t>CoAP</a:t>
            </a:r>
            <a:r>
              <a:rPr lang="es-MX" dirty="0" smtClean="0"/>
              <a:t>		Z-Wave		6LowPAN		RFID</a:t>
            </a:r>
            <a:endParaRPr lang="es-MX" dirty="0"/>
          </a:p>
          <a:p>
            <a:r>
              <a:rPr lang="es-MX" dirty="0" smtClean="0"/>
              <a:t>DDS		Bluetooth	NB-</a:t>
            </a:r>
            <a:r>
              <a:rPr lang="es-MX" dirty="0" err="1" smtClean="0"/>
              <a:t>IoT</a:t>
            </a:r>
            <a:r>
              <a:rPr lang="es-MX" dirty="0" smtClean="0"/>
              <a:t>		</a:t>
            </a:r>
            <a:r>
              <a:rPr lang="es-MX" dirty="0" err="1" smtClean="0"/>
              <a:t>LoRa</a:t>
            </a:r>
            <a:endParaRPr lang="es-MX" dirty="0"/>
          </a:p>
          <a:p>
            <a:r>
              <a:rPr lang="es-MX" dirty="0"/>
              <a:t>HTTP (REST/JSON</a:t>
            </a:r>
            <a:r>
              <a:rPr lang="es-MX" dirty="0" smtClean="0"/>
              <a:t>)	</a:t>
            </a:r>
            <a:r>
              <a:rPr lang="es-MX" dirty="0" err="1" smtClean="0"/>
              <a:t>Wi</a:t>
            </a:r>
            <a:r>
              <a:rPr lang="es-MX" dirty="0" smtClean="0"/>
              <a:t>-Fi		Broadcom	…</a:t>
            </a:r>
            <a:endParaRPr lang="es-MX" dirty="0"/>
          </a:p>
          <a:p>
            <a:r>
              <a:rPr lang="es-MX" dirty="0" smtClean="0"/>
              <a:t>MQTT		</a:t>
            </a:r>
            <a:r>
              <a:rPr lang="es-MX" dirty="0" err="1" smtClean="0"/>
              <a:t>LoRaWAN</a:t>
            </a:r>
            <a:r>
              <a:rPr lang="es-MX" dirty="0" smtClean="0"/>
              <a:t>	</a:t>
            </a:r>
            <a:r>
              <a:rPr lang="es-MX" dirty="0" err="1" smtClean="0"/>
              <a:t>Digimesh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9639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749</Words>
  <Application>Microsoft Office PowerPoint</Application>
  <PresentationFormat>Presentación en pantalla (4:3)</PresentationFormat>
  <Paragraphs>122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6" baseType="lpstr">
      <vt:lpstr>Arial</vt:lpstr>
      <vt:lpstr>Calibri</vt:lpstr>
      <vt:lpstr>Tema de Office</vt:lpstr>
      <vt:lpstr>PLUG ‘EM ALL Aprendiendo el Internet de la cosas</vt:lpstr>
      <vt:lpstr>DISCLAIMER</vt:lpstr>
      <vt:lpstr>Presentación de PowerPoint</vt:lpstr>
      <vt:lpstr>Internet de las cosas (Internet Of Things –IOT)</vt:lpstr>
      <vt:lpstr>¿Cómo funciona un sistema IOT?</vt:lpstr>
      <vt:lpstr>Dispositivos/Sensores</vt:lpstr>
      <vt:lpstr>Dispositivos/Sensores</vt:lpstr>
      <vt:lpstr>Presentación de PowerPoint</vt:lpstr>
      <vt:lpstr>Protocolos</vt:lpstr>
      <vt:lpstr>MQTT (Message Queue Telemetry Transport)</vt:lpstr>
      <vt:lpstr>MQTT (Message Queue Telemetry Transport)</vt:lpstr>
      <vt:lpstr>Conectividad</vt:lpstr>
      <vt:lpstr>Presentación de PowerPoint</vt:lpstr>
      <vt:lpstr>Procesamiento de datos</vt:lpstr>
      <vt:lpstr>Presentación de PowerPoint</vt:lpstr>
      <vt:lpstr>Presentación de PowerPoint</vt:lpstr>
      <vt:lpstr>Interfaz de usuario</vt:lpstr>
      <vt:lpstr>PLUG ‘EM ALL  🛠  WORKSHOP</vt:lpstr>
      <vt:lpstr>Adafruit IO</vt:lpstr>
      <vt:lpstr>Presentación de PowerPoint</vt:lpstr>
      <vt:lpstr>Software</vt:lpstr>
      <vt:lpstr>Software</vt:lpstr>
      <vt:lpstr>Software</vt:lpstr>
      <vt:lpstr>Hardware: Wemos D1 Mini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THEM ALL Aprendiendo el Internet de la cosas</dc:title>
  <dc:creator>Lobillo</dc:creator>
  <cp:lastModifiedBy>Admin</cp:lastModifiedBy>
  <cp:revision>13</cp:revision>
  <dcterms:created xsi:type="dcterms:W3CDTF">2019-10-23T22:49:36Z</dcterms:created>
  <dcterms:modified xsi:type="dcterms:W3CDTF">2019-11-05T14:31:02Z</dcterms:modified>
</cp:coreProperties>
</file>