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80" r:id="rId8"/>
    <p:sldId id="262" r:id="rId9"/>
    <p:sldId id="263" r:id="rId10"/>
    <p:sldId id="264" r:id="rId11"/>
    <p:sldId id="265" r:id="rId12"/>
    <p:sldId id="266" r:id="rId13"/>
    <p:sldId id="267" r:id="rId14"/>
    <p:sldId id="268" r:id="rId15"/>
    <p:sldId id="269" r:id="rId16"/>
    <p:sldId id="281" r:id="rId17"/>
    <p:sldId id="282" r:id="rId18"/>
    <p:sldId id="283" r:id="rId19"/>
    <p:sldId id="276" r:id="rId20"/>
    <p:sldId id="277" r:id="rId21"/>
    <p:sldId id="278" r:id="rId22"/>
    <p:sldId id="284" r:id="rId23"/>
    <p:sldId id="275" r:id="rId24"/>
    <p:sldId id="279" r:id="rId25"/>
    <p:sldId id="270" r:id="rId26"/>
    <p:sldId id="271" r:id="rId27"/>
    <p:sldId id="285" r:id="rId28"/>
    <p:sldId id="286" r:id="rId29"/>
    <p:sldId id="287" r:id="rId30"/>
    <p:sldId id="288" r:id="rId31"/>
    <p:sldId id="289" r:id="rId32"/>
    <p:sldId id="290" r:id="rId33"/>
    <p:sldId id="291" r:id="rId34"/>
    <p:sldId id="292" r:id="rId35"/>
    <p:sldId id="293" r:id="rId36"/>
    <p:sldId id="273" r:id="rId37"/>
    <p:sldId id="274" r:id="rId38"/>
    <p:sldId id="27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autoAdjust="0"/>
  </p:normalViewPr>
  <p:slideViewPr>
    <p:cSldViewPr snapToGrid="0">
      <p:cViewPr varScale="1">
        <p:scale>
          <a:sx n="110" d="100"/>
          <a:sy n="110" d="100"/>
        </p:scale>
        <p:origin x="59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5818EBD-D49A-4FFA-8CA6-003FA6CDD9EC}"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F5F14E-55A8-42C4-BEDD-FE2B48BA65A8}" type="slidenum">
              <a:rPr lang="en-IN" smtClean="0"/>
              <a:t>‹#›</a:t>
            </a:fld>
            <a:endParaRPr lang="en-IN"/>
          </a:p>
        </p:txBody>
      </p:sp>
    </p:spTree>
    <p:extLst>
      <p:ext uri="{BB962C8B-B14F-4D97-AF65-F5344CB8AC3E}">
        <p14:creationId xmlns:p14="http://schemas.microsoft.com/office/powerpoint/2010/main" val="230284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818EBD-D49A-4FFA-8CA6-003FA6CDD9EC}" type="datetimeFigureOut">
              <a:rPr lang="en-IN" smtClean="0"/>
              <a:t>25-11-2019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F5F14E-55A8-42C4-BEDD-FE2B48BA65A8}" type="slidenum">
              <a:rPr lang="en-IN" smtClean="0"/>
              <a:t>‹#›</a:t>
            </a:fld>
            <a:endParaRPr lang="en-IN"/>
          </a:p>
        </p:txBody>
      </p:sp>
    </p:spTree>
    <p:extLst>
      <p:ext uri="{BB962C8B-B14F-4D97-AF65-F5344CB8AC3E}">
        <p14:creationId xmlns:p14="http://schemas.microsoft.com/office/powerpoint/2010/main" val="4214187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818EBD-D49A-4FFA-8CA6-003FA6CDD9EC}"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F5F14E-55A8-42C4-BEDD-FE2B48BA65A8}" type="slidenum">
              <a:rPr lang="en-IN" smtClean="0"/>
              <a:t>‹#›</a:t>
            </a:fld>
            <a:endParaRPr lang="en-IN"/>
          </a:p>
        </p:txBody>
      </p:sp>
    </p:spTree>
    <p:extLst>
      <p:ext uri="{BB962C8B-B14F-4D97-AF65-F5344CB8AC3E}">
        <p14:creationId xmlns:p14="http://schemas.microsoft.com/office/powerpoint/2010/main" val="3562313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818EBD-D49A-4FFA-8CA6-003FA6CDD9EC}"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F5F14E-55A8-42C4-BEDD-FE2B48BA65A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90076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818EBD-D49A-4FFA-8CA6-003FA6CDD9EC}"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F5F14E-55A8-42C4-BEDD-FE2B48BA65A8}" type="slidenum">
              <a:rPr lang="en-IN" smtClean="0"/>
              <a:t>‹#›</a:t>
            </a:fld>
            <a:endParaRPr lang="en-IN"/>
          </a:p>
        </p:txBody>
      </p:sp>
    </p:spTree>
    <p:extLst>
      <p:ext uri="{BB962C8B-B14F-4D97-AF65-F5344CB8AC3E}">
        <p14:creationId xmlns:p14="http://schemas.microsoft.com/office/powerpoint/2010/main" val="3408213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5818EBD-D49A-4FFA-8CA6-003FA6CDD9EC}" type="datetimeFigureOut">
              <a:rPr lang="en-IN" smtClean="0"/>
              <a:t>25-11-2019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F5F14E-55A8-42C4-BEDD-FE2B48BA65A8}" type="slidenum">
              <a:rPr lang="en-IN" smtClean="0"/>
              <a:t>‹#›</a:t>
            </a:fld>
            <a:endParaRPr lang="en-IN"/>
          </a:p>
        </p:txBody>
      </p:sp>
    </p:spTree>
    <p:extLst>
      <p:ext uri="{BB962C8B-B14F-4D97-AF65-F5344CB8AC3E}">
        <p14:creationId xmlns:p14="http://schemas.microsoft.com/office/powerpoint/2010/main" val="2129622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5818EBD-D49A-4FFA-8CA6-003FA6CDD9EC}" type="datetimeFigureOut">
              <a:rPr lang="en-IN" smtClean="0"/>
              <a:t>25-11-2019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F5F14E-55A8-42C4-BEDD-FE2B48BA65A8}" type="slidenum">
              <a:rPr lang="en-IN" smtClean="0"/>
              <a:t>‹#›</a:t>
            </a:fld>
            <a:endParaRPr lang="en-IN"/>
          </a:p>
        </p:txBody>
      </p:sp>
    </p:spTree>
    <p:extLst>
      <p:ext uri="{BB962C8B-B14F-4D97-AF65-F5344CB8AC3E}">
        <p14:creationId xmlns:p14="http://schemas.microsoft.com/office/powerpoint/2010/main" val="3645993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818EBD-D49A-4FFA-8CA6-003FA6CDD9EC}"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F5F14E-55A8-42C4-BEDD-FE2B48BA65A8}" type="slidenum">
              <a:rPr lang="en-IN" smtClean="0"/>
              <a:t>‹#›</a:t>
            </a:fld>
            <a:endParaRPr lang="en-IN"/>
          </a:p>
        </p:txBody>
      </p:sp>
    </p:spTree>
    <p:extLst>
      <p:ext uri="{BB962C8B-B14F-4D97-AF65-F5344CB8AC3E}">
        <p14:creationId xmlns:p14="http://schemas.microsoft.com/office/powerpoint/2010/main" val="29940843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818EBD-D49A-4FFA-8CA6-003FA6CDD9EC}"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F5F14E-55A8-42C4-BEDD-FE2B48BA65A8}" type="slidenum">
              <a:rPr lang="en-IN" smtClean="0"/>
              <a:t>‹#›</a:t>
            </a:fld>
            <a:endParaRPr lang="en-IN"/>
          </a:p>
        </p:txBody>
      </p:sp>
    </p:spTree>
    <p:extLst>
      <p:ext uri="{BB962C8B-B14F-4D97-AF65-F5344CB8AC3E}">
        <p14:creationId xmlns:p14="http://schemas.microsoft.com/office/powerpoint/2010/main" val="544325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5818EBD-D49A-4FFA-8CA6-003FA6CDD9EC}"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F5F14E-55A8-42C4-BEDD-FE2B48BA65A8}" type="slidenum">
              <a:rPr lang="en-IN" smtClean="0"/>
              <a:t>‹#›</a:t>
            </a:fld>
            <a:endParaRPr lang="en-IN"/>
          </a:p>
        </p:txBody>
      </p:sp>
    </p:spTree>
    <p:extLst>
      <p:ext uri="{BB962C8B-B14F-4D97-AF65-F5344CB8AC3E}">
        <p14:creationId xmlns:p14="http://schemas.microsoft.com/office/powerpoint/2010/main" val="2397941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818EBD-D49A-4FFA-8CA6-003FA6CDD9EC}"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F5F14E-55A8-42C4-BEDD-FE2B48BA65A8}" type="slidenum">
              <a:rPr lang="en-IN" smtClean="0"/>
              <a:t>‹#›</a:t>
            </a:fld>
            <a:endParaRPr lang="en-IN"/>
          </a:p>
        </p:txBody>
      </p:sp>
    </p:spTree>
    <p:extLst>
      <p:ext uri="{BB962C8B-B14F-4D97-AF65-F5344CB8AC3E}">
        <p14:creationId xmlns:p14="http://schemas.microsoft.com/office/powerpoint/2010/main" val="3314302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5818EBD-D49A-4FFA-8CA6-003FA6CDD9EC}" type="datetimeFigureOut">
              <a:rPr lang="en-IN" smtClean="0"/>
              <a:t>25-11-2019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F5F14E-55A8-42C4-BEDD-FE2B48BA65A8}" type="slidenum">
              <a:rPr lang="en-IN" smtClean="0"/>
              <a:t>‹#›</a:t>
            </a:fld>
            <a:endParaRPr lang="en-IN"/>
          </a:p>
        </p:txBody>
      </p:sp>
    </p:spTree>
    <p:extLst>
      <p:ext uri="{BB962C8B-B14F-4D97-AF65-F5344CB8AC3E}">
        <p14:creationId xmlns:p14="http://schemas.microsoft.com/office/powerpoint/2010/main" val="90283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5818EBD-D49A-4FFA-8CA6-003FA6CDD9EC}" type="datetimeFigureOut">
              <a:rPr lang="en-IN" smtClean="0"/>
              <a:t>25-11-2019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F5F14E-55A8-42C4-BEDD-FE2B48BA65A8}" type="slidenum">
              <a:rPr lang="en-IN" smtClean="0"/>
              <a:t>‹#›</a:t>
            </a:fld>
            <a:endParaRPr lang="en-IN"/>
          </a:p>
        </p:txBody>
      </p:sp>
    </p:spTree>
    <p:extLst>
      <p:ext uri="{BB962C8B-B14F-4D97-AF65-F5344CB8AC3E}">
        <p14:creationId xmlns:p14="http://schemas.microsoft.com/office/powerpoint/2010/main" val="77222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5818EBD-D49A-4FFA-8CA6-003FA6CDD9EC}" type="datetimeFigureOut">
              <a:rPr lang="en-IN" smtClean="0"/>
              <a:t>25-11-2019</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6F5F14E-55A8-42C4-BEDD-FE2B48BA65A8}" type="slidenum">
              <a:rPr lang="en-IN" smtClean="0"/>
              <a:t>‹#›</a:t>
            </a:fld>
            <a:endParaRPr lang="en-IN"/>
          </a:p>
        </p:txBody>
      </p:sp>
    </p:spTree>
    <p:extLst>
      <p:ext uri="{BB962C8B-B14F-4D97-AF65-F5344CB8AC3E}">
        <p14:creationId xmlns:p14="http://schemas.microsoft.com/office/powerpoint/2010/main" val="2735919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5818EBD-D49A-4FFA-8CA6-003FA6CDD9EC}" type="datetimeFigureOut">
              <a:rPr lang="en-IN" smtClean="0"/>
              <a:t>25-11-2019</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6F5F14E-55A8-42C4-BEDD-FE2B48BA65A8}" type="slidenum">
              <a:rPr lang="en-IN" smtClean="0"/>
              <a:t>‹#›</a:t>
            </a:fld>
            <a:endParaRPr lang="en-IN"/>
          </a:p>
        </p:txBody>
      </p:sp>
    </p:spTree>
    <p:extLst>
      <p:ext uri="{BB962C8B-B14F-4D97-AF65-F5344CB8AC3E}">
        <p14:creationId xmlns:p14="http://schemas.microsoft.com/office/powerpoint/2010/main" val="3724243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5818EBD-D49A-4FFA-8CA6-003FA6CDD9EC}" type="datetimeFigureOut">
              <a:rPr lang="en-IN" smtClean="0"/>
              <a:t>25-11-2019</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6F5F14E-55A8-42C4-BEDD-FE2B48BA65A8}" type="slidenum">
              <a:rPr lang="en-IN" smtClean="0"/>
              <a:t>‹#›</a:t>
            </a:fld>
            <a:endParaRPr lang="en-IN"/>
          </a:p>
        </p:txBody>
      </p:sp>
    </p:spTree>
    <p:extLst>
      <p:ext uri="{BB962C8B-B14F-4D97-AF65-F5344CB8AC3E}">
        <p14:creationId xmlns:p14="http://schemas.microsoft.com/office/powerpoint/2010/main" val="1911478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818EBD-D49A-4FFA-8CA6-003FA6CDD9EC}" type="datetimeFigureOut">
              <a:rPr lang="en-IN" smtClean="0"/>
              <a:t>25-11-2019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F5F14E-55A8-42C4-BEDD-FE2B48BA65A8}" type="slidenum">
              <a:rPr lang="en-IN" smtClean="0"/>
              <a:t>‹#›</a:t>
            </a:fld>
            <a:endParaRPr lang="en-IN"/>
          </a:p>
        </p:txBody>
      </p:sp>
    </p:spTree>
    <p:extLst>
      <p:ext uri="{BB962C8B-B14F-4D97-AF65-F5344CB8AC3E}">
        <p14:creationId xmlns:p14="http://schemas.microsoft.com/office/powerpoint/2010/main" val="3611792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5818EBD-D49A-4FFA-8CA6-003FA6CDD9EC}" type="datetimeFigureOut">
              <a:rPr lang="en-IN" smtClean="0"/>
              <a:t>25-11-2019</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6F5F14E-55A8-42C4-BEDD-FE2B48BA65A8}" type="slidenum">
              <a:rPr lang="en-IN" smtClean="0"/>
              <a:t>‹#›</a:t>
            </a:fld>
            <a:endParaRPr lang="en-IN"/>
          </a:p>
        </p:txBody>
      </p:sp>
    </p:spTree>
    <p:extLst>
      <p:ext uri="{BB962C8B-B14F-4D97-AF65-F5344CB8AC3E}">
        <p14:creationId xmlns:p14="http://schemas.microsoft.com/office/powerpoint/2010/main" val="2665736886"/>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docs.oracle.com/en/java/" TargetMode="External"/><Relationship Id="rId2" Type="http://schemas.openxmlformats.org/officeDocument/2006/relationships/hyperlink" Target="https://developer.android.com/doc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8007"/>
            <a:ext cx="9144000" cy="4110528"/>
          </a:xfrm>
        </p:spPr>
        <p:txBody>
          <a:bodyPr>
            <a:normAutofit fontScale="90000"/>
          </a:bodyPr>
          <a:lstStyle/>
          <a:p>
            <a:r>
              <a:rPr lang="en-IN" dirty="0" smtClean="0">
                <a:latin typeface="AGCooperCyr" panose="020B0500000000000000" pitchFamily="34" charset="0"/>
              </a:rPr>
              <a:t>MESS</a:t>
            </a:r>
            <a:br>
              <a:rPr lang="en-IN" dirty="0" smtClean="0">
                <a:latin typeface="AGCooperCyr" panose="020B0500000000000000" pitchFamily="34" charset="0"/>
              </a:rPr>
            </a:br>
            <a:r>
              <a:rPr lang="en-IN" dirty="0" smtClean="0">
                <a:latin typeface="AGCooperCyr" panose="020B0500000000000000" pitchFamily="34" charset="0"/>
              </a:rPr>
              <a:t>MANAGEMENT</a:t>
            </a:r>
            <a:br>
              <a:rPr lang="en-IN" dirty="0" smtClean="0">
                <a:latin typeface="AGCooperCyr" panose="020B0500000000000000" pitchFamily="34" charset="0"/>
              </a:rPr>
            </a:br>
            <a:r>
              <a:rPr lang="en-IN" dirty="0" smtClean="0">
                <a:latin typeface="AGCooperCyr" panose="020B0500000000000000" pitchFamily="34" charset="0"/>
              </a:rPr>
              <a:t>SYSTEM</a:t>
            </a:r>
            <a:br>
              <a:rPr lang="en-IN" dirty="0" smtClean="0">
                <a:latin typeface="AGCooperCyr" panose="020B0500000000000000" pitchFamily="34" charset="0"/>
              </a:rPr>
            </a:br>
            <a:endParaRPr lang="en-IN" dirty="0">
              <a:latin typeface="AGCooperCyr" panose="020B0500000000000000" pitchFamily="34" charset="0"/>
            </a:endParaRPr>
          </a:p>
        </p:txBody>
      </p:sp>
      <p:sp>
        <p:nvSpPr>
          <p:cNvPr id="3" name="Subtitle 2"/>
          <p:cNvSpPr>
            <a:spLocks noGrp="1"/>
          </p:cNvSpPr>
          <p:nvPr>
            <p:ph type="subTitle" idx="1"/>
          </p:nvPr>
        </p:nvSpPr>
        <p:spPr>
          <a:xfrm>
            <a:off x="1524000" y="4956561"/>
            <a:ext cx="9144000" cy="1555333"/>
          </a:xfrm>
        </p:spPr>
        <p:txBody>
          <a:bodyPr>
            <a:normAutofit fontScale="70000" lnSpcReduction="20000"/>
          </a:bodyPr>
          <a:lstStyle/>
          <a:p>
            <a:pPr algn="r"/>
            <a:r>
              <a:rPr lang="en-IN" dirty="0" smtClean="0"/>
              <a:t>BY-ASHISH SHARMA(171B039)</a:t>
            </a:r>
          </a:p>
          <a:p>
            <a:pPr algn="r"/>
            <a:r>
              <a:rPr lang="en-IN" dirty="0" smtClean="0"/>
              <a:t>ANCHIT KHARE(171B033)</a:t>
            </a:r>
          </a:p>
          <a:p>
            <a:pPr algn="r"/>
            <a:r>
              <a:rPr lang="en-IN" dirty="0" smtClean="0"/>
              <a:t>DESH DEEPAK CHAUDHARY(171B045)</a:t>
            </a:r>
          </a:p>
          <a:p>
            <a:pPr algn="l"/>
            <a:r>
              <a:rPr lang="en-IN" dirty="0" smtClean="0"/>
              <a:t>UNDER-</a:t>
            </a:r>
          </a:p>
          <a:p>
            <a:pPr algn="l"/>
            <a:r>
              <a:rPr lang="en-IN" dirty="0" smtClean="0"/>
              <a:t>DR. </a:t>
            </a:r>
            <a:r>
              <a:rPr lang="en-IN" dirty="0" err="1" smtClean="0"/>
              <a:t>PRATeeK</a:t>
            </a:r>
            <a:r>
              <a:rPr lang="en-IN" dirty="0" smtClean="0"/>
              <a:t> PANDEY</a:t>
            </a:r>
            <a:endParaRPr lang="en-IN" dirty="0"/>
          </a:p>
        </p:txBody>
      </p:sp>
    </p:spTree>
    <p:extLst>
      <p:ext uri="{BB962C8B-B14F-4D97-AF65-F5344CB8AC3E}">
        <p14:creationId xmlns:p14="http://schemas.microsoft.com/office/powerpoint/2010/main" val="5696392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latin typeface="Accord Heavy SF" panose="020BE200000000000000" pitchFamily="34" charset="0"/>
              </a:rPr>
              <a:t>Login Page:-</a:t>
            </a:r>
            <a:endParaRPr lang="en-IN" u="sng" dirty="0">
              <a:latin typeface="Accord Heavy SF" panose="020BE200000000000000"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7206" y="2052638"/>
            <a:ext cx="2339363" cy="4195762"/>
          </a:xfrm>
        </p:spPr>
      </p:pic>
    </p:spTree>
    <p:extLst>
      <p:ext uri="{BB962C8B-B14F-4D97-AF65-F5344CB8AC3E}">
        <p14:creationId xmlns:p14="http://schemas.microsoft.com/office/powerpoint/2010/main" val="3925522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3250771" cy="641144"/>
          </a:xfrm>
        </p:spPr>
        <p:txBody>
          <a:bodyPr/>
          <a:lstStyle/>
          <a:p>
            <a:r>
              <a:rPr lang="en-IN" sz="2000" dirty="0" smtClean="0"/>
              <a:t>Login </a:t>
            </a:r>
            <a:r>
              <a:rPr lang="en-IN" sz="2000" dirty="0" err="1" smtClean="0"/>
              <a:t>contd</a:t>
            </a:r>
            <a:r>
              <a:rPr lang="en-IN" sz="2000" dirty="0" smtClean="0"/>
              <a:t>…</a:t>
            </a:r>
            <a:endParaRPr lang="en-IN" sz="2000" dirty="0"/>
          </a:p>
        </p:txBody>
      </p:sp>
      <p:sp>
        <p:nvSpPr>
          <p:cNvPr id="3" name="Content Placeholder 2"/>
          <p:cNvSpPr>
            <a:spLocks noGrp="1"/>
          </p:cNvSpPr>
          <p:nvPr>
            <p:ph idx="1"/>
          </p:nvPr>
        </p:nvSpPr>
        <p:spPr>
          <a:xfrm>
            <a:off x="1103312" y="2452643"/>
            <a:ext cx="8946541" cy="3795756"/>
          </a:xfrm>
        </p:spPr>
        <p:txBody>
          <a:bodyPr>
            <a:normAutofit/>
          </a:bodyPr>
          <a:lstStyle/>
          <a:p>
            <a:r>
              <a:rPr lang="en-IN" sz="3200" dirty="0" smtClean="0">
                <a:latin typeface="AG_Cooper" panose="020B7200000000000000" pitchFamily="34" charset="0"/>
              </a:rPr>
              <a:t>By this page, students will be able to get in their application, it is a simple process which will allow students to login with the help of their </a:t>
            </a:r>
            <a:r>
              <a:rPr lang="en-IN" sz="3200" dirty="0" err="1" smtClean="0">
                <a:latin typeface="AG_Cooper" panose="020B7200000000000000" pitchFamily="34" charset="0"/>
              </a:rPr>
              <a:t>Enrollment</a:t>
            </a:r>
            <a:r>
              <a:rPr lang="en-IN" sz="3200" dirty="0" smtClean="0">
                <a:latin typeface="AG_Cooper" panose="020B7200000000000000" pitchFamily="34" charset="0"/>
              </a:rPr>
              <a:t> Number and the password which they opted for during the registration.</a:t>
            </a:r>
          </a:p>
        </p:txBody>
      </p:sp>
    </p:spTree>
    <p:extLst>
      <p:ext uri="{BB962C8B-B14F-4D97-AF65-F5344CB8AC3E}">
        <p14:creationId xmlns:p14="http://schemas.microsoft.com/office/powerpoint/2010/main" val="6187158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6968" y="230737"/>
            <a:ext cx="8887626" cy="2016808"/>
          </a:xfrm>
        </p:spPr>
        <p:txBody>
          <a:bodyPr/>
          <a:lstStyle/>
          <a:p>
            <a:r>
              <a:rPr lang="en-IN" b="1" u="sng" dirty="0" smtClean="0">
                <a:solidFill>
                  <a:schemeClr val="bg1"/>
                </a:solidFill>
              </a:rPr>
              <a:t>Page 1:-</a:t>
            </a:r>
            <a:r>
              <a:rPr lang="en-IN" dirty="0" smtClean="0">
                <a:solidFill>
                  <a:schemeClr val="bg1"/>
                </a:solidFill>
              </a:rPr>
              <a:t> </a:t>
            </a:r>
            <a:br>
              <a:rPr lang="en-IN" dirty="0" smtClean="0">
                <a:solidFill>
                  <a:schemeClr val="bg1"/>
                </a:solidFill>
              </a:rPr>
            </a:br>
            <a:r>
              <a:rPr lang="en-IN" sz="1800" dirty="0" smtClean="0">
                <a:solidFill>
                  <a:schemeClr val="bg1"/>
                </a:solidFill>
                <a:latin typeface="AcmeFont" pitchFamily="2" charset="0"/>
              </a:rPr>
              <a:t>This page will allow the user to view  the menu for the present day’s food and the menu for next day’s food.</a:t>
            </a:r>
            <a:br>
              <a:rPr lang="en-IN" sz="1800" dirty="0" smtClean="0">
                <a:solidFill>
                  <a:schemeClr val="bg1"/>
                </a:solidFill>
                <a:latin typeface="AcmeFont" pitchFamily="2" charset="0"/>
              </a:rPr>
            </a:br>
            <a:r>
              <a:rPr lang="en-IN" sz="1800" dirty="0" smtClean="0">
                <a:solidFill>
                  <a:schemeClr val="bg1"/>
                </a:solidFill>
                <a:latin typeface="AcmeFont" pitchFamily="2" charset="0"/>
              </a:rPr>
              <a:t>User will be able to vote for the menu for the third day from present day and can rate the quality of the food for the present day. </a:t>
            </a:r>
            <a:endParaRPr lang="en-IN" b="1" u="sng" dirty="0">
              <a:solidFill>
                <a:schemeClr val="bg1"/>
              </a:solidFill>
              <a:latin typeface="AcmeFont" pitchFamily="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57443" y="2512463"/>
            <a:ext cx="2057004" cy="3795758"/>
          </a:xfrm>
        </p:spPr>
      </p:pic>
    </p:spTree>
    <p:extLst>
      <p:ext uri="{BB962C8B-B14F-4D97-AF65-F5344CB8AC3E}">
        <p14:creationId xmlns:p14="http://schemas.microsoft.com/office/powerpoint/2010/main" val="18619591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4957" y="102551"/>
            <a:ext cx="9383282" cy="2247542"/>
          </a:xfrm>
        </p:spPr>
        <p:txBody>
          <a:bodyPr/>
          <a:lstStyle/>
          <a:p>
            <a:r>
              <a:rPr lang="en-IN" b="1" u="sng" dirty="0" smtClean="0">
                <a:solidFill>
                  <a:schemeClr val="bg1"/>
                </a:solidFill>
              </a:rPr>
              <a:t>Page 2:-</a:t>
            </a:r>
            <a:r>
              <a:rPr lang="en-IN" sz="1800" dirty="0" smtClean="0">
                <a:solidFill>
                  <a:schemeClr val="bg1"/>
                </a:solidFill>
              </a:rPr>
              <a:t> </a:t>
            </a:r>
            <a:br>
              <a:rPr lang="en-IN" sz="1800" dirty="0" smtClean="0">
                <a:solidFill>
                  <a:schemeClr val="bg1"/>
                </a:solidFill>
              </a:rPr>
            </a:br>
            <a:r>
              <a:rPr lang="en-IN" sz="1800" dirty="0" smtClean="0">
                <a:solidFill>
                  <a:schemeClr val="bg1"/>
                </a:solidFill>
              </a:rPr>
              <a:t/>
            </a:r>
            <a:br>
              <a:rPr lang="en-IN" sz="1800" dirty="0" smtClean="0">
                <a:solidFill>
                  <a:schemeClr val="bg1"/>
                </a:solidFill>
              </a:rPr>
            </a:br>
            <a:r>
              <a:rPr lang="en-IN" sz="1800" dirty="0" smtClean="0">
                <a:solidFill>
                  <a:schemeClr val="bg1"/>
                </a:solidFill>
                <a:latin typeface="AG_Cooper" panose="020B7200000000000000" pitchFamily="34" charset="0"/>
              </a:rPr>
              <a:t>This page will allow the user to view the menu for present day.</a:t>
            </a:r>
            <a:r>
              <a:rPr lang="en-IN" sz="1800" dirty="0">
                <a:solidFill>
                  <a:schemeClr val="bg1"/>
                </a:solidFill>
                <a:latin typeface="AG_Cooper" panose="020B7200000000000000" pitchFamily="34" charset="0"/>
              </a:rPr>
              <a:t/>
            </a:r>
            <a:br>
              <a:rPr lang="en-IN" sz="1800" dirty="0">
                <a:solidFill>
                  <a:schemeClr val="bg1"/>
                </a:solidFill>
                <a:latin typeface="AG_Cooper" panose="020B7200000000000000" pitchFamily="34" charset="0"/>
              </a:rPr>
            </a:br>
            <a:r>
              <a:rPr lang="en-IN" sz="1800" dirty="0" smtClean="0">
                <a:solidFill>
                  <a:schemeClr val="bg1"/>
                </a:solidFill>
                <a:latin typeface="AG_Cooper" panose="020B7200000000000000" pitchFamily="34" charset="0"/>
              </a:rPr>
              <a:t>It will have three separate parts for the Breakfast, Lunch and Dinner</a:t>
            </a:r>
            <a:br>
              <a:rPr lang="en-IN" sz="1800" dirty="0" smtClean="0">
                <a:solidFill>
                  <a:schemeClr val="bg1"/>
                </a:solidFill>
                <a:latin typeface="AG_Cooper" panose="020B7200000000000000" pitchFamily="34" charset="0"/>
              </a:rPr>
            </a:br>
            <a:r>
              <a:rPr lang="en-IN" sz="1800" dirty="0" smtClean="0">
                <a:solidFill>
                  <a:schemeClr val="bg1"/>
                </a:solidFill>
                <a:latin typeface="AG_Cooper" panose="020B7200000000000000" pitchFamily="34" charset="0"/>
              </a:rPr>
              <a:t>It will mark the attendance for the day.</a:t>
            </a:r>
            <a:endParaRPr lang="en-IN" b="1" u="sng" dirty="0">
              <a:solidFill>
                <a:schemeClr val="bg1"/>
              </a:solidFill>
              <a:latin typeface="AG_Cooper" panose="020B7200000000000000"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85637" y="2125066"/>
            <a:ext cx="2384133" cy="4195762"/>
          </a:xfrm>
        </p:spPr>
      </p:pic>
    </p:spTree>
    <p:extLst>
      <p:ext uri="{BB962C8B-B14F-4D97-AF65-F5344CB8AC3E}">
        <p14:creationId xmlns:p14="http://schemas.microsoft.com/office/powerpoint/2010/main" val="5906810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034" y="76702"/>
            <a:ext cx="9614018" cy="2256299"/>
          </a:xfrm>
        </p:spPr>
        <p:txBody>
          <a:bodyPr/>
          <a:lstStyle/>
          <a:p>
            <a:r>
              <a:rPr lang="en-IN" b="1" u="sng" dirty="0" smtClean="0">
                <a:solidFill>
                  <a:schemeClr val="bg1"/>
                </a:solidFill>
              </a:rPr>
              <a:t>Page 3:-</a:t>
            </a:r>
            <a:r>
              <a:rPr lang="en-IN" sz="1800" dirty="0" smtClean="0"/>
              <a:t/>
            </a:r>
            <a:br>
              <a:rPr lang="en-IN" sz="1800" dirty="0" smtClean="0"/>
            </a:br>
            <a:r>
              <a:rPr lang="en-IN" sz="1800" dirty="0" smtClean="0"/>
              <a:t/>
            </a:r>
            <a:br>
              <a:rPr lang="en-IN" sz="1800" dirty="0" smtClean="0"/>
            </a:br>
            <a:r>
              <a:rPr lang="en-IN" sz="1800" dirty="0" smtClean="0">
                <a:solidFill>
                  <a:schemeClr val="bg1"/>
                </a:solidFill>
                <a:latin typeface="AG_Cooper" panose="020B7200000000000000" pitchFamily="34" charset="0"/>
              </a:rPr>
              <a:t>This </a:t>
            </a:r>
            <a:r>
              <a:rPr lang="en-IN" sz="1800" dirty="0">
                <a:solidFill>
                  <a:schemeClr val="bg1"/>
                </a:solidFill>
                <a:latin typeface="AG_Cooper" panose="020B7200000000000000" pitchFamily="34" charset="0"/>
              </a:rPr>
              <a:t>page will allow the user to view the menu for </a:t>
            </a:r>
            <a:r>
              <a:rPr lang="en-IN" sz="1800" dirty="0" smtClean="0">
                <a:solidFill>
                  <a:schemeClr val="bg1"/>
                </a:solidFill>
                <a:latin typeface="AG_Cooper" panose="020B7200000000000000" pitchFamily="34" charset="0"/>
              </a:rPr>
              <a:t>next </a:t>
            </a:r>
            <a:r>
              <a:rPr lang="en-IN" sz="1800" dirty="0">
                <a:solidFill>
                  <a:schemeClr val="bg1"/>
                </a:solidFill>
                <a:latin typeface="AG_Cooper" panose="020B7200000000000000" pitchFamily="34" charset="0"/>
              </a:rPr>
              <a:t>day.</a:t>
            </a:r>
            <a:br>
              <a:rPr lang="en-IN" sz="1800" dirty="0">
                <a:solidFill>
                  <a:schemeClr val="bg1"/>
                </a:solidFill>
                <a:latin typeface="AG_Cooper" panose="020B7200000000000000" pitchFamily="34" charset="0"/>
              </a:rPr>
            </a:br>
            <a:r>
              <a:rPr lang="en-IN" sz="1800" dirty="0">
                <a:solidFill>
                  <a:schemeClr val="bg1"/>
                </a:solidFill>
                <a:latin typeface="AG_Cooper" panose="020B7200000000000000" pitchFamily="34" charset="0"/>
              </a:rPr>
              <a:t>It will have three separate parts for the Breakfast, Lunch and Dinner</a:t>
            </a:r>
            <a:br>
              <a:rPr lang="en-IN" sz="1800" dirty="0">
                <a:solidFill>
                  <a:schemeClr val="bg1"/>
                </a:solidFill>
                <a:latin typeface="AG_Cooper" panose="020B7200000000000000" pitchFamily="34" charset="0"/>
              </a:rPr>
            </a:br>
            <a:r>
              <a:rPr lang="en-IN" sz="1800" dirty="0">
                <a:solidFill>
                  <a:schemeClr val="bg1"/>
                </a:solidFill>
                <a:latin typeface="AG_Cooper" panose="020B7200000000000000" pitchFamily="34" charset="0"/>
              </a:rPr>
              <a:t>It will mark the attendance for the day.</a:t>
            </a:r>
            <a:endParaRPr lang="en-IN" sz="1800"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4206" y="2516960"/>
            <a:ext cx="2144588" cy="3764199"/>
          </a:xfrm>
        </p:spPr>
      </p:pic>
    </p:spTree>
    <p:extLst>
      <p:ext uri="{BB962C8B-B14F-4D97-AF65-F5344CB8AC3E}">
        <p14:creationId xmlns:p14="http://schemas.microsoft.com/office/powerpoint/2010/main" val="20386450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048" y="85248"/>
            <a:ext cx="9349099" cy="2307573"/>
          </a:xfrm>
        </p:spPr>
        <p:txBody>
          <a:bodyPr/>
          <a:lstStyle/>
          <a:p>
            <a:r>
              <a:rPr lang="en-IN" b="1" u="sng" dirty="0" smtClean="0">
                <a:solidFill>
                  <a:schemeClr val="bg1"/>
                </a:solidFill>
              </a:rPr>
              <a:t>Page 4:-</a:t>
            </a:r>
            <a:r>
              <a:rPr lang="en-IN" sz="1800" dirty="0" smtClean="0">
                <a:solidFill>
                  <a:schemeClr val="bg1"/>
                </a:solidFill>
              </a:rPr>
              <a:t/>
            </a:r>
            <a:br>
              <a:rPr lang="en-IN" sz="1800" dirty="0" smtClean="0">
                <a:solidFill>
                  <a:schemeClr val="bg1"/>
                </a:solidFill>
              </a:rPr>
            </a:br>
            <a:r>
              <a:rPr lang="en-IN" sz="1800" dirty="0" smtClean="0">
                <a:solidFill>
                  <a:schemeClr val="bg1"/>
                </a:solidFill>
                <a:latin typeface="AG_Cooper" panose="020B7200000000000000" pitchFamily="34" charset="0"/>
              </a:rPr>
              <a:t>This page will be a polling page, which will allow students to vote for the menu for the third day for their Breakfast, Lunch and Dinner from the available choices.</a:t>
            </a:r>
            <a:br>
              <a:rPr lang="en-IN" sz="1800" dirty="0" smtClean="0">
                <a:solidFill>
                  <a:schemeClr val="bg1"/>
                </a:solidFill>
                <a:latin typeface="AG_Cooper" panose="020B7200000000000000" pitchFamily="34" charset="0"/>
              </a:rPr>
            </a:br>
            <a:r>
              <a:rPr lang="en-IN" sz="1800" dirty="0" smtClean="0">
                <a:solidFill>
                  <a:schemeClr val="bg1"/>
                </a:solidFill>
                <a:latin typeface="AG_Cooper" panose="020B7200000000000000" pitchFamily="34" charset="0"/>
              </a:rPr>
              <a:t>The polls will be then evaluated and the food in the mess will be prepared on the basis of polls.</a:t>
            </a:r>
            <a:endParaRPr lang="en-IN" b="1" u="sng" dirty="0">
              <a:solidFill>
                <a:schemeClr val="bg1"/>
              </a:solidFill>
              <a:latin typeface="AG_Cooper" panose="020B7200000000000000" pitchFamily="34"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39925" y="2070745"/>
            <a:ext cx="2371857" cy="4195762"/>
          </a:xfrm>
        </p:spPr>
      </p:pic>
    </p:spTree>
    <p:extLst>
      <p:ext uri="{BB962C8B-B14F-4D97-AF65-F5344CB8AC3E}">
        <p14:creationId xmlns:p14="http://schemas.microsoft.com/office/powerpoint/2010/main" val="33213021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Forgot Password:</a:t>
            </a:r>
            <a:endParaRPr lang="en-IN" dirty="0"/>
          </a:p>
        </p:txBody>
      </p:sp>
      <p:sp>
        <p:nvSpPr>
          <p:cNvPr id="3" name="Content Placeholder 2"/>
          <p:cNvSpPr>
            <a:spLocks noGrp="1"/>
          </p:cNvSpPr>
          <p:nvPr>
            <p:ph idx="1"/>
          </p:nvPr>
        </p:nvSpPr>
        <p:spPr/>
        <p:txBody>
          <a:bodyPr/>
          <a:lstStyle/>
          <a:p>
            <a:r>
              <a:rPr lang="en-IN" dirty="0" smtClean="0"/>
              <a:t>Under this page the application will</a:t>
            </a:r>
          </a:p>
          <a:p>
            <a:pPr marL="0" indent="0">
              <a:buNone/>
            </a:pPr>
            <a:r>
              <a:rPr lang="en-IN" dirty="0"/>
              <a:t> </a:t>
            </a:r>
            <a:r>
              <a:rPr lang="en-IN" dirty="0" smtClean="0"/>
              <a:t>     ask the user to enter its Email ID:</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1671" y="2840787"/>
            <a:ext cx="1476581" cy="2619741"/>
          </a:xfrm>
          <a:prstGeom prst="rect">
            <a:avLst/>
          </a:prstGeom>
        </p:spPr>
      </p:pic>
    </p:spTree>
    <p:extLst>
      <p:ext uri="{BB962C8B-B14F-4D97-AF65-F5344CB8AC3E}">
        <p14:creationId xmlns:p14="http://schemas.microsoft.com/office/powerpoint/2010/main" val="2408352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Edit Profile:</a:t>
            </a:r>
            <a:endParaRPr lang="en-IN" dirty="0"/>
          </a:p>
        </p:txBody>
      </p:sp>
      <p:sp>
        <p:nvSpPr>
          <p:cNvPr id="5" name="Content Placeholder 4"/>
          <p:cNvSpPr>
            <a:spLocks noGrp="1"/>
          </p:cNvSpPr>
          <p:nvPr>
            <p:ph idx="1"/>
          </p:nvPr>
        </p:nvSpPr>
        <p:spPr/>
        <p:txBody>
          <a:bodyPr/>
          <a:lstStyle/>
          <a:p>
            <a:r>
              <a:rPr lang="en-IN" dirty="0" smtClean="0"/>
              <a:t>In this section of app, the user will be able to update  its mobile number only, other things can not be changed.</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1653" y="3141810"/>
            <a:ext cx="1438476" cy="2610214"/>
          </a:xfrm>
          <a:prstGeom prst="rect">
            <a:avLst/>
          </a:prstGeom>
        </p:spPr>
      </p:pic>
    </p:spTree>
    <p:extLst>
      <p:ext uri="{BB962C8B-B14F-4D97-AF65-F5344CB8AC3E}">
        <p14:creationId xmlns:p14="http://schemas.microsoft.com/office/powerpoint/2010/main" val="1423792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Rate Food:</a:t>
            </a:r>
            <a:endParaRPr lang="en-IN" dirty="0"/>
          </a:p>
        </p:txBody>
      </p:sp>
      <p:sp>
        <p:nvSpPr>
          <p:cNvPr id="3" name="Content Placeholder 2"/>
          <p:cNvSpPr>
            <a:spLocks noGrp="1"/>
          </p:cNvSpPr>
          <p:nvPr>
            <p:ph idx="1"/>
          </p:nvPr>
        </p:nvSpPr>
        <p:spPr>
          <a:xfrm>
            <a:off x="1034300" y="2044291"/>
            <a:ext cx="8946541" cy="4195481"/>
          </a:xfrm>
        </p:spPr>
        <p:txBody>
          <a:bodyPr/>
          <a:lstStyle/>
          <a:p>
            <a:r>
              <a:rPr lang="en-IN" dirty="0" smtClean="0"/>
              <a:t>User will be able to rate the food that he/she had on the same day.</a:t>
            </a:r>
          </a:p>
          <a:p>
            <a:r>
              <a:rPr lang="en-IN" dirty="0" smtClean="0"/>
              <a:t>Rating will be given by marking the star rating.</a:t>
            </a:r>
          </a:p>
          <a:p>
            <a:r>
              <a:rPr lang="en-IN" dirty="0" smtClean="0"/>
              <a:t>User will be able to write feedback.</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1932" y="3272106"/>
            <a:ext cx="1438476" cy="2591162"/>
          </a:xfrm>
          <a:prstGeom prst="rect">
            <a:avLst/>
          </a:prstGeom>
        </p:spPr>
      </p:pic>
    </p:spTree>
    <p:extLst>
      <p:ext uri="{BB962C8B-B14F-4D97-AF65-F5344CB8AC3E}">
        <p14:creationId xmlns:p14="http://schemas.microsoft.com/office/powerpoint/2010/main" val="1701396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bg1">
                    <a:lumMod val="95000"/>
                    <a:lumOff val="5000"/>
                  </a:schemeClr>
                </a:solidFill>
              </a:rPr>
              <a:t>Use Case Diagram</a:t>
            </a:r>
            <a:endParaRPr lang="en-IN" b="1" dirty="0">
              <a:solidFill>
                <a:schemeClr val="bg1">
                  <a:lumMod val="95000"/>
                  <a:lumOff val="5000"/>
                </a:schemeClr>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1251" y="1444239"/>
            <a:ext cx="6575818" cy="4960454"/>
          </a:xfrm>
        </p:spPr>
      </p:pic>
    </p:spTree>
    <p:extLst>
      <p:ext uri="{BB962C8B-B14F-4D97-AF65-F5344CB8AC3E}">
        <p14:creationId xmlns:p14="http://schemas.microsoft.com/office/powerpoint/2010/main" val="816800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341623"/>
            <a:ext cx="9404723" cy="1136799"/>
          </a:xfrm>
        </p:spPr>
        <p:txBody>
          <a:bodyPr/>
          <a:lstStyle/>
          <a:p>
            <a:pPr algn="ctr"/>
            <a:r>
              <a:rPr lang="en-IN" u="sng" dirty="0" smtClean="0"/>
              <a:t>Prerequisites and Requirements</a:t>
            </a:r>
            <a:endParaRPr lang="en-IN" u="sng" dirty="0"/>
          </a:p>
        </p:txBody>
      </p:sp>
      <p:sp>
        <p:nvSpPr>
          <p:cNvPr id="3" name="Content Placeholder 2"/>
          <p:cNvSpPr>
            <a:spLocks noGrp="1"/>
          </p:cNvSpPr>
          <p:nvPr>
            <p:ph idx="1"/>
          </p:nvPr>
        </p:nvSpPr>
        <p:spPr/>
        <p:txBody>
          <a:bodyPr>
            <a:normAutofit/>
          </a:bodyPr>
          <a:lstStyle/>
          <a:p>
            <a:pPr marL="0" indent="0">
              <a:buNone/>
            </a:pPr>
            <a:r>
              <a:rPr lang="en-IN" dirty="0" smtClean="0">
                <a:latin typeface="Abadi MT Condensed" panose="020B0506030101010103" pitchFamily="34" charset="0"/>
              </a:rPr>
              <a:t>1. </a:t>
            </a:r>
            <a:r>
              <a:rPr lang="en-IN" sz="4000" b="1" i="1" u="sng" dirty="0" smtClean="0">
                <a:latin typeface="Abadi MT Condensed" panose="020B0506030101010103" pitchFamily="34" charset="0"/>
              </a:rPr>
              <a:t>Android Studio</a:t>
            </a:r>
          </a:p>
          <a:p>
            <a:endParaRPr lang="en-IN" sz="4000" b="1" i="1" u="sng" dirty="0" smtClean="0"/>
          </a:p>
          <a:p>
            <a:endParaRPr lang="en-IN" sz="4000" b="1" i="1" u="sng" dirty="0"/>
          </a:p>
          <a:p>
            <a:endParaRPr lang="en-IN" sz="4000" b="1" i="1" u="sng" dirty="0" smtClean="0"/>
          </a:p>
          <a:p>
            <a:endParaRPr lang="en-IN" sz="4000" b="1" i="1" u="sng" dirty="0"/>
          </a:p>
          <a:p>
            <a:pPr marL="0" indent="0">
              <a:buNone/>
            </a:pPr>
            <a:r>
              <a:rPr lang="en-IN" sz="1400" i="1" dirty="0" smtClean="0"/>
              <a:t>Android Studio is a development tool, used to develop Android Application.</a:t>
            </a:r>
            <a:endParaRPr lang="en-IN" sz="1400"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703" y="2868061"/>
            <a:ext cx="7665576" cy="2430805"/>
          </a:xfrm>
          <a:prstGeom prst="rect">
            <a:avLst/>
          </a:prstGeom>
        </p:spPr>
      </p:pic>
    </p:spTree>
    <p:extLst>
      <p:ext uri="{BB962C8B-B14F-4D97-AF65-F5344CB8AC3E}">
        <p14:creationId xmlns:p14="http://schemas.microsoft.com/office/powerpoint/2010/main" val="25240429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68450"/>
          </a:xfrm>
        </p:spPr>
        <p:txBody>
          <a:bodyPr/>
          <a:lstStyle/>
          <a:p>
            <a:pPr algn="ctr"/>
            <a:r>
              <a:rPr lang="en-IN" b="1" u="sng" dirty="0" smtClean="0">
                <a:solidFill>
                  <a:schemeClr val="bg1">
                    <a:lumMod val="95000"/>
                    <a:lumOff val="5000"/>
                  </a:schemeClr>
                </a:solidFill>
              </a:rPr>
              <a:t>Activity Diagram- Student</a:t>
            </a:r>
            <a:endParaRPr lang="en-IN" b="1" u="sng" dirty="0">
              <a:solidFill>
                <a:schemeClr val="bg1">
                  <a:lumMod val="95000"/>
                  <a:lumOff val="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5391" y="1421168"/>
            <a:ext cx="5084747" cy="5151973"/>
          </a:xfrm>
        </p:spPr>
      </p:pic>
    </p:spTree>
    <p:extLst>
      <p:ext uri="{BB962C8B-B14F-4D97-AF65-F5344CB8AC3E}">
        <p14:creationId xmlns:p14="http://schemas.microsoft.com/office/powerpoint/2010/main" val="25613197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chemeClr val="bg1">
                    <a:lumMod val="95000"/>
                    <a:lumOff val="5000"/>
                  </a:schemeClr>
                </a:solidFill>
              </a:rPr>
              <a:t>Activity Diagram- </a:t>
            </a:r>
            <a:r>
              <a:rPr lang="en-IN" b="1" u="sng" dirty="0" smtClean="0">
                <a:solidFill>
                  <a:schemeClr val="bg1">
                    <a:lumMod val="95000"/>
                    <a:lumOff val="5000"/>
                  </a:schemeClr>
                </a:solidFill>
              </a:rPr>
              <a:t>Mess In charge</a:t>
            </a:r>
            <a:r>
              <a:rPr lang="en-IN" dirty="0"/>
              <a:t/>
            </a:r>
            <a:br>
              <a:rPr lang="en-IN" dirty="0"/>
            </a:b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6173" y="2052638"/>
            <a:ext cx="4441430" cy="4195762"/>
          </a:xfrm>
        </p:spPr>
      </p:pic>
    </p:spTree>
    <p:extLst>
      <p:ext uri="{BB962C8B-B14F-4D97-AF65-F5344CB8AC3E}">
        <p14:creationId xmlns:p14="http://schemas.microsoft.com/office/powerpoint/2010/main" val="27423791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228431"/>
            <a:ext cx="9404723" cy="1400530"/>
          </a:xfrm>
        </p:spPr>
        <p:txBody>
          <a:bodyPr/>
          <a:lstStyle/>
          <a:p>
            <a:pPr algn="ctr"/>
            <a:r>
              <a:rPr lang="en-IN" b="1" u="sng" dirty="0">
                <a:solidFill>
                  <a:schemeClr val="bg1">
                    <a:lumMod val="95000"/>
                    <a:lumOff val="5000"/>
                  </a:schemeClr>
                </a:solidFill>
              </a:rPr>
              <a:t>Entity – Relationship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1508" y="1371150"/>
            <a:ext cx="7031265" cy="5107287"/>
          </a:xfrm>
        </p:spPr>
      </p:pic>
    </p:spTree>
    <p:extLst>
      <p:ext uri="{BB962C8B-B14F-4D97-AF65-F5344CB8AC3E}">
        <p14:creationId xmlns:p14="http://schemas.microsoft.com/office/powerpoint/2010/main" val="1659922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6000" dirty="0" smtClean="0">
                <a:solidFill>
                  <a:schemeClr val="bg1">
                    <a:lumMod val="95000"/>
                    <a:lumOff val="5000"/>
                  </a:schemeClr>
                </a:solidFill>
              </a:rPr>
              <a:t>Motivation</a:t>
            </a:r>
            <a:endParaRPr lang="en-IN" sz="6000" dirty="0">
              <a:solidFill>
                <a:schemeClr val="bg1">
                  <a:lumMod val="95000"/>
                  <a:lumOff val="5000"/>
                </a:schemeClr>
              </a:solidFill>
            </a:endParaRPr>
          </a:p>
        </p:txBody>
      </p:sp>
      <p:sp>
        <p:nvSpPr>
          <p:cNvPr id="3" name="Content Placeholder 2"/>
          <p:cNvSpPr>
            <a:spLocks noGrp="1"/>
          </p:cNvSpPr>
          <p:nvPr>
            <p:ph idx="1"/>
          </p:nvPr>
        </p:nvSpPr>
        <p:spPr/>
        <p:txBody>
          <a:bodyPr>
            <a:noAutofit/>
          </a:bodyPr>
          <a:lstStyle/>
          <a:p>
            <a:pPr marL="0" indent="0">
              <a:buNone/>
            </a:pPr>
            <a:r>
              <a:rPr lang="en-IN" sz="2800" i="1" dirty="0" smtClean="0">
                <a:solidFill>
                  <a:schemeClr val="bg1">
                    <a:lumMod val="95000"/>
                    <a:lumOff val="5000"/>
                  </a:schemeClr>
                </a:solidFill>
              </a:rPr>
              <a:t>Due to excessive wastage of food, a lot of our Planet Earth’s resources are being wasted. Our project will help to monitor the wastage of food at a intermediate level as it will closely monitor the user’s activity towards the messes all around.</a:t>
            </a:r>
          </a:p>
          <a:p>
            <a:pPr marL="0" indent="0">
              <a:buNone/>
            </a:pPr>
            <a:r>
              <a:rPr lang="en-IN" sz="2800" i="1" dirty="0" smtClean="0">
                <a:solidFill>
                  <a:schemeClr val="bg1">
                    <a:lumMod val="95000"/>
                    <a:lumOff val="5000"/>
                  </a:schemeClr>
                </a:solidFill>
              </a:rPr>
              <a:t>Our project will see the activity at our college level and it can be deployed at other places where mess system is being managed, which will help to conserve the resources at a higher level.</a:t>
            </a:r>
            <a:endParaRPr lang="en-IN" sz="2800" i="1" dirty="0">
              <a:solidFill>
                <a:schemeClr val="bg1">
                  <a:lumMod val="95000"/>
                  <a:lumOff val="5000"/>
                </a:schemeClr>
              </a:solidFill>
            </a:endParaRPr>
          </a:p>
        </p:txBody>
      </p:sp>
    </p:spTree>
    <p:extLst>
      <p:ext uri="{BB962C8B-B14F-4D97-AF65-F5344CB8AC3E}">
        <p14:creationId xmlns:p14="http://schemas.microsoft.com/office/powerpoint/2010/main" val="6671864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9285540" cy="823821"/>
          </a:xfrm>
        </p:spPr>
        <p:txBody>
          <a:bodyPr/>
          <a:lstStyle/>
          <a:p>
            <a:r>
              <a:rPr lang="en-IN" b="1" u="sng" dirty="0" smtClean="0"/>
              <a:t>According to Economic Times-</a:t>
            </a:r>
            <a:endParaRPr lang="en-IN"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3340" y="1409841"/>
            <a:ext cx="6431083" cy="5144867"/>
          </a:xfrm>
        </p:spPr>
      </p:pic>
    </p:spTree>
    <p:extLst>
      <p:ext uri="{BB962C8B-B14F-4D97-AF65-F5344CB8AC3E}">
        <p14:creationId xmlns:p14="http://schemas.microsoft.com/office/powerpoint/2010/main" val="22386625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404723" cy="2017017"/>
          </a:xfrm>
        </p:spPr>
        <p:txBody>
          <a:bodyPr/>
          <a:lstStyle/>
          <a:p>
            <a:r>
              <a:rPr lang="en-IN" b="1" u="sng" dirty="0" smtClean="0">
                <a:solidFill>
                  <a:schemeClr val="bg1"/>
                </a:solidFill>
              </a:rPr>
              <a:t>Approach towards the Project:-</a:t>
            </a:r>
            <a:br>
              <a:rPr lang="en-IN" b="1" u="sng" dirty="0" smtClean="0">
                <a:solidFill>
                  <a:schemeClr val="bg1"/>
                </a:solidFill>
              </a:rPr>
            </a:br>
            <a:r>
              <a:rPr lang="en-IN" sz="3200" dirty="0">
                <a:solidFill>
                  <a:schemeClr val="bg1"/>
                </a:solidFill>
                <a:latin typeface="Alien Encounters" panose="00000400000000000000" pitchFamily="2" charset="0"/>
              </a:rPr>
              <a:t>M</a:t>
            </a:r>
            <a:r>
              <a:rPr lang="en-IN" sz="3200" dirty="0" smtClean="0">
                <a:solidFill>
                  <a:schemeClr val="bg1"/>
                </a:solidFill>
                <a:latin typeface="Alien Encounters" panose="00000400000000000000" pitchFamily="2" charset="0"/>
              </a:rPr>
              <a:t>odified </a:t>
            </a:r>
            <a:r>
              <a:rPr lang="en-IN" sz="3200" dirty="0">
                <a:solidFill>
                  <a:schemeClr val="bg1"/>
                </a:solidFill>
                <a:latin typeface="Alien Encounters" panose="00000400000000000000" pitchFamily="2" charset="0"/>
              </a:rPr>
              <a:t>W</a:t>
            </a:r>
            <a:r>
              <a:rPr lang="en-IN" sz="3200" dirty="0" smtClean="0">
                <a:solidFill>
                  <a:schemeClr val="bg1"/>
                </a:solidFill>
                <a:latin typeface="Alien Encounters" panose="00000400000000000000" pitchFamily="2" charset="0"/>
              </a:rPr>
              <a:t>aterfall </a:t>
            </a:r>
            <a:r>
              <a:rPr lang="en-IN" sz="3200" dirty="0">
                <a:solidFill>
                  <a:schemeClr val="bg1"/>
                </a:solidFill>
                <a:latin typeface="Alien Encounters" panose="00000400000000000000" pitchFamily="2" charset="0"/>
              </a:rPr>
              <a:t>model</a:t>
            </a:r>
            <a:endParaRPr lang="en-IN" sz="3200" u="sng" dirty="0">
              <a:solidFill>
                <a:schemeClr val="bg1"/>
              </a:solidFill>
              <a:latin typeface="Alien Encounters" panose="00000400000000000000" pitchFamily="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6770" y="2469734"/>
            <a:ext cx="9485832" cy="4188085"/>
          </a:xfrm>
        </p:spPr>
      </p:pic>
    </p:spTree>
    <p:extLst>
      <p:ext uri="{BB962C8B-B14F-4D97-AF65-F5344CB8AC3E}">
        <p14:creationId xmlns:p14="http://schemas.microsoft.com/office/powerpoint/2010/main" val="12176785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45280"/>
            <a:ext cx="5917059" cy="743484"/>
          </a:xfrm>
        </p:spPr>
        <p:txBody>
          <a:bodyPr/>
          <a:lstStyle/>
          <a:p>
            <a:r>
              <a:rPr lang="en-IN" sz="2400" b="1" dirty="0">
                <a:solidFill>
                  <a:schemeClr val="bg1"/>
                </a:solidFill>
              </a:rPr>
              <a:t>M</a:t>
            </a:r>
            <a:r>
              <a:rPr lang="en-IN" sz="2400" b="1" dirty="0" smtClean="0">
                <a:solidFill>
                  <a:schemeClr val="bg1"/>
                </a:solidFill>
              </a:rPr>
              <a:t>odified </a:t>
            </a:r>
            <a:r>
              <a:rPr lang="en-IN" sz="2400" b="1" dirty="0">
                <a:solidFill>
                  <a:schemeClr val="bg1"/>
                </a:solidFill>
              </a:rPr>
              <a:t>waterfall </a:t>
            </a:r>
            <a:r>
              <a:rPr lang="en-IN" sz="2400" b="1" dirty="0" smtClean="0">
                <a:solidFill>
                  <a:schemeClr val="bg1"/>
                </a:solidFill>
              </a:rPr>
              <a:t>model </a:t>
            </a:r>
            <a:r>
              <a:rPr lang="en-IN" sz="2400" b="1" dirty="0" err="1" smtClean="0">
                <a:solidFill>
                  <a:schemeClr val="bg1"/>
                </a:solidFill>
              </a:rPr>
              <a:t>contd</a:t>
            </a:r>
            <a:r>
              <a:rPr lang="en-IN" sz="2400" b="1" dirty="0" smtClean="0">
                <a:solidFill>
                  <a:schemeClr val="bg1"/>
                </a:solidFill>
              </a:rPr>
              <a:t>…</a:t>
            </a:r>
            <a:endParaRPr lang="en-IN" sz="2400" dirty="0">
              <a:solidFill>
                <a:schemeClr val="bg1"/>
              </a:solidFill>
            </a:endParaRPr>
          </a:p>
        </p:txBody>
      </p:sp>
      <p:sp>
        <p:nvSpPr>
          <p:cNvPr id="3" name="Content Placeholder 2"/>
          <p:cNvSpPr>
            <a:spLocks noGrp="1"/>
          </p:cNvSpPr>
          <p:nvPr>
            <p:ph idx="1"/>
          </p:nvPr>
        </p:nvSpPr>
        <p:spPr>
          <a:xfrm>
            <a:off x="273466" y="1042587"/>
            <a:ext cx="10118220" cy="5580403"/>
          </a:xfrm>
        </p:spPr>
        <p:txBody>
          <a:bodyPr>
            <a:normAutofit/>
          </a:bodyPr>
          <a:lstStyle/>
          <a:p>
            <a:pPr marL="0" indent="0">
              <a:buNone/>
            </a:pPr>
            <a:r>
              <a:rPr lang="en-US" sz="3600" dirty="0">
                <a:solidFill>
                  <a:schemeClr val="bg1"/>
                </a:solidFill>
                <a:latin typeface="BankGothic Md BT" panose="020B0807020203060204" pitchFamily="34" charset="0"/>
              </a:rPr>
              <a:t>The </a:t>
            </a:r>
            <a:r>
              <a:rPr lang="en-US" sz="3600" b="1" dirty="0">
                <a:solidFill>
                  <a:schemeClr val="bg1"/>
                </a:solidFill>
                <a:latin typeface="BankGothic Md BT" panose="020B0807020203060204" pitchFamily="34" charset="0"/>
              </a:rPr>
              <a:t>modified waterfall model</a:t>
            </a:r>
            <a:r>
              <a:rPr lang="en-US" sz="3600" dirty="0">
                <a:solidFill>
                  <a:schemeClr val="bg1"/>
                </a:solidFill>
                <a:latin typeface="BankGothic Md BT" panose="020B0807020203060204" pitchFamily="34" charset="0"/>
              </a:rPr>
              <a:t> uses the same phases as the pure </a:t>
            </a:r>
            <a:r>
              <a:rPr lang="en-US" sz="3600" b="1" dirty="0">
                <a:solidFill>
                  <a:schemeClr val="bg1"/>
                </a:solidFill>
                <a:latin typeface="BankGothic Md BT" panose="020B0807020203060204" pitchFamily="34" charset="0"/>
              </a:rPr>
              <a:t>waterfall model</a:t>
            </a:r>
            <a:r>
              <a:rPr lang="en-US" sz="3600" dirty="0">
                <a:solidFill>
                  <a:schemeClr val="bg1"/>
                </a:solidFill>
                <a:latin typeface="BankGothic Md BT" panose="020B0807020203060204" pitchFamily="34" charset="0"/>
              </a:rPr>
              <a:t>. In response to the perceived problems with the pure </a:t>
            </a:r>
            <a:r>
              <a:rPr lang="en-US" sz="3600" b="1" dirty="0">
                <a:solidFill>
                  <a:schemeClr val="bg1"/>
                </a:solidFill>
                <a:latin typeface="BankGothic Md BT" panose="020B0807020203060204" pitchFamily="34" charset="0"/>
              </a:rPr>
              <a:t>waterfall model</a:t>
            </a:r>
            <a:r>
              <a:rPr lang="en-US" sz="3600" dirty="0">
                <a:solidFill>
                  <a:schemeClr val="bg1"/>
                </a:solidFill>
                <a:latin typeface="BankGothic Md BT" panose="020B0807020203060204" pitchFamily="34" charset="0"/>
              </a:rPr>
              <a:t>, </a:t>
            </a:r>
            <a:r>
              <a:rPr lang="en-US" sz="3600" b="1" dirty="0">
                <a:solidFill>
                  <a:schemeClr val="bg1"/>
                </a:solidFill>
                <a:latin typeface="BankGothic Md BT" panose="020B0807020203060204" pitchFamily="34" charset="0"/>
              </a:rPr>
              <a:t>modified waterfall model</a:t>
            </a:r>
            <a:r>
              <a:rPr lang="en-US" sz="3600" dirty="0">
                <a:solidFill>
                  <a:schemeClr val="bg1"/>
                </a:solidFill>
                <a:latin typeface="BankGothic Md BT" panose="020B0807020203060204" pitchFamily="34" charset="0"/>
              </a:rPr>
              <a:t> have been introduced. This enables the phases to overlap when needed.</a:t>
            </a:r>
            <a:endParaRPr lang="en-IN" sz="3600" dirty="0">
              <a:solidFill>
                <a:schemeClr val="bg1"/>
              </a:solidFill>
              <a:latin typeface="BankGothic Md BT" panose="020B0807020203060204" pitchFamily="34" charset="0"/>
            </a:endParaRPr>
          </a:p>
        </p:txBody>
      </p:sp>
    </p:spTree>
    <p:extLst>
      <p:ext uri="{BB962C8B-B14F-4D97-AF65-F5344CB8AC3E}">
        <p14:creationId xmlns:p14="http://schemas.microsoft.com/office/powerpoint/2010/main" val="6545999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400" dirty="0" smtClean="0">
                <a:solidFill>
                  <a:schemeClr val="bg1">
                    <a:lumMod val="95000"/>
                    <a:lumOff val="5000"/>
                  </a:schemeClr>
                </a:solidFill>
              </a:rPr>
              <a:t>After the P2 Evaluation:</a:t>
            </a:r>
            <a:endParaRPr lang="en-IN" dirty="0"/>
          </a:p>
        </p:txBody>
      </p:sp>
      <p:sp>
        <p:nvSpPr>
          <p:cNvPr id="3" name="Content Placeholder 2"/>
          <p:cNvSpPr>
            <a:spLocks noGrp="1"/>
          </p:cNvSpPr>
          <p:nvPr>
            <p:ph idx="1"/>
          </p:nvPr>
        </p:nvSpPr>
        <p:spPr/>
        <p:txBody>
          <a:bodyPr/>
          <a:lstStyle/>
          <a:p>
            <a:r>
              <a:rPr lang="en-IN" dirty="0" smtClean="0">
                <a:solidFill>
                  <a:schemeClr val="bg1"/>
                </a:solidFill>
              </a:rPr>
              <a:t>We Added A couple of Hundred Lines of code to the application.</a:t>
            </a:r>
          </a:p>
          <a:p>
            <a:r>
              <a:rPr lang="en-IN" dirty="0" smtClean="0">
                <a:solidFill>
                  <a:schemeClr val="bg1"/>
                </a:solidFill>
              </a:rPr>
              <a:t>Some final touches.</a:t>
            </a:r>
          </a:p>
          <a:p>
            <a:r>
              <a:rPr lang="en-IN" dirty="0" smtClean="0">
                <a:solidFill>
                  <a:schemeClr val="bg1"/>
                </a:solidFill>
              </a:rPr>
              <a:t>Data Entries.</a:t>
            </a:r>
          </a:p>
          <a:p>
            <a:r>
              <a:rPr lang="en-IN" dirty="0" smtClean="0">
                <a:solidFill>
                  <a:schemeClr val="bg1"/>
                </a:solidFill>
              </a:rPr>
              <a:t>Connecting Our Backend to the Database.</a:t>
            </a:r>
            <a:endParaRPr lang="en-IN" dirty="0">
              <a:solidFill>
                <a:schemeClr val="bg1"/>
              </a:solidFill>
            </a:endParaRPr>
          </a:p>
        </p:txBody>
      </p:sp>
    </p:spTree>
    <p:extLst>
      <p:ext uri="{BB962C8B-B14F-4D97-AF65-F5344CB8AC3E}">
        <p14:creationId xmlns:p14="http://schemas.microsoft.com/office/powerpoint/2010/main" val="2902747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24178" y="836762"/>
            <a:ext cx="8826228" cy="4980317"/>
          </a:xfrm>
        </p:spPr>
      </p:pic>
    </p:spTree>
    <p:extLst>
      <p:ext uri="{BB962C8B-B14F-4D97-AF65-F5344CB8AC3E}">
        <p14:creationId xmlns:p14="http://schemas.microsoft.com/office/powerpoint/2010/main" val="3643098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bg1"/>
                </a:solidFill>
              </a:rPr>
              <a:t>Turning our Idea to the reality.</a:t>
            </a:r>
            <a:endParaRPr lang="en-IN" b="1" dirty="0">
              <a:solidFill>
                <a:schemeClr val="bg1"/>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47322" y="2052638"/>
            <a:ext cx="7459132" cy="4195762"/>
          </a:xfrm>
        </p:spPr>
      </p:pic>
    </p:spTree>
    <p:extLst>
      <p:ext uri="{BB962C8B-B14F-4D97-AF65-F5344CB8AC3E}">
        <p14:creationId xmlns:p14="http://schemas.microsoft.com/office/powerpoint/2010/main" val="3108128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latin typeface="AcmeFont" pitchFamily="2" charset="0"/>
              </a:rPr>
              <a:t>Android Studio</a:t>
            </a:r>
            <a:r>
              <a:rPr lang="en-US" sz="2000" dirty="0">
                <a:latin typeface="AcmeFont" pitchFamily="2" charset="0"/>
              </a:rPr>
              <a:t> is the official integrated development environment (IDE) for </a:t>
            </a:r>
            <a:r>
              <a:rPr lang="en-US" sz="2000" b="1" dirty="0">
                <a:latin typeface="AcmeFont" pitchFamily="2" charset="0"/>
              </a:rPr>
              <a:t>Android</a:t>
            </a:r>
            <a:r>
              <a:rPr lang="en-US" sz="2000" dirty="0">
                <a:latin typeface="AcmeFont" pitchFamily="2" charset="0"/>
              </a:rPr>
              <a:t> application development. It is based on the </a:t>
            </a:r>
            <a:r>
              <a:rPr lang="en-US" sz="2000" dirty="0" err="1">
                <a:latin typeface="AcmeFont" pitchFamily="2" charset="0"/>
              </a:rPr>
              <a:t>IntelliJ</a:t>
            </a:r>
            <a:r>
              <a:rPr lang="en-US" sz="2000" dirty="0">
                <a:latin typeface="AcmeFont" pitchFamily="2" charset="0"/>
              </a:rPr>
              <a:t> IDEA, a Java integrated development environment for software, and incorporates its code editing and developer tools.</a:t>
            </a:r>
            <a:endParaRPr lang="en-IN" sz="2000" dirty="0">
              <a:latin typeface="AcmeFont" pitchFamily="2"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71884" y="2052638"/>
            <a:ext cx="5410007" cy="4195762"/>
          </a:xfrm>
        </p:spPr>
      </p:pic>
    </p:spTree>
    <p:extLst>
      <p:ext uri="{BB962C8B-B14F-4D97-AF65-F5344CB8AC3E}">
        <p14:creationId xmlns:p14="http://schemas.microsoft.com/office/powerpoint/2010/main" val="19564231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bg1"/>
                </a:solidFill>
              </a:rPr>
              <a:t>Choosing the meal for Day 3 from the given choices of food.</a:t>
            </a:r>
            <a:endParaRPr lang="en-IN" b="1"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9331" y="2466706"/>
            <a:ext cx="2381378" cy="4195762"/>
          </a:xfrm>
        </p:spPr>
      </p:pic>
    </p:spTree>
    <p:extLst>
      <p:ext uri="{BB962C8B-B14F-4D97-AF65-F5344CB8AC3E}">
        <p14:creationId xmlns:p14="http://schemas.microsoft.com/office/powerpoint/2010/main" val="158641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Third Day’s Breakfast Polling.</a:t>
            </a:r>
            <a:endParaRPr lang="en-IN" u="sng"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2292" y="2052638"/>
            <a:ext cx="2369191" cy="4195762"/>
          </a:xfrm>
        </p:spPr>
      </p:pic>
    </p:spTree>
    <p:extLst>
      <p:ext uri="{BB962C8B-B14F-4D97-AF65-F5344CB8AC3E}">
        <p14:creationId xmlns:p14="http://schemas.microsoft.com/office/powerpoint/2010/main" val="3955764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solidFill>
                  <a:schemeClr val="bg1"/>
                </a:solidFill>
              </a:rPr>
              <a:t>Third Day’s </a:t>
            </a:r>
            <a:r>
              <a:rPr lang="en-IN" u="sng" dirty="0" smtClean="0">
                <a:solidFill>
                  <a:schemeClr val="bg1"/>
                </a:solidFill>
              </a:rPr>
              <a:t>Lunch </a:t>
            </a:r>
            <a:r>
              <a:rPr lang="en-IN" u="sng" dirty="0">
                <a:solidFill>
                  <a:schemeClr val="bg1"/>
                </a:solidFill>
              </a:rPr>
              <a:t>Polling.</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3273" y="2052638"/>
            <a:ext cx="2367229" cy="4195762"/>
          </a:xfrm>
        </p:spPr>
      </p:pic>
    </p:spTree>
    <p:extLst>
      <p:ext uri="{BB962C8B-B14F-4D97-AF65-F5344CB8AC3E}">
        <p14:creationId xmlns:p14="http://schemas.microsoft.com/office/powerpoint/2010/main" val="29759271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solidFill>
                  <a:schemeClr val="bg1"/>
                </a:solidFill>
              </a:rPr>
              <a:t>Third Day’s </a:t>
            </a:r>
            <a:r>
              <a:rPr lang="en-IN" u="sng" dirty="0" smtClean="0">
                <a:solidFill>
                  <a:schemeClr val="bg1"/>
                </a:solidFill>
              </a:rPr>
              <a:t>Dinner </a:t>
            </a:r>
            <a:r>
              <a:rPr lang="en-IN" u="sng" dirty="0">
                <a:solidFill>
                  <a:schemeClr val="bg1"/>
                </a:solidFill>
              </a:rPr>
              <a:t>Polling.</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7313" y="2259672"/>
            <a:ext cx="2383436" cy="4195762"/>
          </a:xfrm>
        </p:spPr>
      </p:pic>
    </p:spTree>
    <p:extLst>
      <p:ext uri="{BB962C8B-B14F-4D97-AF65-F5344CB8AC3E}">
        <p14:creationId xmlns:p14="http://schemas.microsoft.com/office/powerpoint/2010/main" val="16459639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5400" dirty="0" smtClean="0">
                <a:solidFill>
                  <a:schemeClr val="bg1"/>
                </a:solidFill>
              </a:rPr>
              <a:t>Menu:</a:t>
            </a:r>
            <a:endParaRPr lang="en-IN" sz="5400" dirty="0">
              <a:solidFill>
                <a:schemeClr val="bg1"/>
              </a:solidFill>
            </a:endParaRPr>
          </a:p>
        </p:txBody>
      </p:sp>
      <p:sp>
        <p:nvSpPr>
          <p:cNvPr id="3" name="Content Placeholder 2"/>
          <p:cNvSpPr>
            <a:spLocks noGrp="1"/>
          </p:cNvSpPr>
          <p:nvPr>
            <p:ph idx="1"/>
          </p:nvPr>
        </p:nvSpPr>
        <p:spPr/>
        <p:txBody>
          <a:bodyPr>
            <a:normAutofit/>
          </a:bodyPr>
          <a:lstStyle/>
          <a:p>
            <a:r>
              <a:rPr lang="en-IN" sz="2400" dirty="0" smtClean="0">
                <a:solidFill>
                  <a:schemeClr val="bg1"/>
                </a:solidFill>
              </a:rPr>
              <a:t>The above enlisted radio buttons and menu option is from the Annapurna of “</a:t>
            </a:r>
            <a:r>
              <a:rPr lang="en-IN" sz="2400" dirty="0" err="1" smtClean="0">
                <a:solidFill>
                  <a:schemeClr val="bg1"/>
                </a:solidFill>
              </a:rPr>
              <a:t>Jaypee</a:t>
            </a:r>
            <a:r>
              <a:rPr lang="en-IN" sz="2400" dirty="0" smtClean="0">
                <a:solidFill>
                  <a:schemeClr val="bg1"/>
                </a:solidFill>
              </a:rPr>
              <a:t> University Of Education and Technology, </a:t>
            </a:r>
            <a:r>
              <a:rPr lang="en-IN" sz="2400" dirty="0" err="1" smtClean="0">
                <a:solidFill>
                  <a:schemeClr val="bg1"/>
                </a:solidFill>
              </a:rPr>
              <a:t>Guna</a:t>
            </a:r>
            <a:r>
              <a:rPr lang="en-IN" sz="2400" dirty="0" smtClean="0">
                <a:solidFill>
                  <a:schemeClr val="bg1"/>
                </a:solidFill>
              </a:rPr>
              <a:t>”.</a:t>
            </a:r>
          </a:p>
          <a:p>
            <a:r>
              <a:rPr lang="en-IN" sz="2400" dirty="0" smtClean="0">
                <a:solidFill>
                  <a:schemeClr val="bg1"/>
                </a:solidFill>
              </a:rPr>
              <a:t>All we did is just loaded the menu options from the Mess Premises and connected the backend to the polling page.</a:t>
            </a:r>
          </a:p>
          <a:p>
            <a:r>
              <a:rPr lang="en-IN" sz="2400" dirty="0" smtClean="0">
                <a:solidFill>
                  <a:schemeClr val="bg1"/>
                </a:solidFill>
              </a:rPr>
              <a:t>The Dish with highest polls will be visible to the Mess </a:t>
            </a:r>
            <a:r>
              <a:rPr lang="en-IN" sz="2400" dirty="0" err="1" smtClean="0">
                <a:solidFill>
                  <a:schemeClr val="bg1"/>
                </a:solidFill>
              </a:rPr>
              <a:t>Incharge</a:t>
            </a:r>
            <a:r>
              <a:rPr lang="en-IN" sz="2400" dirty="0" smtClean="0">
                <a:solidFill>
                  <a:schemeClr val="bg1"/>
                </a:solidFill>
              </a:rPr>
              <a:t>.</a:t>
            </a:r>
          </a:p>
        </p:txBody>
      </p:sp>
    </p:spTree>
    <p:extLst>
      <p:ext uri="{BB962C8B-B14F-4D97-AF65-F5344CB8AC3E}">
        <p14:creationId xmlns:p14="http://schemas.microsoft.com/office/powerpoint/2010/main" val="38381741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5400" b="1" i="1" u="sng" dirty="0" smtClean="0">
                <a:solidFill>
                  <a:schemeClr val="bg1"/>
                </a:solidFill>
              </a:rPr>
              <a:t>Journey</a:t>
            </a:r>
            <a:endParaRPr lang="en-IN" sz="5400" b="1" i="1" u="sng"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en-IN" sz="2400" dirty="0" smtClean="0">
                <a:solidFill>
                  <a:schemeClr val="bg1"/>
                </a:solidFill>
              </a:rPr>
              <a:t>We got some excellent guides and mentors who helped us throughout the making of our Application.</a:t>
            </a:r>
          </a:p>
          <a:p>
            <a:pPr marL="0" indent="0">
              <a:buNone/>
            </a:pPr>
            <a:r>
              <a:rPr lang="en-IN" sz="2400" dirty="0" smtClean="0">
                <a:solidFill>
                  <a:schemeClr val="bg1"/>
                </a:solidFill>
              </a:rPr>
              <a:t>Each line of our code taught us something new, we got some real floor base Ideas of developing a Android Application or a project related to teamwork.</a:t>
            </a:r>
          </a:p>
          <a:p>
            <a:pPr marL="0" indent="0">
              <a:buNone/>
            </a:pPr>
            <a:r>
              <a:rPr lang="en-IN" sz="2400" dirty="0" smtClean="0">
                <a:solidFill>
                  <a:schemeClr val="bg1"/>
                </a:solidFill>
              </a:rPr>
              <a:t>The code now finally works and it combines to form an Application with over </a:t>
            </a:r>
            <a:r>
              <a:rPr lang="en-IN" sz="3200" dirty="0" smtClean="0">
                <a:solidFill>
                  <a:schemeClr val="bg1"/>
                </a:solidFill>
              </a:rPr>
              <a:t>“2500 LOC in JAVA”.</a:t>
            </a:r>
          </a:p>
        </p:txBody>
      </p:sp>
    </p:spTree>
    <p:extLst>
      <p:ext uri="{BB962C8B-B14F-4D97-AF65-F5344CB8AC3E}">
        <p14:creationId xmlns:p14="http://schemas.microsoft.com/office/powerpoint/2010/main" val="3805739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i="1" u="sng" dirty="0" smtClean="0">
                <a:solidFill>
                  <a:schemeClr val="bg1">
                    <a:lumMod val="95000"/>
                    <a:lumOff val="5000"/>
                  </a:schemeClr>
                </a:solidFill>
              </a:rPr>
              <a:t>DOMAIN:- </a:t>
            </a:r>
            <a:r>
              <a:rPr lang="en-IN" sz="4800" dirty="0" smtClean="0">
                <a:solidFill>
                  <a:schemeClr val="bg1">
                    <a:lumMod val="95000"/>
                    <a:lumOff val="5000"/>
                  </a:schemeClr>
                </a:solidFill>
              </a:rPr>
              <a:t/>
            </a:r>
            <a:br>
              <a:rPr lang="en-IN" sz="4800" dirty="0" smtClean="0">
                <a:solidFill>
                  <a:schemeClr val="bg1">
                    <a:lumMod val="95000"/>
                    <a:lumOff val="5000"/>
                  </a:schemeClr>
                </a:solidFill>
              </a:rPr>
            </a:br>
            <a:r>
              <a:rPr lang="en-IN" sz="4800" dirty="0" smtClean="0">
                <a:solidFill>
                  <a:schemeClr val="bg1">
                    <a:lumMod val="95000"/>
                    <a:lumOff val="5000"/>
                  </a:schemeClr>
                </a:solidFill>
              </a:rPr>
              <a:t>FOOD AND MANAGEMENT</a:t>
            </a:r>
            <a:endParaRPr lang="en-IN" b="1" i="1" u="sng" dirty="0">
              <a:solidFill>
                <a:schemeClr val="bg1">
                  <a:lumMod val="95000"/>
                  <a:lumOff val="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5181" y="2052638"/>
            <a:ext cx="7883413" cy="4195762"/>
          </a:xfrm>
        </p:spPr>
      </p:pic>
    </p:spTree>
    <p:extLst>
      <p:ext uri="{BB962C8B-B14F-4D97-AF65-F5344CB8AC3E}">
        <p14:creationId xmlns:p14="http://schemas.microsoft.com/office/powerpoint/2010/main" val="37193171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smtClean="0">
                <a:solidFill>
                  <a:schemeClr val="bg1">
                    <a:lumMod val="95000"/>
                    <a:lumOff val="5000"/>
                  </a:schemeClr>
                </a:solidFill>
              </a:rPr>
              <a:t>Bibliography:</a:t>
            </a:r>
            <a:endParaRPr lang="en-IN" b="1" u="sng" dirty="0">
              <a:solidFill>
                <a:schemeClr val="bg1">
                  <a:lumMod val="95000"/>
                  <a:lumOff val="5000"/>
                </a:schemeClr>
              </a:solidFill>
            </a:endParaRPr>
          </a:p>
        </p:txBody>
      </p:sp>
      <p:sp>
        <p:nvSpPr>
          <p:cNvPr id="3" name="Content Placeholder 2"/>
          <p:cNvSpPr>
            <a:spLocks noGrp="1"/>
          </p:cNvSpPr>
          <p:nvPr>
            <p:ph idx="1"/>
          </p:nvPr>
        </p:nvSpPr>
        <p:spPr/>
        <p:txBody>
          <a:bodyPr/>
          <a:lstStyle/>
          <a:p>
            <a:r>
              <a:rPr lang="en-IN" dirty="0" smtClean="0"/>
              <a:t>Android Studio 3.5- </a:t>
            </a:r>
            <a:r>
              <a:rPr lang="en-IN" dirty="0">
                <a:hlinkClick r:id="rId2"/>
              </a:rPr>
              <a:t>https://developer.android.com › docs</a:t>
            </a:r>
          </a:p>
          <a:p>
            <a:r>
              <a:rPr lang="en-IN" dirty="0" smtClean="0"/>
              <a:t>Java- </a:t>
            </a:r>
            <a:r>
              <a:rPr lang="en-IN" dirty="0">
                <a:hlinkClick r:id="rId3"/>
              </a:rPr>
              <a:t>https://docs.oracle.com › java</a:t>
            </a:r>
          </a:p>
          <a:p>
            <a:r>
              <a:rPr lang="en-IN" dirty="0" smtClean="0"/>
              <a:t>YouTube</a:t>
            </a:r>
          </a:p>
          <a:p>
            <a:r>
              <a:rPr lang="en-IN" dirty="0" smtClean="0"/>
              <a:t>Google Images</a:t>
            </a:r>
          </a:p>
          <a:p>
            <a:endParaRPr lang="en-IN" dirty="0"/>
          </a:p>
        </p:txBody>
      </p:sp>
    </p:spTree>
    <p:extLst>
      <p:ext uri="{BB962C8B-B14F-4D97-AF65-F5344CB8AC3E}">
        <p14:creationId xmlns:p14="http://schemas.microsoft.com/office/powerpoint/2010/main" val="22429541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404723" cy="6093361"/>
          </a:xfrm>
        </p:spPr>
        <p:txBody>
          <a:bodyPr/>
          <a:lstStyle/>
          <a:p>
            <a:pPr algn="ctr"/>
            <a:r>
              <a:rPr lang="en-IN" sz="9600" dirty="0" smtClean="0"/>
              <a:t/>
            </a:r>
            <a:br>
              <a:rPr lang="en-IN" sz="9600" dirty="0" smtClean="0"/>
            </a:br>
            <a:r>
              <a:rPr lang="en-IN" sz="9600" dirty="0" smtClean="0"/>
              <a:t>THANK YOU!</a:t>
            </a:r>
            <a:endParaRPr lang="en-IN" sz="9600" dirty="0"/>
          </a:p>
        </p:txBody>
      </p:sp>
    </p:spTree>
    <p:extLst>
      <p:ext uri="{BB962C8B-B14F-4D97-AF65-F5344CB8AC3E}">
        <p14:creationId xmlns:p14="http://schemas.microsoft.com/office/powerpoint/2010/main" val="27516311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 </a:t>
            </a:r>
            <a:r>
              <a:rPr lang="en-IN" sz="6000" b="1" u="sng" dirty="0" smtClean="0">
                <a:latin typeface="Alien Encounters" panose="00000400000000000000" pitchFamily="2" charset="0"/>
              </a:rPr>
              <a:t>JAVA</a:t>
            </a:r>
            <a:endParaRPr lang="en-IN" sz="6000" b="1" u="sng" dirty="0">
              <a:latin typeface="Alien Encounters" panose="00000400000000000000" pitchFamily="2" charset="0"/>
            </a:endParaRPr>
          </a:p>
        </p:txBody>
      </p:sp>
      <p:sp>
        <p:nvSpPr>
          <p:cNvPr id="3" name="Content Placeholder 2"/>
          <p:cNvSpPr>
            <a:spLocks noGrp="1"/>
          </p:cNvSpPr>
          <p:nvPr>
            <p:ph idx="1"/>
          </p:nvPr>
        </p:nvSpPr>
        <p:spPr>
          <a:xfrm>
            <a:off x="1103312" y="4101980"/>
            <a:ext cx="8946541" cy="2146419"/>
          </a:xfrm>
        </p:spPr>
        <p:txBody>
          <a:bodyPr/>
          <a:lstStyle/>
          <a:p>
            <a:r>
              <a:rPr lang="en-US" b="1" dirty="0"/>
              <a:t>Java</a:t>
            </a:r>
            <a:r>
              <a:rPr lang="en-US" dirty="0"/>
              <a:t> is a </a:t>
            </a:r>
            <a:r>
              <a:rPr lang="en-US" dirty="0" smtClean="0"/>
              <a:t>widely</a:t>
            </a:r>
            <a:r>
              <a:rPr lang="en-US" dirty="0"/>
              <a:t> </a:t>
            </a:r>
            <a:r>
              <a:rPr lang="en-US" dirty="0" smtClean="0"/>
              <a:t>used programming </a:t>
            </a:r>
            <a:r>
              <a:rPr lang="en-US" dirty="0"/>
              <a:t>language expressly designed for use in the distributed environment of the internet.  </a:t>
            </a:r>
            <a:r>
              <a:rPr lang="en-US" b="1" dirty="0"/>
              <a:t>Java</a:t>
            </a:r>
            <a:r>
              <a:rPr lang="en-US" dirty="0"/>
              <a:t> can be </a:t>
            </a:r>
            <a:r>
              <a:rPr lang="en-US" dirty="0" smtClean="0"/>
              <a:t>used</a:t>
            </a:r>
            <a:r>
              <a:rPr lang="en-US" dirty="0"/>
              <a:t> to create complete applications that may run on a single computer or be distributed among servers and clients in a network.</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3398" y="1725551"/>
            <a:ext cx="7579511" cy="1707131"/>
          </a:xfrm>
          <a:prstGeom prst="rect">
            <a:avLst/>
          </a:prstGeom>
        </p:spPr>
      </p:pic>
    </p:spTree>
    <p:extLst>
      <p:ext uri="{BB962C8B-B14F-4D97-AF65-F5344CB8AC3E}">
        <p14:creationId xmlns:p14="http://schemas.microsoft.com/office/powerpoint/2010/main" val="39673872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 </a:t>
            </a:r>
            <a:r>
              <a:rPr lang="en-IN" sz="5400" b="1" u="sng" dirty="0" smtClean="0">
                <a:latin typeface="Casablanca SF" pitchFamily="2" charset="0"/>
              </a:rPr>
              <a:t>Firebase</a:t>
            </a:r>
            <a:endParaRPr lang="en-IN" sz="5400" b="1" u="sng" dirty="0">
              <a:latin typeface="Casablanca SF" pitchFamily="2" charset="0"/>
            </a:endParaRPr>
          </a:p>
        </p:txBody>
      </p:sp>
      <p:sp>
        <p:nvSpPr>
          <p:cNvPr id="3" name="Content Placeholder 2"/>
          <p:cNvSpPr>
            <a:spLocks noGrp="1"/>
          </p:cNvSpPr>
          <p:nvPr>
            <p:ph idx="1"/>
          </p:nvPr>
        </p:nvSpPr>
        <p:spPr>
          <a:xfrm>
            <a:off x="1103312" y="4563454"/>
            <a:ext cx="8946541" cy="1684945"/>
          </a:xfrm>
        </p:spPr>
        <p:txBody>
          <a:bodyPr>
            <a:normAutofit fontScale="92500"/>
          </a:bodyPr>
          <a:lstStyle/>
          <a:p>
            <a:r>
              <a:rPr lang="en-US" dirty="0"/>
              <a:t>The </a:t>
            </a:r>
            <a:r>
              <a:rPr lang="en-US" b="1" dirty="0"/>
              <a:t>Firebase</a:t>
            </a:r>
            <a:r>
              <a:rPr lang="en-US" dirty="0"/>
              <a:t> </a:t>
            </a:r>
            <a:r>
              <a:rPr lang="en-US" dirty="0" err="1"/>
              <a:t>Realtime</a:t>
            </a:r>
            <a:r>
              <a:rPr lang="en-US" dirty="0"/>
              <a:t> </a:t>
            </a:r>
            <a:r>
              <a:rPr lang="en-US" b="1" dirty="0"/>
              <a:t>Database</a:t>
            </a:r>
            <a:r>
              <a:rPr lang="en-US" dirty="0"/>
              <a:t> is a cloud-hosted </a:t>
            </a:r>
            <a:r>
              <a:rPr lang="en-US" dirty="0" err="1"/>
              <a:t>NoSQL</a:t>
            </a:r>
            <a:r>
              <a:rPr lang="en-US" dirty="0"/>
              <a:t> </a:t>
            </a:r>
            <a:r>
              <a:rPr lang="en-US" b="1" dirty="0"/>
              <a:t>database</a:t>
            </a:r>
            <a:r>
              <a:rPr lang="en-US" dirty="0"/>
              <a:t> that lets you store and sync between your users in </a:t>
            </a:r>
            <a:r>
              <a:rPr lang="en-US" dirty="0" err="1"/>
              <a:t>realtime</a:t>
            </a:r>
            <a:r>
              <a:rPr lang="en-US" dirty="0"/>
              <a:t>. ... When your users go offline, the </a:t>
            </a:r>
            <a:r>
              <a:rPr lang="en-US" dirty="0" err="1"/>
              <a:t>Realtime</a:t>
            </a:r>
            <a:r>
              <a:rPr lang="en-US" dirty="0"/>
              <a:t> </a:t>
            </a:r>
            <a:r>
              <a:rPr lang="en-US" b="1" dirty="0"/>
              <a:t>Database</a:t>
            </a:r>
            <a:r>
              <a:rPr lang="en-US" dirty="0"/>
              <a:t> SDKs use local cache on the device to serve and store changes. When the device comes online, the local data is automatically synchronized.</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6582" y="1349507"/>
            <a:ext cx="4783663" cy="2170688"/>
          </a:xfrm>
          <a:prstGeom prst="rect">
            <a:avLst/>
          </a:prstGeom>
        </p:spPr>
      </p:pic>
    </p:spTree>
    <p:extLst>
      <p:ext uri="{BB962C8B-B14F-4D97-AF65-F5344CB8AC3E}">
        <p14:creationId xmlns:p14="http://schemas.microsoft.com/office/powerpoint/2010/main" val="2724787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600200"/>
          </a:xfrm>
        </p:spPr>
        <p:txBody>
          <a:bodyPr/>
          <a:lstStyle/>
          <a:p>
            <a:pPr algn="ctr"/>
            <a:r>
              <a:rPr lang="en-IN" b="1" u="sng" dirty="0" smtClean="0">
                <a:solidFill>
                  <a:schemeClr val="bg1"/>
                </a:solidFill>
                <a:latin typeface="Alien Encounters" panose="00000400000000000000" pitchFamily="2" charset="0"/>
              </a:rPr>
              <a:t>What is MMS?</a:t>
            </a:r>
            <a:endParaRPr lang="en-IN" b="1" u="sng" dirty="0">
              <a:solidFill>
                <a:schemeClr val="bg1"/>
              </a:solidFill>
              <a:latin typeface="Alien Encounters" panose="00000400000000000000" pitchFamily="2" charset="0"/>
            </a:endParaRPr>
          </a:p>
        </p:txBody>
      </p:sp>
      <p:sp>
        <p:nvSpPr>
          <p:cNvPr id="3" name="Content Placeholder 2"/>
          <p:cNvSpPr>
            <a:spLocks noGrp="1"/>
          </p:cNvSpPr>
          <p:nvPr>
            <p:ph idx="1"/>
          </p:nvPr>
        </p:nvSpPr>
        <p:spPr>
          <a:xfrm>
            <a:off x="1103312" y="2495372"/>
            <a:ext cx="8946541" cy="3753027"/>
          </a:xfrm>
        </p:spPr>
        <p:txBody>
          <a:bodyPr/>
          <a:lstStyle/>
          <a:p>
            <a:r>
              <a:rPr lang="en-IN" dirty="0" smtClean="0">
                <a:solidFill>
                  <a:schemeClr val="bg1"/>
                </a:solidFill>
              </a:rPr>
              <a:t>Mess Management System: An Integrated Application for android systems which will help students to get better food than ever. By the help of MMS, students will be able </a:t>
            </a:r>
            <a:r>
              <a:rPr lang="en-IN" smtClean="0">
                <a:solidFill>
                  <a:schemeClr val="bg1"/>
                </a:solidFill>
              </a:rPr>
              <a:t>to choose </a:t>
            </a:r>
            <a:r>
              <a:rPr lang="en-IN" dirty="0" smtClean="0">
                <a:solidFill>
                  <a:schemeClr val="bg1"/>
                </a:solidFill>
              </a:rPr>
              <a:t>among different options made available by the mess in charges.</a:t>
            </a:r>
          </a:p>
          <a:p>
            <a:r>
              <a:rPr lang="en-IN" dirty="0" smtClean="0">
                <a:solidFill>
                  <a:schemeClr val="bg1"/>
                </a:solidFill>
              </a:rPr>
              <a:t>It will help in sustainable development  as it will count number of students going to the mess everyday by marking their present by the application.</a:t>
            </a:r>
          </a:p>
          <a:p>
            <a:r>
              <a:rPr lang="en-IN" dirty="0" smtClean="0">
                <a:solidFill>
                  <a:schemeClr val="bg1"/>
                </a:solidFill>
              </a:rPr>
              <a:t>It will judge the overall involvement of the students towards the food prepared by the mess.</a:t>
            </a:r>
          </a:p>
        </p:txBody>
      </p:sp>
    </p:spTree>
    <p:extLst>
      <p:ext uri="{BB962C8B-B14F-4D97-AF65-F5344CB8AC3E}">
        <p14:creationId xmlns:p14="http://schemas.microsoft.com/office/powerpoint/2010/main" val="4035806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APPLICATION:</a:t>
            </a:r>
          </a:p>
        </p:txBody>
      </p:sp>
      <p:sp>
        <p:nvSpPr>
          <p:cNvPr id="5" name="Content Placeholder 4"/>
          <p:cNvSpPr>
            <a:spLocks noGrp="1"/>
          </p:cNvSpPr>
          <p:nvPr>
            <p:ph idx="1"/>
          </p:nvPr>
        </p:nvSpPr>
        <p:spPr/>
        <p:txBody>
          <a:bodyPr/>
          <a:lstStyle/>
          <a:p>
            <a:r>
              <a:rPr lang="en-IN" dirty="0" smtClean="0"/>
              <a:t>This will allow the user to choose between the mess </a:t>
            </a:r>
            <a:r>
              <a:rPr lang="en-IN" dirty="0" err="1" smtClean="0"/>
              <a:t>incharge</a:t>
            </a:r>
            <a:r>
              <a:rPr lang="en-IN" dirty="0" smtClean="0"/>
              <a:t>, Student and faculty.</a:t>
            </a:r>
          </a:p>
          <a:p>
            <a:r>
              <a:rPr lang="en-IN" dirty="0" smtClean="0"/>
              <a:t>Within the option of Mess </a:t>
            </a:r>
            <a:r>
              <a:rPr lang="en-IN" dirty="0" err="1" smtClean="0"/>
              <a:t>Incharge</a:t>
            </a:r>
            <a:r>
              <a:rPr lang="en-IN" dirty="0" smtClean="0"/>
              <a:t>, the user will be able to login by a special code that will be provided by the administrator.</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3952" y="3779462"/>
            <a:ext cx="1452304" cy="26483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9506" y="3829868"/>
            <a:ext cx="1452304" cy="2588081"/>
          </a:xfrm>
          <a:prstGeom prst="rect">
            <a:avLst/>
          </a:prstGeom>
        </p:spPr>
      </p:pic>
    </p:spTree>
    <p:extLst>
      <p:ext uri="{BB962C8B-B14F-4D97-AF65-F5344CB8AC3E}">
        <p14:creationId xmlns:p14="http://schemas.microsoft.com/office/powerpoint/2010/main" val="17830420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Student and Faculty view</a:t>
            </a:r>
            <a:br>
              <a:rPr lang="en-IN" dirty="0" smtClean="0"/>
            </a:br>
            <a:r>
              <a:rPr lang="en-IN" sz="2400" dirty="0" smtClean="0">
                <a:latin typeface="+mn-lt"/>
              </a:rPr>
              <a:t>Registration Page-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6637" y="2052638"/>
            <a:ext cx="2360502" cy="4195762"/>
          </a:xfrm>
        </p:spPr>
      </p:pic>
    </p:spTree>
    <p:extLst>
      <p:ext uri="{BB962C8B-B14F-4D97-AF65-F5344CB8AC3E}">
        <p14:creationId xmlns:p14="http://schemas.microsoft.com/office/powerpoint/2010/main" val="34740911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6515265" cy="666781"/>
          </a:xfrm>
        </p:spPr>
        <p:txBody>
          <a:bodyPr/>
          <a:lstStyle/>
          <a:p>
            <a:r>
              <a:rPr lang="en-IN" sz="2000" dirty="0" smtClean="0"/>
              <a:t>Registration </a:t>
            </a:r>
            <a:r>
              <a:rPr lang="en-IN" sz="2000" dirty="0" err="1" smtClean="0"/>
              <a:t>contd</a:t>
            </a:r>
            <a:r>
              <a:rPr lang="en-IN" sz="2000" dirty="0" smtClean="0"/>
              <a:t>…</a:t>
            </a:r>
            <a:endParaRPr lang="en-IN" sz="2000" dirty="0"/>
          </a:p>
        </p:txBody>
      </p:sp>
      <p:sp>
        <p:nvSpPr>
          <p:cNvPr id="3" name="Content Placeholder 2"/>
          <p:cNvSpPr>
            <a:spLocks noGrp="1"/>
          </p:cNvSpPr>
          <p:nvPr>
            <p:ph idx="1"/>
          </p:nvPr>
        </p:nvSpPr>
        <p:spPr>
          <a:xfrm>
            <a:off x="1103312" y="1632247"/>
            <a:ext cx="8946541" cy="4616152"/>
          </a:xfrm>
        </p:spPr>
        <p:txBody>
          <a:bodyPr>
            <a:normAutofit/>
          </a:bodyPr>
          <a:lstStyle/>
          <a:p>
            <a:r>
              <a:rPr lang="en-IN" sz="2400" dirty="0" smtClean="0">
                <a:latin typeface="AcmeFont" pitchFamily="2" charset="0"/>
              </a:rPr>
              <a:t>Students will register themselves in the application.</a:t>
            </a:r>
          </a:p>
          <a:p>
            <a:r>
              <a:rPr lang="en-IN" sz="2400" dirty="0" smtClean="0">
                <a:latin typeface="AcmeFont" pitchFamily="2" charset="0"/>
              </a:rPr>
              <a:t>Application will take their personal details other than the official private data like the </a:t>
            </a:r>
            <a:r>
              <a:rPr lang="en-IN" sz="2400" dirty="0" err="1" smtClean="0">
                <a:latin typeface="AcmeFont" pitchFamily="2" charset="0"/>
              </a:rPr>
              <a:t>webkiosk</a:t>
            </a:r>
            <a:r>
              <a:rPr lang="en-IN" sz="2400" dirty="0" smtClean="0">
                <a:latin typeface="AcmeFont" pitchFamily="2" charset="0"/>
              </a:rPr>
              <a:t> details, this data will be transparent and will work towards the betterment of community by enhancing sustainable development and negligible wastage of food.</a:t>
            </a:r>
          </a:p>
          <a:p>
            <a:r>
              <a:rPr lang="en-IN" sz="2400" dirty="0" smtClean="0">
                <a:latin typeface="AcmeFont" pitchFamily="2" charset="0"/>
              </a:rPr>
              <a:t>Students just need to </a:t>
            </a:r>
            <a:r>
              <a:rPr lang="en-IN" sz="2400" smtClean="0">
                <a:latin typeface="AcmeFont" pitchFamily="2" charset="0"/>
              </a:rPr>
              <a:t>register with </a:t>
            </a:r>
            <a:r>
              <a:rPr lang="en-IN" sz="2400" dirty="0" smtClean="0">
                <a:latin typeface="AcmeFont" pitchFamily="2" charset="0"/>
              </a:rPr>
              <a:t>the help of their E-mail, Phone Number, Gender, Enrolment number of college, and a new password which will lead to private login of the student and all away from personal details like password of email etc.</a:t>
            </a:r>
          </a:p>
          <a:p>
            <a:endParaRPr lang="en-IN" dirty="0"/>
          </a:p>
        </p:txBody>
      </p:sp>
    </p:spTree>
    <p:extLst>
      <p:ext uri="{BB962C8B-B14F-4D97-AF65-F5344CB8AC3E}">
        <p14:creationId xmlns:p14="http://schemas.microsoft.com/office/powerpoint/2010/main" val="1626726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1000</TotalTime>
  <Words>758</Words>
  <Application>Microsoft Office PowerPoint</Application>
  <PresentationFormat>Widescreen</PresentationFormat>
  <Paragraphs>82</Paragraphs>
  <Slides>38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38</vt:i4>
      </vt:variant>
    </vt:vector>
  </HeadingPairs>
  <TitlesOfParts>
    <vt:vector size="50" baseType="lpstr">
      <vt:lpstr>Abadi MT Condensed</vt:lpstr>
      <vt:lpstr>Accord Heavy SF</vt:lpstr>
      <vt:lpstr>AcmeFont</vt:lpstr>
      <vt:lpstr>AG_Cooper</vt:lpstr>
      <vt:lpstr>AGCooperCyr</vt:lpstr>
      <vt:lpstr>Alien Encounters</vt:lpstr>
      <vt:lpstr>Arial</vt:lpstr>
      <vt:lpstr>BankGothic Md BT</vt:lpstr>
      <vt:lpstr>Casablanca SF</vt:lpstr>
      <vt:lpstr>Century Gothic</vt:lpstr>
      <vt:lpstr>Wingdings 3</vt:lpstr>
      <vt:lpstr>Ion</vt:lpstr>
      <vt:lpstr>MESS MANAGEMENT SYSTEM </vt:lpstr>
      <vt:lpstr>Prerequisites and Requirements</vt:lpstr>
      <vt:lpstr>Android Studio is the official integrated development environment (IDE) for Android application development. It is based on the IntelliJ IDEA, a Java integrated development environment for software, and incorporates its code editing and developer tools.</vt:lpstr>
      <vt:lpstr>2. JAVA</vt:lpstr>
      <vt:lpstr>3. Firebase</vt:lpstr>
      <vt:lpstr>What is MMS?</vt:lpstr>
      <vt:lpstr>THE APPLICATION:</vt:lpstr>
      <vt:lpstr>Student and Faculty view Registration Page-</vt:lpstr>
      <vt:lpstr>Registration contd…</vt:lpstr>
      <vt:lpstr>Login Page:-</vt:lpstr>
      <vt:lpstr>Login contd…</vt:lpstr>
      <vt:lpstr>Page 1:-  This page will allow the user to view  the menu for the present day’s food and the menu for next day’s food. User will be able to vote for the menu for the third day from present day and can rate the quality of the food for the present day. </vt:lpstr>
      <vt:lpstr>Page 2:-   This page will allow the user to view the menu for present day. It will have three separate parts for the Breakfast, Lunch and Dinner It will mark the attendance for the day.</vt:lpstr>
      <vt:lpstr>Page 3:-  This page will allow the user to view the menu for next day. It will have three separate parts for the Breakfast, Lunch and Dinner It will mark the attendance for the day.</vt:lpstr>
      <vt:lpstr>Page 4:- This page will be a polling page, which will allow students to vote for the menu for the third day for their Breakfast, Lunch and Dinner from the available choices. The polls will be then evaluated and the food in the mess will be prepared on the basis of polls.</vt:lpstr>
      <vt:lpstr>Forgot Password:</vt:lpstr>
      <vt:lpstr>Edit Profile:</vt:lpstr>
      <vt:lpstr>Rate Food:</vt:lpstr>
      <vt:lpstr>Use Case Diagram</vt:lpstr>
      <vt:lpstr>Activity Diagram- Student</vt:lpstr>
      <vt:lpstr>Activity Diagram- Mess In charge </vt:lpstr>
      <vt:lpstr>Entity – Relationship Diagram</vt:lpstr>
      <vt:lpstr>Motivation</vt:lpstr>
      <vt:lpstr>According to Economic Times-</vt:lpstr>
      <vt:lpstr>Approach towards the Project:- Modified Waterfall model</vt:lpstr>
      <vt:lpstr>Modified waterfall model contd…</vt:lpstr>
      <vt:lpstr>After the P2 Evaluation:</vt:lpstr>
      <vt:lpstr>PowerPoint Presentation</vt:lpstr>
      <vt:lpstr>Turning our Idea to the reality.</vt:lpstr>
      <vt:lpstr>Choosing the meal for Day 3 from the given choices of food.</vt:lpstr>
      <vt:lpstr>Third Day’s Breakfast Polling.</vt:lpstr>
      <vt:lpstr>Third Day’s Lunch Polling.</vt:lpstr>
      <vt:lpstr>Third Day’s Dinner Polling.</vt:lpstr>
      <vt:lpstr>Menu:</vt:lpstr>
      <vt:lpstr>Journey</vt:lpstr>
      <vt:lpstr>DOMAIN:-  FOOD AND MANAGEMENT</vt:lpstr>
      <vt:lpstr>Bibliography:</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  MANAGEMENT  SYSTEM</dc:title>
  <dc:creator>ayush sharma</dc:creator>
  <cp:lastModifiedBy>desh.chaudhary99@gmail.com</cp:lastModifiedBy>
  <cp:revision>50</cp:revision>
  <dcterms:created xsi:type="dcterms:W3CDTF">2019-09-29T08:20:49Z</dcterms:created>
  <dcterms:modified xsi:type="dcterms:W3CDTF">2019-11-25T18:04:15Z</dcterms:modified>
</cp:coreProperties>
</file>