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51366" y="3774104"/>
            <a:ext cx="10785269" cy="136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73"/>
              </a:lnSpc>
            </a:pPr>
            <a:r>
              <a:rPr lang="en-US" sz="9611" spc="-96">
                <a:solidFill>
                  <a:srgbClr val="000000"/>
                </a:solidFill>
                <a:latin typeface="DM Sans Bold"/>
              </a:rPr>
              <a:t>Análise de dados: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40269">
            <a:off x="14199696" y="4433884"/>
            <a:ext cx="673878" cy="67387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88639" y="5048250"/>
            <a:ext cx="16510722" cy="88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Algumas informações acerca dessa área em ascenção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6257" y="981075"/>
            <a:ext cx="3933043" cy="4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análise de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81075"/>
            <a:ext cx="3933043" cy="4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CAECO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32309" y="3972622"/>
            <a:ext cx="7463284" cy="2398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48"/>
              </a:lnSpc>
            </a:pPr>
            <a:r>
              <a:rPr lang="en-US" sz="8346" spc="-83">
                <a:solidFill>
                  <a:srgbClr val="000000"/>
                </a:solidFill>
                <a:latin typeface="DM Sans Bold"/>
              </a:rPr>
              <a:t>Muito</a:t>
            </a:r>
          </a:p>
          <a:p>
            <a:pPr marL="0" indent="0" lvl="0">
              <a:lnSpc>
                <a:spcPts val="9348"/>
              </a:lnSpc>
            </a:pPr>
            <a:r>
              <a:rPr lang="en-US" sz="8346" spc="-83">
                <a:solidFill>
                  <a:srgbClr val="000000"/>
                </a:solidFill>
                <a:latin typeface="DM Sans Bold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6257" y="981075"/>
            <a:ext cx="3933043" cy="4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análise de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81075"/>
            <a:ext cx="3933043" cy="4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CAECO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00129" y="2416571"/>
            <a:ext cx="7887742" cy="932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5499" spc="-54">
                <a:solidFill>
                  <a:srgbClr val="000000"/>
                </a:solidFill>
                <a:latin typeface="DM Sans Bold"/>
              </a:rPr>
              <a:t>Sumário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682357" y="4706504"/>
            <a:ext cx="6246646" cy="991769"/>
            <a:chOff x="0" y="0"/>
            <a:chExt cx="7920195" cy="125747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7920196" cy="1257475"/>
            </a:xfrm>
            <a:custGeom>
              <a:avLst/>
              <a:gdLst/>
              <a:ahLst/>
              <a:cxnLst/>
              <a:rect r="r" b="b" t="t" l="l"/>
              <a:pathLst>
                <a:path h="1257475" w="7920196">
                  <a:moveTo>
                    <a:pt x="7795735" y="1257475"/>
                  </a:moveTo>
                  <a:lnTo>
                    <a:pt x="124460" y="1257475"/>
                  </a:lnTo>
                  <a:cubicBezTo>
                    <a:pt x="55880" y="1257475"/>
                    <a:pt x="0" y="1201595"/>
                    <a:pt x="0" y="11330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95735" y="0"/>
                  </a:lnTo>
                  <a:cubicBezTo>
                    <a:pt x="7864315" y="0"/>
                    <a:pt x="7920196" y="55880"/>
                    <a:pt x="7920196" y="124460"/>
                  </a:cubicBezTo>
                  <a:lnTo>
                    <a:pt x="7920196" y="1133015"/>
                  </a:lnTo>
                  <a:cubicBezTo>
                    <a:pt x="7920196" y="1201595"/>
                    <a:pt x="7864315" y="1257475"/>
                    <a:pt x="7795735" y="1257475"/>
                  </a:cubicBez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358997" y="4706504"/>
            <a:ext cx="6246646" cy="991769"/>
            <a:chOff x="0" y="0"/>
            <a:chExt cx="7920195" cy="12574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7920196" cy="1257475"/>
            </a:xfrm>
            <a:custGeom>
              <a:avLst/>
              <a:gdLst/>
              <a:ahLst/>
              <a:cxnLst/>
              <a:rect r="r" b="b" t="t" l="l"/>
              <a:pathLst>
                <a:path h="1257475" w="7920196">
                  <a:moveTo>
                    <a:pt x="7795735" y="1257475"/>
                  </a:moveTo>
                  <a:lnTo>
                    <a:pt x="124460" y="1257475"/>
                  </a:lnTo>
                  <a:cubicBezTo>
                    <a:pt x="55880" y="1257475"/>
                    <a:pt x="0" y="1201595"/>
                    <a:pt x="0" y="11330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95735" y="0"/>
                  </a:lnTo>
                  <a:cubicBezTo>
                    <a:pt x="7864315" y="0"/>
                    <a:pt x="7920196" y="55880"/>
                    <a:pt x="7920196" y="124460"/>
                  </a:cubicBezTo>
                  <a:lnTo>
                    <a:pt x="7920196" y="1133015"/>
                  </a:lnTo>
                  <a:cubicBezTo>
                    <a:pt x="7920196" y="1201595"/>
                    <a:pt x="7864315" y="1257475"/>
                    <a:pt x="7795735" y="1257475"/>
                  </a:cubicBez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682357" y="6393057"/>
            <a:ext cx="6246646" cy="991769"/>
            <a:chOff x="0" y="0"/>
            <a:chExt cx="7920195" cy="12574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7920196" cy="1257475"/>
            </a:xfrm>
            <a:custGeom>
              <a:avLst/>
              <a:gdLst/>
              <a:ahLst/>
              <a:cxnLst/>
              <a:rect r="r" b="b" t="t" l="l"/>
              <a:pathLst>
                <a:path h="1257475" w="7920196">
                  <a:moveTo>
                    <a:pt x="7795735" y="1257475"/>
                  </a:moveTo>
                  <a:lnTo>
                    <a:pt x="124460" y="1257475"/>
                  </a:lnTo>
                  <a:cubicBezTo>
                    <a:pt x="55880" y="1257475"/>
                    <a:pt x="0" y="1201595"/>
                    <a:pt x="0" y="11330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95735" y="0"/>
                  </a:lnTo>
                  <a:cubicBezTo>
                    <a:pt x="7864315" y="0"/>
                    <a:pt x="7920196" y="55880"/>
                    <a:pt x="7920196" y="124460"/>
                  </a:cubicBezTo>
                  <a:lnTo>
                    <a:pt x="7920196" y="1133015"/>
                  </a:lnTo>
                  <a:cubicBezTo>
                    <a:pt x="7920196" y="1201595"/>
                    <a:pt x="7864315" y="1257475"/>
                    <a:pt x="7795735" y="1257475"/>
                  </a:cubicBez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47143" y="4957298"/>
            <a:ext cx="4904364" cy="44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-26">
                <a:solidFill>
                  <a:srgbClr val="000000"/>
                </a:solidFill>
                <a:latin typeface="DM Sans"/>
              </a:rPr>
              <a:t>Importância da análise de dados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47143" y="6643851"/>
            <a:ext cx="4120319" cy="44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-26">
                <a:solidFill>
                  <a:srgbClr val="000000"/>
                </a:solidFill>
                <a:latin typeface="DM Sans"/>
              </a:rPr>
              <a:t>Carreira de data engineer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358997" y="6393057"/>
            <a:ext cx="6246646" cy="991769"/>
            <a:chOff x="0" y="0"/>
            <a:chExt cx="7920195" cy="125747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7920196" cy="1257475"/>
            </a:xfrm>
            <a:custGeom>
              <a:avLst/>
              <a:gdLst/>
              <a:ahLst/>
              <a:cxnLst/>
              <a:rect r="r" b="b" t="t" l="l"/>
              <a:pathLst>
                <a:path h="1257475" w="7920196">
                  <a:moveTo>
                    <a:pt x="7795735" y="1257475"/>
                  </a:moveTo>
                  <a:lnTo>
                    <a:pt x="124460" y="1257475"/>
                  </a:lnTo>
                  <a:cubicBezTo>
                    <a:pt x="55880" y="1257475"/>
                    <a:pt x="0" y="1201595"/>
                    <a:pt x="0" y="11330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95735" y="0"/>
                  </a:lnTo>
                  <a:cubicBezTo>
                    <a:pt x="7864315" y="0"/>
                    <a:pt x="7920196" y="55880"/>
                    <a:pt x="7920196" y="124460"/>
                  </a:cubicBezTo>
                  <a:lnTo>
                    <a:pt x="7920196" y="1133015"/>
                  </a:lnTo>
                  <a:cubicBezTo>
                    <a:pt x="7920196" y="1201595"/>
                    <a:pt x="7864315" y="1257475"/>
                    <a:pt x="7795735" y="1257475"/>
                  </a:cubicBez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506703" y="4957298"/>
            <a:ext cx="4786075" cy="44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-26">
                <a:solidFill>
                  <a:srgbClr val="000000"/>
                </a:solidFill>
                <a:latin typeface="DM Sans"/>
              </a:rPr>
              <a:t>Carreira de data science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06703" y="6643851"/>
            <a:ext cx="4786075" cy="44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-26">
                <a:solidFill>
                  <a:srgbClr val="000000"/>
                </a:solidFill>
                <a:latin typeface="DM Sans"/>
              </a:rPr>
              <a:t>Carreira de data architect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682357" y="4706504"/>
            <a:ext cx="1006797" cy="991769"/>
            <a:chOff x="0" y="0"/>
            <a:chExt cx="1276530" cy="1257475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276530" cy="1257475"/>
            </a:xfrm>
            <a:custGeom>
              <a:avLst/>
              <a:gdLst/>
              <a:ahLst/>
              <a:cxnLst/>
              <a:rect r="r" b="b" t="t" l="l"/>
              <a:pathLst>
                <a:path h="1257475" w="1276530">
                  <a:moveTo>
                    <a:pt x="1152070" y="1257475"/>
                  </a:moveTo>
                  <a:lnTo>
                    <a:pt x="124460" y="1257475"/>
                  </a:lnTo>
                  <a:cubicBezTo>
                    <a:pt x="55880" y="1257475"/>
                    <a:pt x="0" y="1201595"/>
                    <a:pt x="0" y="11330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52070" y="0"/>
                  </a:lnTo>
                  <a:cubicBezTo>
                    <a:pt x="1220650" y="0"/>
                    <a:pt x="1276530" y="55880"/>
                    <a:pt x="1276530" y="124460"/>
                  </a:cubicBezTo>
                  <a:lnTo>
                    <a:pt x="1276530" y="1133015"/>
                  </a:lnTo>
                  <a:cubicBezTo>
                    <a:pt x="1276530" y="1201595"/>
                    <a:pt x="1220650" y="1257475"/>
                    <a:pt x="1152070" y="1257475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682357" y="6393057"/>
            <a:ext cx="1006797" cy="991769"/>
            <a:chOff x="0" y="0"/>
            <a:chExt cx="1276530" cy="1257475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276530" cy="1257475"/>
            </a:xfrm>
            <a:custGeom>
              <a:avLst/>
              <a:gdLst/>
              <a:ahLst/>
              <a:cxnLst/>
              <a:rect r="r" b="b" t="t" l="l"/>
              <a:pathLst>
                <a:path h="1257475" w="1276530">
                  <a:moveTo>
                    <a:pt x="1152070" y="1257475"/>
                  </a:moveTo>
                  <a:lnTo>
                    <a:pt x="124460" y="1257475"/>
                  </a:lnTo>
                  <a:cubicBezTo>
                    <a:pt x="55880" y="1257475"/>
                    <a:pt x="0" y="1201595"/>
                    <a:pt x="0" y="11330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52070" y="0"/>
                  </a:lnTo>
                  <a:cubicBezTo>
                    <a:pt x="1220650" y="0"/>
                    <a:pt x="1276530" y="55880"/>
                    <a:pt x="1276530" y="124460"/>
                  </a:cubicBezTo>
                  <a:lnTo>
                    <a:pt x="1276530" y="1133015"/>
                  </a:lnTo>
                  <a:cubicBezTo>
                    <a:pt x="1276530" y="1201595"/>
                    <a:pt x="1220650" y="1257475"/>
                    <a:pt x="1152070" y="1257475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358997" y="4706504"/>
            <a:ext cx="1006797" cy="991769"/>
            <a:chOff x="0" y="0"/>
            <a:chExt cx="1276530" cy="1257475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276530" cy="1257475"/>
            </a:xfrm>
            <a:custGeom>
              <a:avLst/>
              <a:gdLst/>
              <a:ahLst/>
              <a:cxnLst/>
              <a:rect r="r" b="b" t="t" l="l"/>
              <a:pathLst>
                <a:path h="1257475" w="1276530">
                  <a:moveTo>
                    <a:pt x="1152070" y="1257475"/>
                  </a:moveTo>
                  <a:lnTo>
                    <a:pt x="124460" y="1257475"/>
                  </a:lnTo>
                  <a:cubicBezTo>
                    <a:pt x="55880" y="1257475"/>
                    <a:pt x="0" y="1201595"/>
                    <a:pt x="0" y="11330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52070" y="0"/>
                  </a:lnTo>
                  <a:cubicBezTo>
                    <a:pt x="1220650" y="0"/>
                    <a:pt x="1276530" y="55880"/>
                    <a:pt x="1276530" y="124460"/>
                  </a:cubicBezTo>
                  <a:lnTo>
                    <a:pt x="1276530" y="1133015"/>
                  </a:lnTo>
                  <a:cubicBezTo>
                    <a:pt x="1276530" y="1201595"/>
                    <a:pt x="1220650" y="1257475"/>
                    <a:pt x="1152070" y="1257475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358997" y="6393057"/>
            <a:ext cx="1006797" cy="991769"/>
            <a:chOff x="0" y="0"/>
            <a:chExt cx="1276530" cy="1257475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276530" cy="1257475"/>
            </a:xfrm>
            <a:custGeom>
              <a:avLst/>
              <a:gdLst/>
              <a:ahLst/>
              <a:cxnLst/>
              <a:rect r="r" b="b" t="t" l="l"/>
              <a:pathLst>
                <a:path h="1257475" w="1276530">
                  <a:moveTo>
                    <a:pt x="1152070" y="1257475"/>
                  </a:moveTo>
                  <a:lnTo>
                    <a:pt x="124460" y="1257475"/>
                  </a:lnTo>
                  <a:cubicBezTo>
                    <a:pt x="55880" y="1257475"/>
                    <a:pt x="0" y="1201595"/>
                    <a:pt x="0" y="11330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52070" y="0"/>
                  </a:lnTo>
                  <a:cubicBezTo>
                    <a:pt x="1220650" y="0"/>
                    <a:pt x="1276530" y="55880"/>
                    <a:pt x="1276530" y="124460"/>
                  </a:cubicBezTo>
                  <a:lnTo>
                    <a:pt x="1276530" y="1133015"/>
                  </a:lnTo>
                  <a:cubicBezTo>
                    <a:pt x="1276530" y="1201595"/>
                    <a:pt x="1220650" y="1257475"/>
                    <a:pt x="1152070" y="1257475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934056" y="4871912"/>
            <a:ext cx="503399" cy="59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54"/>
              </a:lnSpc>
              <a:spcBef>
                <a:spcPct val="0"/>
              </a:spcBef>
            </a:pPr>
            <a:r>
              <a:rPr lang="en-US" sz="3467" spc="-34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610697" y="4871912"/>
            <a:ext cx="503399" cy="59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54"/>
              </a:lnSpc>
              <a:spcBef>
                <a:spcPct val="0"/>
              </a:spcBef>
            </a:pPr>
            <a:r>
              <a:rPr lang="en-US" sz="3467" spc="-34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34056" y="6558464"/>
            <a:ext cx="503399" cy="59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54"/>
              </a:lnSpc>
              <a:spcBef>
                <a:spcPct val="0"/>
              </a:spcBef>
            </a:pPr>
            <a:r>
              <a:rPr lang="en-US" sz="3467" spc="-34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610697" y="6558464"/>
            <a:ext cx="503399" cy="59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54"/>
              </a:lnSpc>
              <a:spcBef>
                <a:spcPct val="0"/>
              </a:spcBef>
            </a:pPr>
            <a:r>
              <a:rPr lang="en-US" sz="3467" spc="-34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6257" y="981075"/>
            <a:ext cx="3933043" cy="4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análise de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81075"/>
            <a:ext cx="3933043" cy="4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CAECO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35764" t="0" r="35764" b="0"/>
          <a:stretch>
            <a:fillRect/>
          </a:stretch>
        </p:blipFill>
        <p:spPr>
          <a:xfrm flipH="false" flipV="false" rot="0">
            <a:off x="9621305" y="2818080"/>
            <a:ext cx="3278260" cy="574981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2805651"/>
            <a:ext cx="7228633" cy="5762248"/>
            <a:chOff x="0" y="0"/>
            <a:chExt cx="2366446" cy="188639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66446" cy="1886394"/>
            </a:xfrm>
            <a:custGeom>
              <a:avLst/>
              <a:gdLst/>
              <a:ahLst/>
              <a:cxnLst/>
              <a:rect r="r" b="b" t="t" l="l"/>
              <a:pathLst>
                <a:path h="1886394" w="2366446">
                  <a:moveTo>
                    <a:pt x="2241986" y="1886394"/>
                  </a:moveTo>
                  <a:lnTo>
                    <a:pt x="124460" y="1886394"/>
                  </a:lnTo>
                  <a:cubicBezTo>
                    <a:pt x="55880" y="1886394"/>
                    <a:pt x="0" y="1830514"/>
                    <a:pt x="0" y="17619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1986" y="0"/>
                  </a:lnTo>
                  <a:cubicBezTo>
                    <a:pt x="2310566" y="0"/>
                    <a:pt x="2366446" y="55880"/>
                    <a:pt x="2366446" y="124460"/>
                  </a:cubicBezTo>
                  <a:lnTo>
                    <a:pt x="2366446" y="1761934"/>
                  </a:lnTo>
                  <a:cubicBezTo>
                    <a:pt x="2366446" y="1830514"/>
                    <a:pt x="2310566" y="1886394"/>
                    <a:pt x="2241986" y="1886394"/>
                  </a:cubicBezTo>
                  <a:close/>
                </a:path>
              </a:pathLst>
            </a:custGeom>
            <a:solidFill>
              <a:srgbClr val="000000">
                <a:alpha val="2745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91040" y="3301652"/>
            <a:ext cx="6284436" cy="1674665"/>
            <a:chOff x="0" y="0"/>
            <a:chExt cx="8379247" cy="223288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0"/>
              <a:ext cx="8379247" cy="1212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699"/>
                </a:lnSpc>
                <a:spcBef>
                  <a:spcPct val="0"/>
                </a:spcBef>
              </a:pPr>
              <a:r>
                <a:rPr lang="en-US" sz="5499" spc="-54">
                  <a:solidFill>
                    <a:srgbClr val="000000"/>
                  </a:solidFill>
                  <a:latin typeface="DM Sans Bold"/>
                </a:rPr>
                <a:t>Importância da: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98505"/>
              <a:ext cx="8379247" cy="534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Análise de dados.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91040" y="5427601"/>
            <a:ext cx="6119446" cy="2306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300"/>
              </a:lnSpc>
            </a:pPr>
            <a:r>
              <a:rPr lang="en-US" sz="1643">
                <a:solidFill>
                  <a:srgbClr val="000000"/>
                </a:solidFill>
                <a:latin typeface="DM Sans"/>
              </a:rPr>
              <a:t>Afim de otimizar recursos e entender o próprio crescimento, é de suma importância que um negócio analise constantemente seus próprios dados (informações acerca dos serviços prestados). A análise se faz necessária para que as decisões importantes de determinado agrupamento não sejam feitas com base em intuição, mas sim com princípios teóricos confiáveis e constância, para assim garantir um resultado mais duradouro e de melhor custo benefício.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1083" t="0" r="31083" b="0"/>
          <a:stretch>
            <a:fillRect/>
          </a:stretch>
        </p:blipFill>
        <p:spPr>
          <a:xfrm flipH="false" flipV="false" rot="0">
            <a:off x="13151888" y="2805651"/>
            <a:ext cx="3278260" cy="5762248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8927210" y="6238328"/>
            <a:ext cx="1388189" cy="1495907"/>
            <a:chOff x="0" y="0"/>
            <a:chExt cx="1850918" cy="1994542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87659">
              <a:off x="50582" y="46318"/>
              <a:ext cx="1749755" cy="1901907"/>
            </a:xfrm>
            <a:prstGeom prst="rect">
              <a:avLst/>
            </a:prstGeom>
          </p:spPr>
        </p:pic>
        <p:sp>
          <p:nvSpPr>
            <p:cNvPr name="TextBox 14" id="14"/>
            <p:cNvSpPr txBox="true"/>
            <p:nvPr/>
          </p:nvSpPr>
          <p:spPr>
            <a:xfrm rot="0">
              <a:off x="367203" y="736472"/>
              <a:ext cx="1167312" cy="971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DM Sans Bold"/>
                </a:rPr>
                <a:t>Vários tipos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788015" y="6173055"/>
            <a:ext cx="1471285" cy="1561180"/>
            <a:chOff x="0" y="0"/>
            <a:chExt cx="1961714" cy="2081573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391482">
              <a:off x="101973" y="93439"/>
              <a:ext cx="1752593" cy="1894695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616484" y="389661"/>
              <a:ext cx="345230" cy="345230"/>
            </a:xfrm>
            <a:prstGeom prst="rect">
              <a:avLst/>
            </a:prstGeom>
          </p:spPr>
        </p:pic>
        <p:sp>
          <p:nvSpPr>
            <p:cNvPr name="TextBox 18" id="18"/>
            <p:cNvSpPr txBox="true"/>
            <p:nvPr/>
          </p:nvSpPr>
          <p:spPr>
            <a:xfrm rot="0">
              <a:off x="394614" y="779987"/>
              <a:ext cx="1167312" cy="971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DM Sans Bold"/>
                </a:rPr>
                <a:t>Muito útil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5006" y="674017"/>
            <a:ext cx="9531539" cy="1769100"/>
            <a:chOff x="0" y="0"/>
            <a:chExt cx="12708718" cy="2358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12708718" cy="912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700"/>
                </a:lnSpc>
                <a:spcBef>
                  <a:spcPct val="0"/>
                </a:spcBef>
              </a:pPr>
              <a:r>
                <a:rPr lang="en-US" sz="4071" spc="-40">
                  <a:solidFill>
                    <a:srgbClr val="000000"/>
                  </a:solidFill>
                  <a:latin typeface="DM Sans Bold"/>
                </a:rPr>
                <a:t>Análise de dados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28757"/>
              <a:ext cx="12708718" cy="1230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487"/>
                </a:lnSpc>
                <a:spcBef>
                  <a:spcPct val="0"/>
                </a:spcBef>
              </a:pPr>
              <a:r>
                <a:rPr lang="en-US" sz="1776">
                  <a:solidFill>
                    <a:srgbClr val="000000"/>
                  </a:solidFill>
                  <a:latin typeface="DM Sans"/>
                </a:rPr>
                <a:t>Vale salientar que a análise de dados não é importante somente para o empreendedorismo. Todas as áreas profissionalizantes dependem dela para resolução de problemas e também para o aprimoramento do serviço oferecido.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002738" y="1187580"/>
            <a:ext cx="966008" cy="787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FFFFFF"/>
                </a:solidFill>
                <a:latin typeface="DM Sans"/>
              </a:rPr>
              <a:t>Foi importante para a luta da COVID19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51633" y="3147538"/>
            <a:ext cx="17384733" cy="6737454"/>
            <a:chOff x="0" y="0"/>
            <a:chExt cx="9620467" cy="372841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9620467" cy="3728412"/>
            </a:xfrm>
            <a:custGeom>
              <a:avLst/>
              <a:gdLst/>
              <a:ahLst/>
              <a:cxnLst/>
              <a:rect r="r" b="b" t="t" l="l"/>
              <a:pathLst>
                <a:path h="3728412" w="9620467">
                  <a:moveTo>
                    <a:pt x="9496007" y="3728412"/>
                  </a:moveTo>
                  <a:lnTo>
                    <a:pt x="124460" y="3728412"/>
                  </a:lnTo>
                  <a:cubicBezTo>
                    <a:pt x="55880" y="3728412"/>
                    <a:pt x="0" y="3672532"/>
                    <a:pt x="0" y="36039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603952"/>
                  </a:lnTo>
                  <a:cubicBezTo>
                    <a:pt x="9620467" y="3672532"/>
                    <a:pt x="9564587" y="3728412"/>
                    <a:pt x="9496007" y="3728412"/>
                  </a:cubicBezTo>
                  <a:close/>
                </a:path>
              </a:pathLst>
            </a:custGeom>
            <a:solidFill>
              <a:srgbClr val="000000">
                <a:alpha val="274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1931" y="3528916"/>
            <a:ext cx="4124716" cy="1515085"/>
            <a:chOff x="0" y="0"/>
            <a:chExt cx="5499622" cy="202011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499622" cy="2020114"/>
              <a:chOff x="0" y="0"/>
              <a:chExt cx="2196608" cy="856117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2196608" cy="856117"/>
              </a:xfrm>
              <a:custGeom>
                <a:avLst/>
                <a:gdLst/>
                <a:ahLst/>
                <a:cxnLst/>
                <a:rect r="r" b="b" t="t" l="l"/>
                <a:pathLst>
                  <a:path h="856117" w="2196608">
                    <a:moveTo>
                      <a:pt x="2072148" y="856117"/>
                    </a:moveTo>
                    <a:lnTo>
                      <a:pt x="124460" y="856117"/>
                    </a:lnTo>
                    <a:cubicBezTo>
                      <a:pt x="55880" y="856117"/>
                      <a:pt x="0" y="800237"/>
                      <a:pt x="0" y="73165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72148" y="0"/>
                    </a:lnTo>
                    <a:cubicBezTo>
                      <a:pt x="2140728" y="0"/>
                      <a:pt x="2196608" y="55880"/>
                      <a:pt x="2196608" y="124460"/>
                    </a:cubicBezTo>
                    <a:lnTo>
                      <a:pt x="2196608" y="731657"/>
                    </a:lnTo>
                    <a:cubicBezTo>
                      <a:pt x="2196608" y="800237"/>
                      <a:pt x="2140728" y="856117"/>
                      <a:pt x="2072148" y="856117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451111" y="537444"/>
              <a:ext cx="4597400" cy="916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FFFFFF"/>
                  </a:solidFill>
                  <a:latin typeface="DM Sans"/>
                </a:rPr>
                <a:t>Há motivos para se investir em análise de dados?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984461" y="8649913"/>
            <a:ext cx="3091560" cy="957550"/>
            <a:chOff x="0" y="0"/>
            <a:chExt cx="4122080" cy="127673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122080" cy="1276734"/>
              <a:chOff x="0" y="0"/>
              <a:chExt cx="2132177" cy="6604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2132177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2132177">
                    <a:moveTo>
                      <a:pt x="2007716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07717" y="0"/>
                    </a:lnTo>
                    <a:cubicBezTo>
                      <a:pt x="2076297" y="0"/>
                      <a:pt x="2132177" y="55880"/>
                      <a:pt x="2132177" y="124460"/>
                    </a:cubicBezTo>
                    <a:lnTo>
                      <a:pt x="2132177" y="535940"/>
                    </a:lnTo>
                    <a:cubicBezTo>
                      <a:pt x="2132177" y="604520"/>
                      <a:pt x="2076297" y="660400"/>
                      <a:pt x="2007717" y="66040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350537" y="432627"/>
              <a:ext cx="3421006" cy="449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>
                  <a:solidFill>
                    <a:srgbClr val="FFFFFF"/>
                  </a:solidFill>
                  <a:latin typeface="DM Sans"/>
                </a:rPr>
                <a:t>CAECO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86301" y="5419801"/>
            <a:ext cx="10199440" cy="383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253">
                <a:solidFill>
                  <a:srgbClr val="000000"/>
                </a:solidFill>
                <a:latin typeface="DM Sans Bold"/>
              </a:rPr>
              <a:t>Há vários. A análise de dados, como sendo um processo de inspeção, limpeza, transformação e modelagem de dados com o objetivo de descobrir informações úteis, informar conclusões e apoiar a tomada de decisões, oferece ao empreendedor uma visão extremamente ampla da sua empresa, principalmente indicadores de bom desempenho ou desempenho ruim. Ela oferece muito mais que apenas tecnologia: ela oferece suporte para muitas outras áreas, como Recursos Humanos, Logística, Vendas, Compras, Marketing, Financeiro, dentre outros. É possível até dizer que a análise de dados oferece suporte para todas as áreas da sua empresa, sendo usada como base para tomadas de decisão, criação de metas e leitura de cenários adversos.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2039" y="2754220"/>
            <a:ext cx="10037499" cy="5466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743"/>
              </a:lnSpc>
            </a:pPr>
            <a:r>
              <a:rPr lang="en-US" sz="9592" spc="-95">
                <a:solidFill>
                  <a:srgbClr val="000000"/>
                </a:solidFill>
                <a:latin typeface="DM Sans Bold"/>
              </a:rPr>
              <a:t>Algumas carreiras dentro da esfera da análise de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326257" y="981075"/>
            <a:ext cx="3933043" cy="4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análise de dados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81075"/>
            <a:ext cx="3933043" cy="4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CAECO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24659"/>
            <a:ext cx="3873979" cy="160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61"/>
              </a:lnSpc>
              <a:spcBef>
                <a:spcPct val="0"/>
              </a:spcBef>
            </a:pPr>
            <a:r>
              <a:rPr lang="en-US" sz="4615" spc="-46">
                <a:solidFill>
                  <a:srgbClr val="000000"/>
                </a:solidFill>
                <a:latin typeface="DM Sans Bold"/>
              </a:rPr>
              <a:t>Carreira de data science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581485"/>
            <a:ext cx="4160116" cy="328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92"/>
              </a:lnSpc>
            </a:pPr>
            <a:r>
              <a:rPr lang="en-US" sz="2066">
                <a:solidFill>
                  <a:srgbClr val="000000"/>
                </a:solidFill>
                <a:latin typeface="DM Sans"/>
              </a:rPr>
              <a:t>Ciência de dados é uma área voltada para o estudo e a análise de dados econômicos, financeiros e sociais, estruturados e não-estruturados, que visa a extração de conhecimento, detecção de padrões e/ou obtenção de insights para possíveis tomadas de decisão.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29578" y="416759"/>
            <a:ext cx="12206788" cy="9453481"/>
            <a:chOff x="0" y="0"/>
            <a:chExt cx="4129210" cy="319784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129210" cy="3197844"/>
            </a:xfrm>
            <a:custGeom>
              <a:avLst/>
              <a:gdLst/>
              <a:ahLst/>
              <a:cxnLst/>
              <a:rect r="r" b="b" t="t" l="l"/>
              <a:pathLst>
                <a:path h="3197844" w="4129210">
                  <a:moveTo>
                    <a:pt x="4004750" y="3197844"/>
                  </a:moveTo>
                  <a:lnTo>
                    <a:pt x="124460" y="3197844"/>
                  </a:lnTo>
                  <a:cubicBezTo>
                    <a:pt x="55880" y="3197844"/>
                    <a:pt x="0" y="3141964"/>
                    <a:pt x="0" y="30733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04750" y="0"/>
                  </a:lnTo>
                  <a:cubicBezTo>
                    <a:pt x="4073330" y="0"/>
                    <a:pt x="4129210" y="55880"/>
                    <a:pt x="4129210" y="124460"/>
                  </a:cubicBezTo>
                  <a:lnTo>
                    <a:pt x="4129210" y="3073384"/>
                  </a:lnTo>
                  <a:cubicBezTo>
                    <a:pt x="4129210" y="3141964"/>
                    <a:pt x="4073330" y="3197844"/>
                    <a:pt x="4004750" y="3197844"/>
                  </a:cubicBezTo>
                  <a:close/>
                </a:path>
              </a:pathLst>
            </a:custGeom>
            <a:solidFill>
              <a:srgbClr val="000000">
                <a:alpha val="2745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5829388"/>
            <a:ext cx="589851" cy="58985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29030" y="5829388"/>
            <a:ext cx="589851" cy="58985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86886" y="5829388"/>
            <a:ext cx="589851" cy="5898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68235" y="6706821"/>
            <a:ext cx="293083" cy="29308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417459" y="1497150"/>
            <a:ext cx="10199440" cy="2444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253">
                <a:solidFill>
                  <a:srgbClr val="000000"/>
                </a:solidFill>
                <a:latin typeface="DM Sans Bold"/>
              </a:rPr>
              <a:t>A carreira de um data scientist, ou seja, um cientista de dados é baseada na reunião e interpretação de dados referentes ao comportamento de indivíduos, acumulados pelas empresas. É fato que diariamente, por um único indivíduo, são produzidos diversos dados (principalmente em redes sociais), mas para que estes dados se tornem eficientes para determinado segmento, é necessário que haja um cientista por trás, transformando-os em informações lucrativas.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17459" y="4524131"/>
            <a:ext cx="10199440" cy="2095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253">
                <a:solidFill>
                  <a:srgbClr val="000000"/>
                </a:solidFill>
                <a:latin typeface="DM Sans Bold"/>
              </a:rPr>
              <a:t>Conhecimentos acerca de programação e inteligência artificial são a base da ciência de dados. O mercado de trabalho referente a essa profissão vem crescendo e ganhando espaço na sociedade desde 2017, tendo sua importância devidamente valorizada. Hoje em dia, graduações como diversas engenharias, economia e administração formam muito dos data scientists de hoje.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561318" y="6706821"/>
            <a:ext cx="2348664" cy="2551479"/>
            <a:chOff x="0" y="0"/>
            <a:chExt cx="3131552" cy="3401972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1471">
              <a:off x="5650" y="5197"/>
              <a:ext cx="3120252" cy="3391578"/>
            </a:xfrm>
            <a:prstGeom prst="rect">
              <a:avLst/>
            </a:prstGeom>
          </p:spPr>
        </p:pic>
        <p:sp>
          <p:nvSpPr>
            <p:cNvPr name="TextBox 14" id="14"/>
            <p:cNvSpPr txBox="true"/>
            <p:nvPr/>
          </p:nvSpPr>
          <p:spPr>
            <a:xfrm rot="0">
              <a:off x="706203" y="987089"/>
              <a:ext cx="1715180" cy="336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28"/>
                </a:lnSpc>
                <a:spcBef>
                  <a:spcPct val="0"/>
                </a:spcBef>
              </a:pPr>
              <a:r>
                <a:rPr lang="en-US" sz="1520">
                  <a:solidFill>
                    <a:srgbClr val="000000"/>
                  </a:solidFill>
                  <a:latin typeface="DM Sans Bold"/>
                </a:rPr>
                <a:t>Linguagens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12845" y="1428332"/>
              <a:ext cx="2308385" cy="768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64"/>
                </a:lnSpc>
              </a:pPr>
              <a:r>
                <a:rPr lang="en-US" sz="1117">
                  <a:solidFill>
                    <a:srgbClr val="000000"/>
                  </a:solidFill>
                  <a:latin typeface="DM Sans"/>
                </a:rPr>
                <a:t>R, Julia, Python, SQL (banco de dados) e mongoDB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24659"/>
            <a:ext cx="3873979" cy="160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61"/>
              </a:lnSpc>
              <a:spcBef>
                <a:spcPct val="0"/>
              </a:spcBef>
            </a:pPr>
            <a:r>
              <a:rPr lang="en-US" sz="4615" spc="-46">
                <a:solidFill>
                  <a:srgbClr val="000000"/>
                </a:solidFill>
                <a:latin typeface="DM Sans Bold"/>
              </a:rPr>
              <a:t>Carreira de data engineer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2839" y="6594789"/>
            <a:ext cx="4289840" cy="305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16"/>
              </a:lnSpc>
            </a:pPr>
            <a:r>
              <a:rPr lang="en-US" sz="2154">
                <a:solidFill>
                  <a:srgbClr val="000000"/>
                </a:solidFill>
                <a:latin typeface="DM Sans"/>
              </a:rPr>
              <a:t>Engenharia de dados se concentra em aplicações práticas de coleta e análise de dados, formulando as estruturas para armazenar grandes conjuntos de informações e mecanismos para validar essas informações.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29578" y="416759"/>
            <a:ext cx="12206788" cy="9453481"/>
            <a:chOff x="0" y="0"/>
            <a:chExt cx="4129210" cy="319784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129210" cy="3197844"/>
            </a:xfrm>
            <a:custGeom>
              <a:avLst/>
              <a:gdLst/>
              <a:ahLst/>
              <a:cxnLst/>
              <a:rect r="r" b="b" t="t" l="l"/>
              <a:pathLst>
                <a:path h="3197844" w="4129210">
                  <a:moveTo>
                    <a:pt x="4004750" y="3197844"/>
                  </a:moveTo>
                  <a:lnTo>
                    <a:pt x="124460" y="3197844"/>
                  </a:lnTo>
                  <a:cubicBezTo>
                    <a:pt x="55880" y="3197844"/>
                    <a:pt x="0" y="3141964"/>
                    <a:pt x="0" y="30733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04750" y="0"/>
                  </a:lnTo>
                  <a:cubicBezTo>
                    <a:pt x="4073330" y="0"/>
                    <a:pt x="4129210" y="55880"/>
                    <a:pt x="4129210" y="124460"/>
                  </a:cubicBezTo>
                  <a:lnTo>
                    <a:pt x="4129210" y="3073384"/>
                  </a:lnTo>
                  <a:cubicBezTo>
                    <a:pt x="4129210" y="3141964"/>
                    <a:pt x="4073330" y="3197844"/>
                    <a:pt x="4004750" y="3197844"/>
                  </a:cubicBezTo>
                  <a:close/>
                </a:path>
              </a:pathLst>
            </a:custGeom>
            <a:solidFill>
              <a:srgbClr val="000000">
                <a:alpha val="2745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5829388"/>
            <a:ext cx="589851" cy="58985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29030" y="5829388"/>
            <a:ext cx="589851" cy="58985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86886" y="5829388"/>
            <a:ext cx="589851" cy="58985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721249" y="1616562"/>
            <a:ext cx="10023447" cy="317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DM Sans Bold"/>
              </a:rPr>
              <a:t>Um engenheiro de dados é aquele responsável por desenvolver a infraestrutura da chamada big data para que, então, um cientista de dados possa analisá-la corretamente. São normalmente criadores de softwares que vão projetar, estruturar e gerenciar o grande conjunto de dados, assim necessariamente tendo de lidar com muita matemática. No entanto, ainda não há uma formação dita como Engenharia de Dados, mas acredita-se que como está se tornando recorrente bons profissionais na área, o curso tenderá a surgir em breve.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21249" y="5095875"/>
            <a:ext cx="10023447" cy="2778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DM Sans Bold"/>
              </a:rPr>
              <a:t>Mas o que seria a tal chamada "Big Data"? Além de ser uma área de conhecimento baseada em tratar, analisar e obter informações a partir de conjuntos de dados grandes demais para serem analisados por sistemas tradicionais, e consequentemente necessitando da ajuda das tecnologias de informação, também se trata do próprio conjunto de dados analisado pelo cientista de dados e organizado dentro de um sistema pelo engenheiro de dados.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531108" y="7614222"/>
            <a:ext cx="2305259" cy="2459095"/>
            <a:chOff x="0" y="0"/>
            <a:chExt cx="3073678" cy="3278794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320980">
              <a:off x="135173" y="124082"/>
              <a:ext cx="2803332" cy="3030629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94944">
              <a:off x="970603" y="867060"/>
              <a:ext cx="1498380" cy="286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855"/>
                </a:lnSpc>
                <a:spcBef>
                  <a:spcPct val="0"/>
                </a:spcBef>
              </a:pPr>
              <a:r>
                <a:rPr lang="en-US" sz="1325">
                  <a:solidFill>
                    <a:srgbClr val="000000"/>
                  </a:solidFill>
                  <a:latin typeface="DM Sans Bold"/>
                </a:rPr>
                <a:t>Carreira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87097">
              <a:off x="476334" y="1369503"/>
              <a:ext cx="2127216" cy="951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1"/>
                </a:lnSpc>
              </a:pPr>
              <a:r>
                <a:rPr lang="en-US" sz="1029">
                  <a:solidFill>
                    <a:srgbClr val="000000"/>
                  </a:solidFill>
                  <a:latin typeface="DM Sans"/>
                </a:rPr>
                <a:t>Apesar de estar em ascenção, também não há muitos profissionais nesta área.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24659"/>
            <a:ext cx="3873979" cy="242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61"/>
              </a:lnSpc>
              <a:spcBef>
                <a:spcPct val="0"/>
              </a:spcBef>
            </a:pPr>
            <a:r>
              <a:rPr lang="en-US" sz="4615" spc="-46">
                <a:solidFill>
                  <a:srgbClr val="000000"/>
                </a:solidFill>
                <a:latin typeface="DM Sans Bold"/>
              </a:rPr>
              <a:t>Carreira de data architect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9778" y="6648022"/>
            <a:ext cx="4653532" cy="261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589"/>
              </a:lnSpc>
            </a:pPr>
            <a:r>
              <a:rPr lang="en-US" sz="1849">
                <a:solidFill>
                  <a:srgbClr val="000000"/>
                </a:solidFill>
                <a:latin typeface="DM Sans"/>
              </a:rPr>
              <a:t>Se trata de uma solução colaborativa de modelagem e design de dados corporativos que pode simplificar e acelerar o design de integração para iniciativas relacionadas à inteligência de negócios, ao gerenciamento de dados mestres e à arquitetura orientada a serviços.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29578" y="416759"/>
            <a:ext cx="12206788" cy="9453481"/>
            <a:chOff x="0" y="0"/>
            <a:chExt cx="4129210" cy="319784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129210" cy="3197844"/>
            </a:xfrm>
            <a:custGeom>
              <a:avLst/>
              <a:gdLst/>
              <a:ahLst/>
              <a:cxnLst/>
              <a:rect r="r" b="b" t="t" l="l"/>
              <a:pathLst>
                <a:path h="3197844" w="4129210">
                  <a:moveTo>
                    <a:pt x="4004750" y="3197844"/>
                  </a:moveTo>
                  <a:lnTo>
                    <a:pt x="124460" y="3197844"/>
                  </a:lnTo>
                  <a:cubicBezTo>
                    <a:pt x="55880" y="3197844"/>
                    <a:pt x="0" y="3141964"/>
                    <a:pt x="0" y="30733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04750" y="0"/>
                  </a:lnTo>
                  <a:cubicBezTo>
                    <a:pt x="4073330" y="0"/>
                    <a:pt x="4129210" y="55880"/>
                    <a:pt x="4129210" y="124460"/>
                  </a:cubicBezTo>
                  <a:lnTo>
                    <a:pt x="4129210" y="3073384"/>
                  </a:lnTo>
                  <a:cubicBezTo>
                    <a:pt x="4129210" y="3141964"/>
                    <a:pt x="4073330" y="3197844"/>
                    <a:pt x="4004750" y="3197844"/>
                  </a:cubicBezTo>
                  <a:close/>
                </a:path>
              </a:pathLst>
            </a:custGeom>
            <a:solidFill>
              <a:srgbClr val="000000">
                <a:alpha val="2745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5829388"/>
            <a:ext cx="589851" cy="58985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29030" y="5829388"/>
            <a:ext cx="589851" cy="58985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86886" y="5829388"/>
            <a:ext cx="589851" cy="58985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911749" y="1807062"/>
            <a:ext cx="10023447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DM Sans Bold"/>
              </a:rPr>
              <a:t>Um arquiteto de dados tem a missão de organizar o sistema desenvolvido pelo engenheiro de dados. Cada equipe de Data Science requer um arquiteto de dados para visualizar, projetar e preparar os dados em uma estrutura que pode ser utilizado por cientistas e engenheiros de dados, portanto se trata de uma profissão complementar derivada da engenharia de dados. De um modo geral, a diferença entre os dois pode ser descrita como: Os arquitetos de dados conceituam e visualizam estruturas de dados, assim orientando os cientistas, enquanto os engenheiros de dados criam e mantêm estruturas funcionando através de um suporte para atividades de dados corporativos.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221233" y="6419239"/>
            <a:ext cx="2038067" cy="2196213"/>
            <a:chOff x="0" y="0"/>
            <a:chExt cx="2717422" cy="2928284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87659">
              <a:off x="74261" y="68001"/>
              <a:ext cx="2568899" cy="2792282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652658" y="783995"/>
              <a:ext cx="1412105" cy="28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52"/>
                </a:lnSpc>
                <a:spcBef>
                  <a:spcPct val="0"/>
                </a:spcBef>
              </a:pPr>
              <a:r>
                <a:rPr lang="en-US" sz="1251">
                  <a:solidFill>
                    <a:srgbClr val="000000"/>
                  </a:solidFill>
                  <a:latin typeface="DM Sans Bold"/>
                </a:rPr>
                <a:t>Carreira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08466" y="1222988"/>
              <a:ext cx="1900490" cy="626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88"/>
                </a:lnSpc>
              </a:pPr>
              <a:r>
                <a:rPr lang="en-US" sz="920">
                  <a:solidFill>
                    <a:srgbClr val="000000"/>
                  </a:solidFill>
                  <a:latin typeface="DM Sans"/>
                </a:rPr>
                <a:t>Ainda é uma carreira em crescimento e mais nova que as duas anteriores.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6456" y="933450"/>
            <a:ext cx="5280588" cy="932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699"/>
              </a:lnSpc>
              <a:spcBef>
                <a:spcPct val="0"/>
              </a:spcBef>
            </a:pPr>
            <a:r>
              <a:rPr lang="en-US" sz="5499" spc="-54">
                <a:solidFill>
                  <a:srgbClr val="000000"/>
                </a:solidFill>
                <a:latin typeface="DM Sans Bold"/>
              </a:rPr>
              <a:t>Quadro geral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463538" y="406573"/>
            <a:ext cx="4995224" cy="4506065"/>
            <a:chOff x="0" y="0"/>
            <a:chExt cx="3153983" cy="284512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153983" cy="2845129"/>
            </a:xfrm>
            <a:custGeom>
              <a:avLst/>
              <a:gdLst/>
              <a:ahLst/>
              <a:cxnLst/>
              <a:rect r="r" b="b" t="t" l="l"/>
              <a:pathLst>
                <a:path h="2845129" w="3153983">
                  <a:moveTo>
                    <a:pt x="3029523" y="2845128"/>
                  </a:moveTo>
                  <a:lnTo>
                    <a:pt x="124460" y="2845128"/>
                  </a:lnTo>
                  <a:cubicBezTo>
                    <a:pt x="55880" y="2845128"/>
                    <a:pt x="0" y="2789249"/>
                    <a:pt x="0" y="2720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29523" y="0"/>
                  </a:lnTo>
                  <a:cubicBezTo>
                    <a:pt x="3098104" y="0"/>
                    <a:pt x="3153983" y="55880"/>
                    <a:pt x="3153983" y="124460"/>
                  </a:cubicBezTo>
                  <a:lnTo>
                    <a:pt x="3153983" y="2720669"/>
                  </a:lnTo>
                  <a:cubicBezTo>
                    <a:pt x="3153983" y="2789249"/>
                    <a:pt x="3098104" y="2845129"/>
                    <a:pt x="3029523" y="2845129"/>
                  </a:cubicBezTo>
                  <a:close/>
                </a:path>
              </a:pathLst>
            </a:custGeom>
            <a:solidFill>
              <a:srgbClr val="000000">
                <a:alpha val="2745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02614" y="406573"/>
            <a:ext cx="4995224" cy="4506065"/>
            <a:chOff x="0" y="0"/>
            <a:chExt cx="3153983" cy="284512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153983" cy="2845129"/>
            </a:xfrm>
            <a:custGeom>
              <a:avLst/>
              <a:gdLst/>
              <a:ahLst/>
              <a:cxnLst/>
              <a:rect r="r" b="b" t="t" l="l"/>
              <a:pathLst>
                <a:path h="2845129" w="3153983">
                  <a:moveTo>
                    <a:pt x="3029523" y="2845128"/>
                  </a:moveTo>
                  <a:lnTo>
                    <a:pt x="124460" y="2845128"/>
                  </a:lnTo>
                  <a:cubicBezTo>
                    <a:pt x="55880" y="2845128"/>
                    <a:pt x="0" y="2789249"/>
                    <a:pt x="0" y="2720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29523" y="0"/>
                  </a:lnTo>
                  <a:cubicBezTo>
                    <a:pt x="3098104" y="0"/>
                    <a:pt x="3153983" y="55880"/>
                    <a:pt x="3153983" y="124460"/>
                  </a:cubicBezTo>
                  <a:lnTo>
                    <a:pt x="3153983" y="2720669"/>
                  </a:lnTo>
                  <a:cubicBezTo>
                    <a:pt x="3153983" y="2789249"/>
                    <a:pt x="3098104" y="2845129"/>
                    <a:pt x="3029523" y="2845129"/>
                  </a:cubicBezTo>
                  <a:close/>
                </a:path>
              </a:pathLst>
            </a:custGeom>
            <a:solidFill>
              <a:srgbClr val="000000">
                <a:alpha val="2745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463538" y="406573"/>
            <a:ext cx="4995224" cy="720211"/>
            <a:chOff x="0" y="0"/>
            <a:chExt cx="7920195" cy="114193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7920196" cy="1141933"/>
            </a:xfrm>
            <a:custGeom>
              <a:avLst/>
              <a:gdLst/>
              <a:ahLst/>
              <a:cxnLst/>
              <a:rect r="r" b="b" t="t" l="l"/>
              <a:pathLst>
                <a:path h="1141933" w="7920196">
                  <a:moveTo>
                    <a:pt x="7795735" y="1141933"/>
                  </a:moveTo>
                  <a:lnTo>
                    <a:pt x="124460" y="1141933"/>
                  </a:lnTo>
                  <a:cubicBezTo>
                    <a:pt x="55880" y="1141933"/>
                    <a:pt x="0" y="1086053"/>
                    <a:pt x="0" y="10174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95735" y="0"/>
                  </a:lnTo>
                  <a:cubicBezTo>
                    <a:pt x="7864315" y="0"/>
                    <a:pt x="7920196" y="55880"/>
                    <a:pt x="7920196" y="124460"/>
                  </a:cubicBezTo>
                  <a:lnTo>
                    <a:pt x="7920196" y="1017473"/>
                  </a:lnTo>
                  <a:cubicBezTo>
                    <a:pt x="7920196" y="1086053"/>
                    <a:pt x="7864315" y="1141933"/>
                    <a:pt x="7795735" y="1141933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720456" y="560723"/>
            <a:ext cx="4042925" cy="36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100" spc="-21">
                <a:solidFill>
                  <a:srgbClr val="FFFFFF"/>
                </a:solidFill>
                <a:latin typeface="DM Sans Bold"/>
              </a:rPr>
              <a:t>Cientista de dados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802614" y="406573"/>
            <a:ext cx="4995224" cy="720211"/>
            <a:chOff x="0" y="0"/>
            <a:chExt cx="7920195" cy="1141933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7920196" cy="1141933"/>
            </a:xfrm>
            <a:custGeom>
              <a:avLst/>
              <a:gdLst/>
              <a:ahLst/>
              <a:cxnLst/>
              <a:rect r="r" b="b" t="t" l="l"/>
              <a:pathLst>
                <a:path h="1141933" w="7920196">
                  <a:moveTo>
                    <a:pt x="7795735" y="1141933"/>
                  </a:moveTo>
                  <a:lnTo>
                    <a:pt x="124460" y="1141933"/>
                  </a:lnTo>
                  <a:cubicBezTo>
                    <a:pt x="55880" y="1141933"/>
                    <a:pt x="0" y="1086053"/>
                    <a:pt x="0" y="10174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95735" y="0"/>
                  </a:lnTo>
                  <a:cubicBezTo>
                    <a:pt x="7864315" y="0"/>
                    <a:pt x="7920196" y="55880"/>
                    <a:pt x="7920196" y="124460"/>
                  </a:cubicBezTo>
                  <a:lnTo>
                    <a:pt x="7920196" y="1017473"/>
                  </a:lnTo>
                  <a:cubicBezTo>
                    <a:pt x="7920196" y="1086053"/>
                    <a:pt x="7864315" y="1141933"/>
                    <a:pt x="7795735" y="1141933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059532" y="560723"/>
            <a:ext cx="4042925" cy="36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100" spc="-21">
                <a:solidFill>
                  <a:srgbClr val="FFFFFF"/>
                </a:solidFill>
                <a:latin typeface="DM Sans Bold"/>
              </a:rPr>
              <a:t>Engenheiro de dados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463538" y="5374362"/>
            <a:ext cx="4995224" cy="4506065"/>
            <a:chOff x="0" y="0"/>
            <a:chExt cx="3153983" cy="284512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153983" cy="2845129"/>
            </a:xfrm>
            <a:custGeom>
              <a:avLst/>
              <a:gdLst/>
              <a:ahLst/>
              <a:cxnLst/>
              <a:rect r="r" b="b" t="t" l="l"/>
              <a:pathLst>
                <a:path h="2845129" w="3153983">
                  <a:moveTo>
                    <a:pt x="3029523" y="2845128"/>
                  </a:moveTo>
                  <a:lnTo>
                    <a:pt x="124460" y="2845128"/>
                  </a:lnTo>
                  <a:cubicBezTo>
                    <a:pt x="55880" y="2845128"/>
                    <a:pt x="0" y="2789249"/>
                    <a:pt x="0" y="2720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29523" y="0"/>
                  </a:lnTo>
                  <a:cubicBezTo>
                    <a:pt x="3098104" y="0"/>
                    <a:pt x="3153983" y="55880"/>
                    <a:pt x="3153983" y="124460"/>
                  </a:cubicBezTo>
                  <a:lnTo>
                    <a:pt x="3153983" y="2720669"/>
                  </a:lnTo>
                  <a:cubicBezTo>
                    <a:pt x="3153983" y="2789249"/>
                    <a:pt x="3098104" y="2845129"/>
                    <a:pt x="3029523" y="2845129"/>
                  </a:cubicBezTo>
                  <a:close/>
                </a:path>
              </a:pathLst>
            </a:custGeom>
            <a:solidFill>
              <a:srgbClr val="000000">
                <a:alpha val="2745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463538" y="5374362"/>
            <a:ext cx="4995224" cy="720211"/>
            <a:chOff x="0" y="0"/>
            <a:chExt cx="7920195" cy="1141933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7920196" cy="1141933"/>
            </a:xfrm>
            <a:custGeom>
              <a:avLst/>
              <a:gdLst/>
              <a:ahLst/>
              <a:cxnLst/>
              <a:rect r="r" b="b" t="t" l="l"/>
              <a:pathLst>
                <a:path h="1141933" w="7920196">
                  <a:moveTo>
                    <a:pt x="7795735" y="1141933"/>
                  </a:moveTo>
                  <a:lnTo>
                    <a:pt x="124460" y="1141933"/>
                  </a:lnTo>
                  <a:cubicBezTo>
                    <a:pt x="55880" y="1141933"/>
                    <a:pt x="0" y="1086053"/>
                    <a:pt x="0" y="10174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95735" y="0"/>
                  </a:lnTo>
                  <a:cubicBezTo>
                    <a:pt x="7864315" y="0"/>
                    <a:pt x="7920196" y="55880"/>
                    <a:pt x="7920196" y="124460"/>
                  </a:cubicBezTo>
                  <a:lnTo>
                    <a:pt x="7920196" y="1017473"/>
                  </a:lnTo>
                  <a:cubicBezTo>
                    <a:pt x="7920196" y="1086053"/>
                    <a:pt x="7864315" y="1141933"/>
                    <a:pt x="7795735" y="1141933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720456" y="5528512"/>
            <a:ext cx="4042925" cy="365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100" spc="-21">
                <a:solidFill>
                  <a:srgbClr val="FFFFFF"/>
                </a:solidFill>
                <a:latin typeface="DM Sans Bold"/>
              </a:rPr>
              <a:t>Arquiteto de dados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6587" y="3744959"/>
            <a:ext cx="704790" cy="566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7"/>
              </a:lnSpc>
              <a:spcBef>
                <a:spcPct val="0"/>
              </a:spcBef>
            </a:pPr>
            <a:r>
              <a:rPr lang="en-US" sz="819">
                <a:solidFill>
                  <a:srgbClr val="FFFFFF"/>
                </a:solidFill>
                <a:latin typeface="DM Sans"/>
              </a:rPr>
              <a:t>Copie um post-its e escreva seus pensamentos.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802614" y="5374362"/>
            <a:ext cx="4995224" cy="4506065"/>
            <a:chOff x="0" y="0"/>
            <a:chExt cx="3153983" cy="2845129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3153983" cy="2845129"/>
            </a:xfrm>
            <a:custGeom>
              <a:avLst/>
              <a:gdLst/>
              <a:ahLst/>
              <a:cxnLst/>
              <a:rect r="r" b="b" t="t" l="l"/>
              <a:pathLst>
                <a:path h="2845129" w="3153983">
                  <a:moveTo>
                    <a:pt x="3029523" y="2845128"/>
                  </a:moveTo>
                  <a:lnTo>
                    <a:pt x="124460" y="2845128"/>
                  </a:lnTo>
                  <a:cubicBezTo>
                    <a:pt x="55880" y="2845128"/>
                    <a:pt x="0" y="2789249"/>
                    <a:pt x="0" y="27206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29523" y="0"/>
                  </a:lnTo>
                  <a:cubicBezTo>
                    <a:pt x="3098104" y="0"/>
                    <a:pt x="3153983" y="55880"/>
                    <a:pt x="3153983" y="124460"/>
                  </a:cubicBezTo>
                  <a:lnTo>
                    <a:pt x="3153983" y="2720669"/>
                  </a:lnTo>
                  <a:cubicBezTo>
                    <a:pt x="3153983" y="2789249"/>
                    <a:pt x="3098104" y="2845129"/>
                    <a:pt x="3029523" y="2845129"/>
                  </a:cubicBezTo>
                  <a:close/>
                </a:path>
              </a:pathLst>
            </a:custGeom>
            <a:solidFill>
              <a:srgbClr val="000000">
                <a:alpha val="2745"/>
              </a:srgbClr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802614" y="5374362"/>
            <a:ext cx="4995224" cy="720211"/>
            <a:chOff x="0" y="0"/>
            <a:chExt cx="7920195" cy="1141933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7920196" cy="1141933"/>
            </a:xfrm>
            <a:custGeom>
              <a:avLst/>
              <a:gdLst/>
              <a:ahLst/>
              <a:cxnLst/>
              <a:rect r="r" b="b" t="t" l="l"/>
              <a:pathLst>
                <a:path h="1141933" w="7920196">
                  <a:moveTo>
                    <a:pt x="7795735" y="1141933"/>
                  </a:moveTo>
                  <a:lnTo>
                    <a:pt x="124460" y="1141933"/>
                  </a:lnTo>
                  <a:cubicBezTo>
                    <a:pt x="55880" y="1141933"/>
                    <a:pt x="0" y="1086053"/>
                    <a:pt x="0" y="10174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95735" y="0"/>
                  </a:lnTo>
                  <a:cubicBezTo>
                    <a:pt x="7864315" y="0"/>
                    <a:pt x="7920196" y="55880"/>
                    <a:pt x="7920196" y="124460"/>
                  </a:cubicBezTo>
                  <a:lnTo>
                    <a:pt x="7920196" y="1017473"/>
                  </a:lnTo>
                  <a:cubicBezTo>
                    <a:pt x="7920196" y="1086053"/>
                    <a:pt x="7864315" y="1141933"/>
                    <a:pt x="7795735" y="1141933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3059532" y="5528512"/>
            <a:ext cx="4042925" cy="365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100" spc="-21">
                <a:solidFill>
                  <a:srgbClr val="FFFFFF"/>
                </a:solidFill>
                <a:latin typeface="DM Sans Bold"/>
              </a:rPr>
              <a:t>Equipe de dados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75684" y="1504047"/>
            <a:ext cx="3732469" cy="198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DM Sans Bold"/>
              </a:rPr>
              <a:t>O cientista analisa os dados da big data, armazenado em determinado sistema já desenvolvido.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369988" y="1582694"/>
            <a:ext cx="3732469" cy="2778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DM Sans Bold"/>
              </a:rPr>
              <a:t>O engenheiro estrutura e mantém em funcionamento o sistema da big data para que as informações sejam corretamente oferecidas aos cientistas.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94916" y="6479598"/>
            <a:ext cx="3732469" cy="158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DM Sans Bold"/>
              </a:rPr>
              <a:t>O arquiteto organiza e guia os cientistas pela plataforma desenvolvida pelo engenheiro.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526831" y="6479598"/>
            <a:ext cx="3732469" cy="2778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DM Sans Bold"/>
              </a:rPr>
              <a:t>A equipe é formada pelo trabalho harmônico dos três profissionais, para que os dados sejam devidamente repassados para as outras áreas da empresa.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DAEmXsaTF_c</dc:identifier>
  <dcterms:modified xsi:type="dcterms:W3CDTF">2011-08-01T06:04:30Z</dcterms:modified>
  <cp:revision>1</cp:revision>
  <dc:title>Livro de ideias Apresentação de Brainstorm</dc:title>
</cp:coreProperties>
</file>