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300" r:id="rId4"/>
    <p:sldId id="302" r:id="rId5"/>
    <p:sldId id="301" r:id="rId6"/>
    <p:sldId id="292" r:id="rId7"/>
    <p:sldId id="291" r:id="rId8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0"/>
    </p:embeddedFont>
    <p:embeddedFont>
      <p:font typeface="Dosis" pitchFamily="2" charset="0"/>
      <p:regular r:id="rId11"/>
      <p:bold r:id="rId12"/>
    </p:embeddedFont>
    <p:embeddedFont>
      <p:font typeface="Gill Sans MT" panose="020B0502020104020203" pitchFamily="34" charset="0"/>
      <p:regular r:id="rId13"/>
      <p:bold r:id="rId14"/>
      <p:italic r:id="rId15"/>
      <p:boldItalic r:id="rId16"/>
    </p:embeddedFont>
    <p:embeddedFont>
      <p:font typeface="Impact" panose="020B0806030902050204" pitchFamily="34" charset="0"/>
      <p:regular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EE1"/>
    <a:srgbClr val="0CAECE"/>
    <a:srgbClr val="4AD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0B9370-E44A-407D-BB82-32C866D3D524}">
  <a:tblStyle styleId="{810B9370-E44A-407D-BB82-32C866D3D52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30" autoAdjust="0"/>
  </p:normalViewPr>
  <p:slideViewPr>
    <p:cSldViewPr>
      <p:cViewPr varScale="1">
        <p:scale>
          <a:sx n="134" d="100"/>
          <a:sy n="134" d="100"/>
        </p:scale>
        <p:origin x="954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80893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14793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34318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9634593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071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3618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80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9679210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7926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5515536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47445332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5810289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6491725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230039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9840255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902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0" y="714362"/>
            <a:ext cx="91440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ro-RO" sz="3600" dirty="0">
                <a:solidFill>
                  <a:schemeClr val="tx1"/>
                </a:solidFill>
              </a:rPr>
              <a:t>Aplicație mobilă pentru Gestionarea</a:t>
            </a:r>
            <a:br>
              <a:rPr lang="ro-RO" sz="3600" dirty="0">
                <a:solidFill>
                  <a:schemeClr val="tx1"/>
                </a:solidFill>
              </a:rPr>
            </a:br>
            <a:r>
              <a:rPr lang="ro-RO" sz="3600" dirty="0">
                <a:solidFill>
                  <a:schemeClr val="tx1"/>
                </a:solidFill>
              </a:rPr>
              <a:t>Criptomonedelor</a:t>
            </a:r>
            <a:endParaRPr lang="en" sz="3600" dirty="0">
              <a:solidFill>
                <a:schemeClr val="tx1"/>
              </a:solidFill>
            </a:endParaRPr>
          </a:p>
        </p:txBody>
      </p:sp>
      <p:sp>
        <p:nvSpPr>
          <p:cNvPr id="10" name="Shape 72"/>
          <p:cNvSpPr txBox="1">
            <a:spLocks/>
          </p:cNvSpPr>
          <p:nvPr/>
        </p:nvSpPr>
        <p:spPr>
          <a:xfrm>
            <a:off x="642910" y="3055025"/>
            <a:ext cx="788953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FFFFFF"/>
              </a:buClr>
              <a:buSzPct val="100000"/>
            </a:pPr>
            <a:r>
              <a:rPr lang="vi-VN" b="1" dirty="0">
                <a:latin typeface="Source Sans Pro" charset="0"/>
                <a:sym typeface="Dosis"/>
              </a:rPr>
              <a:t>Conducător ştiinţific:  </a:t>
            </a:r>
            <a:br>
              <a:rPr lang="ro-RO" b="1" dirty="0">
                <a:latin typeface="Source Sans Pro" charset="0"/>
                <a:sym typeface="Dosis"/>
              </a:rPr>
            </a:br>
            <a:r>
              <a:rPr lang="ro-RO" b="1" dirty="0">
                <a:latin typeface="Source Sans Pro" charset="0"/>
                <a:sym typeface="Dosis"/>
              </a:rPr>
              <a:t>Toma Cristian-Valeriu</a:t>
            </a:r>
            <a:endParaRPr lang="vi-VN" b="1" dirty="0">
              <a:latin typeface="Source Sans Pro" charset="0"/>
              <a:sym typeface="Dosis"/>
            </a:endParaRPr>
          </a:p>
          <a:p>
            <a:pPr lvl="0" algn="r">
              <a:buClr>
                <a:srgbClr val="FFFFFF"/>
              </a:buClr>
              <a:buSzPct val="100000"/>
            </a:pPr>
            <a:r>
              <a:rPr lang="en-US" b="1" dirty="0" err="1">
                <a:latin typeface="Source Sans Pro" charset="0"/>
                <a:sym typeface="Dosis"/>
              </a:rPr>
              <a:t>Absolven</a:t>
            </a:r>
            <a:r>
              <a:rPr lang="vi-VN" b="1" dirty="0">
                <a:latin typeface="Source Sans Pro" charset="0"/>
                <a:sym typeface="Dosis"/>
              </a:rPr>
              <a:t>t:</a:t>
            </a:r>
            <a:br>
              <a:rPr lang="ro-RO" b="1" dirty="0">
                <a:latin typeface="Source Sans Pro" charset="0"/>
                <a:sym typeface="Dosis"/>
              </a:rPr>
            </a:br>
            <a:r>
              <a:rPr lang="vi-VN" b="1" dirty="0">
                <a:latin typeface="Source Sans Pro" charset="0"/>
                <a:sym typeface="Dosis"/>
              </a:rPr>
              <a:t> </a:t>
            </a:r>
            <a:r>
              <a:rPr lang="en-US" b="1" dirty="0" err="1">
                <a:latin typeface="Source Sans Pro" charset="0"/>
                <a:sym typeface="Dosis"/>
              </a:rPr>
              <a:t>Huluba</a:t>
            </a:r>
            <a:r>
              <a:rPr lang="en-US" b="1" dirty="0">
                <a:latin typeface="Source Sans Pro" charset="0"/>
                <a:sym typeface="Dosis"/>
              </a:rPr>
              <a:t> </a:t>
            </a:r>
            <a:r>
              <a:rPr lang="ro-RO" b="1" dirty="0">
                <a:latin typeface="Source Sans Pro" charset="0"/>
                <a:sym typeface="Dosis"/>
              </a:rPr>
              <a:t>Laura-Alexandra</a:t>
            </a:r>
            <a:r>
              <a:rPr lang="vi-VN" b="1" dirty="0">
                <a:latin typeface="Source Sans Pro" charset="0"/>
                <a:sym typeface="Dosis"/>
              </a:rPr>
              <a:t> 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611560" y="1857370"/>
            <a:ext cx="84249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857370"/>
            <a:ext cx="666000" cy="158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4" y="5597"/>
            <a:ext cx="8299575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Introducere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5692" y="1142990"/>
            <a:ext cx="850109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-32" y="1142990"/>
            <a:ext cx="666000" cy="158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Partners Copy">
            <a:extLst>
              <a:ext uri="{FF2B5EF4-FFF2-40B4-BE49-F238E27FC236}">
                <a16:creationId xmlns:a16="http://schemas.microsoft.com/office/drawing/2014/main" id="{9A582FEA-B259-BA30-3BF2-100D2D985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2823">
            <a:off x="7701741" y="2669913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F2D3E4-0247-0FDD-C894-D76043572E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1709">
            <a:off x="6661768" y="2178211"/>
            <a:ext cx="529257" cy="52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valanche (AVAX) Logo Transparent - PNG File Free Download">
            <a:extLst>
              <a:ext uri="{FF2B5EF4-FFF2-40B4-BE49-F238E27FC236}">
                <a16:creationId xmlns:a16="http://schemas.microsoft.com/office/drawing/2014/main" id="{05D2B8F9-A189-2E95-8E2D-49386FAEE1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677">
            <a:off x="8011329" y="2038993"/>
            <a:ext cx="462311" cy="46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Yoroi - The Cardano Wallet – Aplicații pe Google Play">
            <a:extLst>
              <a:ext uri="{FF2B5EF4-FFF2-40B4-BE49-F238E27FC236}">
                <a16:creationId xmlns:a16="http://schemas.microsoft.com/office/drawing/2014/main" id="{9C16D821-90FB-AA66-A82A-FABAE91045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69821">
            <a:off x="7205401" y="1508349"/>
            <a:ext cx="473751" cy="47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A358E35B-70B1-FDDA-518F-5D9555CEC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70" y="2961141"/>
            <a:ext cx="593398" cy="5933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F39EF6-3D97-68BC-F4CD-CC9A22C1F01C}"/>
              </a:ext>
            </a:extLst>
          </p:cNvPr>
          <p:cNvSpPr txBox="1"/>
          <p:nvPr/>
        </p:nvSpPr>
        <p:spPr>
          <a:xfrm>
            <a:off x="971600" y="1856789"/>
            <a:ext cx="5391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A9100"/>
              </a:buClr>
              <a:buFont typeface="Abadi" panose="020B0604020104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Realizarea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tranzac</a:t>
            </a:r>
            <a:r>
              <a:rPr lang="ro-RO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țiilor sigure și imutabile</a:t>
            </a:r>
          </a:p>
          <a:p>
            <a:pPr>
              <a:buClr>
                <a:srgbClr val="EA9100"/>
              </a:buClr>
            </a:pPr>
            <a:endParaRPr lang="ro-R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Clr>
                <a:srgbClr val="EA9100"/>
              </a:buClr>
              <a:buFont typeface="Abadi" panose="020B0604020104020204" pitchFamily="34" charset="0"/>
              <a:buChar char="•"/>
            </a:pPr>
            <a:r>
              <a:rPr lang="ro-RO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Expansiunea blockchain-urilor în viața de zi cu zi prin adaptarea proceselor de plată</a:t>
            </a:r>
          </a:p>
          <a:p>
            <a:pPr>
              <a:buClr>
                <a:srgbClr val="EA9100"/>
              </a:buClr>
            </a:pPr>
            <a:endParaRPr lang="ro-R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Clr>
                <a:srgbClr val="EA9100"/>
              </a:buClr>
              <a:buFont typeface="Abadi" panose="020B0604020104020204" pitchFamily="34" charset="0"/>
              <a:buChar char="•"/>
            </a:pPr>
            <a:r>
              <a:rPr lang="ro-RO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Portofel virtual cu noi funcționalități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96EA-A6AC-AB8E-B9DC-EE7DF6AD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5597"/>
            <a:ext cx="6679903" cy="1139999"/>
          </a:xfrm>
        </p:spPr>
        <p:txBody>
          <a:bodyPr>
            <a:normAutofit/>
          </a:bodyPr>
          <a:lstStyle/>
          <a:p>
            <a:r>
              <a:rPr lang="ro-RO" sz="3830" dirty="0">
                <a:solidFill>
                  <a:schemeClr val="tx1"/>
                </a:solidFill>
                <a:sym typeface="Dosis"/>
              </a:rPr>
              <a:t>ARHITECTURA APLICAȚIEI</a:t>
            </a:r>
            <a:endParaRPr lang="en-US" sz="383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F713D-9D71-D779-792E-19CFD7BF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739" y="1538075"/>
            <a:ext cx="3310189" cy="3387899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2A408"/>
              </a:buClr>
            </a:pPr>
            <a:r>
              <a:rPr lang="ro-RO" dirty="0"/>
              <a:t>Arhitectură REST</a:t>
            </a:r>
          </a:p>
          <a:p>
            <a:pPr>
              <a:buClr>
                <a:srgbClr val="F2A408"/>
              </a:buClr>
            </a:pPr>
            <a:r>
              <a:rPr lang="ro-RO" dirty="0"/>
              <a:t>WalletConnect – Conectarea unui portofel virtual existent</a:t>
            </a:r>
          </a:p>
          <a:p>
            <a:pPr>
              <a:buClr>
                <a:srgbClr val="F2A408"/>
              </a:buClr>
            </a:pPr>
            <a:r>
              <a:rPr lang="ro-RO" dirty="0"/>
              <a:t>NewsData - Știri despre criptomonede</a:t>
            </a:r>
          </a:p>
          <a:p>
            <a:pPr>
              <a:buClr>
                <a:srgbClr val="F2A408"/>
              </a:buClr>
            </a:pPr>
            <a:r>
              <a:rPr lang="ro-RO" dirty="0"/>
              <a:t>CoinGecko – Date în timp real despre piața financiară</a:t>
            </a:r>
          </a:p>
          <a:p>
            <a:pPr>
              <a:buClr>
                <a:srgbClr val="F2A408"/>
              </a:buClr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DC2CB1-5DBD-73BB-3F34-E98C22DEFF88}"/>
              </a:ext>
            </a:extLst>
          </p:cNvPr>
          <p:cNvCxnSpPr/>
          <p:nvPr/>
        </p:nvCxnSpPr>
        <p:spPr>
          <a:xfrm>
            <a:off x="613739" y="1275606"/>
            <a:ext cx="850109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9AA170-5A50-66D3-C4D2-67DB8631924F}"/>
              </a:ext>
            </a:extLst>
          </p:cNvPr>
          <p:cNvCxnSpPr>
            <a:cxnSpLocks/>
          </p:cNvCxnSpPr>
          <p:nvPr/>
        </p:nvCxnSpPr>
        <p:spPr>
          <a:xfrm>
            <a:off x="29171" y="1275606"/>
            <a:ext cx="658911" cy="158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79E9BF3-E64C-7E7A-F8EA-0C93F54D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538075"/>
            <a:ext cx="4865494" cy="28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8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96EA-A6AC-AB8E-B9DC-EE7DF6AD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5597"/>
            <a:ext cx="7544000" cy="1139999"/>
          </a:xfrm>
        </p:spPr>
        <p:txBody>
          <a:bodyPr>
            <a:normAutofit/>
          </a:bodyPr>
          <a:lstStyle/>
          <a:p>
            <a:r>
              <a:rPr lang="en-US" sz="3830" dirty="0">
                <a:solidFill>
                  <a:schemeClr val="tx1"/>
                </a:solidFill>
                <a:sym typeface="Dosis"/>
              </a:rPr>
              <a:t>Flux </a:t>
            </a:r>
            <a:r>
              <a:rPr lang="ro-RO" sz="3830" dirty="0">
                <a:solidFill>
                  <a:schemeClr val="tx1"/>
                </a:solidFill>
                <a:sym typeface="Dosis"/>
              </a:rPr>
              <a:t>de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F713D-9D71-D779-792E-19CFD7BF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082" y="1491630"/>
            <a:ext cx="7990709" cy="3387899"/>
          </a:xfrm>
        </p:spPr>
        <p:txBody>
          <a:bodyPr>
            <a:normAutofit lnSpcReduction="10000"/>
          </a:bodyPr>
          <a:lstStyle/>
          <a:p>
            <a:pPr>
              <a:buClr>
                <a:srgbClr val="F2A408"/>
              </a:buClr>
            </a:pPr>
            <a:r>
              <a:rPr lang="ro-RO" dirty="0"/>
              <a:t>Conectarea se realizează printr-un furnizor Web3 numit WalletConnect</a:t>
            </a:r>
          </a:p>
          <a:p>
            <a:pPr>
              <a:buClr>
                <a:srgbClr val="F2A408"/>
              </a:buClr>
            </a:pPr>
            <a:r>
              <a:rPr lang="ro-RO" dirty="0"/>
              <a:t>Preluarea balanței și transferurile se realizează prin modulul Web3</a:t>
            </a:r>
          </a:p>
          <a:p>
            <a:pPr>
              <a:buClr>
                <a:srgbClr val="F2A408"/>
              </a:buClr>
            </a:pPr>
            <a:r>
              <a:rPr lang="ro-RO" dirty="0"/>
              <a:t>Citirea tranzacțiilor se realizează cu ajutorul Scanner-ului rețelei alese</a:t>
            </a:r>
          </a:p>
          <a:p>
            <a:pPr>
              <a:buClr>
                <a:srgbClr val="F2A408"/>
              </a:buClr>
            </a:pPr>
            <a:r>
              <a:rPr lang="ro-RO" dirty="0"/>
              <a:t>Preluarea știrilor și a datelor istorice despre criptomonede se realizează prin apelul metodelor HTTP de tip POST</a:t>
            </a:r>
          </a:p>
          <a:p>
            <a:pPr>
              <a:buClr>
                <a:srgbClr val="F2A408"/>
              </a:buClr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DC2CB1-5DBD-73BB-3F34-E98C22DEFF88}"/>
              </a:ext>
            </a:extLst>
          </p:cNvPr>
          <p:cNvCxnSpPr/>
          <p:nvPr/>
        </p:nvCxnSpPr>
        <p:spPr>
          <a:xfrm>
            <a:off x="613739" y="1275606"/>
            <a:ext cx="850109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9AA170-5A50-66D3-C4D2-67DB8631924F}"/>
              </a:ext>
            </a:extLst>
          </p:cNvPr>
          <p:cNvCxnSpPr>
            <a:cxnSpLocks/>
          </p:cNvCxnSpPr>
          <p:nvPr/>
        </p:nvCxnSpPr>
        <p:spPr>
          <a:xfrm>
            <a:off x="29171" y="1275606"/>
            <a:ext cx="658911" cy="158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6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96EA-A6AC-AB8E-B9DC-EE7DF6AD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5597"/>
            <a:ext cx="7544000" cy="1139999"/>
          </a:xfrm>
        </p:spPr>
        <p:txBody>
          <a:bodyPr>
            <a:normAutofit fontScale="90000"/>
          </a:bodyPr>
          <a:lstStyle/>
          <a:p>
            <a:r>
              <a:rPr lang="ro-RO" sz="3830" dirty="0">
                <a:solidFill>
                  <a:schemeClr val="tx1"/>
                </a:solidFill>
                <a:sym typeface="Dosis"/>
              </a:rPr>
              <a:t>NAVIGAREA ÎNTRE ECRANELE APLICAȚIEI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F713D-9D71-D779-792E-19CFD7BF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739" y="1538075"/>
            <a:ext cx="3310189" cy="3387899"/>
          </a:xfrm>
        </p:spPr>
        <p:txBody>
          <a:bodyPr>
            <a:normAutofit lnSpcReduction="10000"/>
          </a:bodyPr>
          <a:lstStyle/>
          <a:p>
            <a:pPr>
              <a:buClr>
                <a:srgbClr val="F2A408"/>
              </a:buClr>
            </a:pPr>
            <a:r>
              <a:rPr lang="ro-RO" dirty="0"/>
              <a:t>Navigare tip </a:t>
            </a:r>
            <a:r>
              <a:rPr lang="en-US" dirty="0"/>
              <a:t>“bottom-tabs”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tip </a:t>
            </a:r>
            <a:r>
              <a:rPr lang="en-US" dirty="0"/>
              <a:t>“stack”</a:t>
            </a:r>
            <a:endParaRPr lang="ro-RO" dirty="0"/>
          </a:p>
          <a:p>
            <a:pPr>
              <a:buClr>
                <a:srgbClr val="F2A408"/>
              </a:buClr>
            </a:pPr>
            <a:r>
              <a:rPr lang="ro-RO" dirty="0"/>
              <a:t>Fragmente pentru detaliile tranzacțiilor, graficele criptomonedelor și pentru redicționarea către </a:t>
            </a:r>
            <a:r>
              <a:rPr lang="en-US" dirty="0"/>
              <a:t>“Robinet”</a:t>
            </a:r>
            <a:endParaRPr lang="ro-RO" dirty="0"/>
          </a:p>
          <a:p>
            <a:pPr>
              <a:buClr>
                <a:srgbClr val="F2A408"/>
              </a:buClr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DC2CB1-5DBD-73BB-3F34-E98C22DEFF88}"/>
              </a:ext>
            </a:extLst>
          </p:cNvPr>
          <p:cNvCxnSpPr/>
          <p:nvPr/>
        </p:nvCxnSpPr>
        <p:spPr>
          <a:xfrm>
            <a:off x="613739" y="1275606"/>
            <a:ext cx="850109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9AA170-5A50-66D3-C4D2-67DB8631924F}"/>
              </a:ext>
            </a:extLst>
          </p:cNvPr>
          <p:cNvCxnSpPr>
            <a:cxnSpLocks/>
          </p:cNvCxnSpPr>
          <p:nvPr/>
        </p:nvCxnSpPr>
        <p:spPr>
          <a:xfrm>
            <a:off x="29171" y="1275606"/>
            <a:ext cx="658911" cy="158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27B9C3-7A24-337F-8706-6D80C9F11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96" y="1635646"/>
            <a:ext cx="3816423" cy="308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733270" y="199512"/>
            <a:ext cx="5008199" cy="50004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25" dirty="0">
                <a:solidFill>
                  <a:schemeClr val="tx2"/>
                </a:solidFill>
                <a:sym typeface="Dosis"/>
              </a:rPr>
              <a:t>Concluzii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757238" y="2539453"/>
            <a:ext cx="8386762" cy="68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t-BR" sz="3825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Perspective de </a:t>
            </a:r>
            <a:r>
              <a:rPr lang="pt-BR" sz="3825" cap="all" spc="15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continuare</a:t>
            </a:r>
            <a:endParaRPr lang="en" sz="3825" cap="all" spc="15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28" y="3440522"/>
            <a:ext cx="8486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Realizarea unor transferuri mai rapide</a:t>
            </a:r>
            <a:endParaRPr lang="it-IT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lvl="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Oferirea mai multor resurse pentru învățare</a:t>
            </a:r>
            <a:endParaRPr lang="it-IT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lvl="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Noi blockchain-uri suportate de aplicație</a:t>
            </a:r>
            <a:endParaRPr lang="it-IT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lvl="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Dezvoltarea propriului portofel virtual pentru a crește securitatea aplicației</a:t>
            </a:r>
            <a:endParaRPr lang="ro-R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295" y="727763"/>
            <a:ext cx="78354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Aplicație dezvoltată în vederea extinderii funcționalităților unui portofel virtual pentru criptomonede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Source Sans Pro"/>
            </a:endParaRPr>
          </a:p>
          <a:p>
            <a:pPr marL="51435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Extinderea cunoștințelor dobândite în facultate</a:t>
            </a:r>
          </a:p>
          <a:p>
            <a:pPr marL="51435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Învățarea unor tehnologii noi </a:t>
            </a:r>
          </a:p>
        </p:txBody>
      </p:sp>
      <p:sp>
        <p:nvSpPr>
          <p:cNvPr id="7" name="Shape 98"/>
          <p:cNvSpPr txBox="1">
            <a:spLocks/>
          </p:cNvSpPr>
          <p:nvPr/>
        </p:nvSpPr>
        <p:spPr>
          <a:xfrm>
            <a:off x="-21656" y="214315"/>
            <a:ext cx="500034" cy="3571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tabLst/>
              <a:defRPr/>
            </a:pPr>
            <a:r>
              <a:rPr lang="en" sz="2400" dirty="0">
                <a:solidFill>
                  <a:schemeClr val="bg1"/>
                </a:solidFill>
                <a:latin typeface="Dosis"/>
                <a:ea typeface="Dosis"/>
                <a:cs typeface="Dosis"/>
                <a:sym typeface="Dosis"/>
              </a:rPr>
              <a:t>8</a:t>
            </a:r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5CF77B-383B-8F6F-C4B3-60B24CDA8421}"/>
              </a:ext>
            </a:extLst>
          </p:cNvPr>
          <p:cNvCxnSpPr>
            <a:cxnSpLocks/>
          </p:cNvCxnSpPr>
          <p:nvPr/>
        </p:nvCxnSpPr>
        <p:spPr>
          <a:xfrm>
            <a:off x="0" y="1118605"/>
            <a:ext cx="611560" cy="54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294"/>
          <p:cNvSpPr txBox="1">
            <a:spLocks/>
          </p:cNvSpPr>
          <p:nvPr/>
        </p:nvSpPr>
        <p:spPr>
          <a:xfrm>
            <a:off x="467544" y="3777111"/>
            <a:ext cx="850109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rgbClr val="0DB7C4"/>
              </a:buClr>
              <a:buSzPct val="100000"/>
              <a:defRPr/>
            </a:pPr>
            <a:r>
              <a:rPr lang="vi-VN" sz="3200" dirty="0">
                <a:solidFill>
                  <a:srgbClr val="FFFFFF"/>
                </a:solidFill>
              </a:rPr>
              <a:t>Vă mulțumesc pentru atenție!</a:t>
            </a:r>
            <a:endParaRPr lang="en-US" sz="3200" dirty="0">
              <a:solidFill>
                <a:srgbClr val="FFFFFF"/>
              </a:solidFill>
              <a:latin typeface="Dosis"/>
              <a:ea typeface="Dosis"/>
              <a:cs typeface="Dosis"/>
              <a:sym typeface="Source Sans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None/>
              <a:tabLst/>
              <a:defRPr/>
            </a:pPr>
            <a:r>
              <a:rPr lang="ro-RO" sz="3200" dirty="0">
                <a:solidFill>
                  <a:srgbClr val="FFFFFF"/>
                </a:solidFill>
                <a:latin typeface="Dosis"/>
                <a:ea typeface="Dosis"/>
                <a:cs typeface="Dosis"/>
                <a:sym typeface="Source Sans Pro"/>
              </a:rPr>
              <a:t>Întrebări</a:t>
            </a:r>
            <a:r>
              <a:rPr lang="en" sz="3200" dirty="0">
                <a:solidFill>
                  <a:srgbClr val="FFFFFF"/>
                </a:solidFill>
                <a:latin typeface="Dosis"/>
                <a:ea typeface="Dosis"/>
                <a:cs typeface="Dosis"/>
                <a:sym typeface="Source Sans Pro"/>
              </a:rPr>
              <a:t>?</a:t>
            </a:r>
          </a:p>
        </p:txBody>
      </p:sp>
      <p:pic>
        <p:nvPicPr>
          <p:cNvPr id="13" name="Picture 9" descr="C:\Program Files (x86)\Microsoft Office\MEDIA\CAGCAT10\j018634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6096"/>
            <a:ext cx="12890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98"/>
          <p:cNvSpPr txBox="1">
            <a:spLocks/>
          </p:cNvSpPr>
          <p:nvPr/>
        </p:nvSpPr>
        <p:spPr>
          <a:xfrm>
            <a:off x="1" y="285734"/>
            <a:ext cx="642910" cy="5239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tabLst/>
              <a:defRPr/>
            </a:pPr>
            <a:r>
              <a:rPr lang="en" sz="2400" dirty="0">
                <a:solidFill>
                  <a:schemeClr val="bg1"/>
                </a:solidFill>
                <a:latin typeface="Dosis"/>
                <a:ea typeface="Dosis"/>
                <a:cs typeface="Dosis"/>
                <a:sym typeface="Dosis"/>
              </a:rPr>
              <a:t>10</a:t>
            </a:r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699FB9-24F1-458F-AFB5-45BABB8BEB17}"/>
              </a:ext>
            </a:extLst>
          </p:cNvPr>
          <p:cNvSpPr/>
          <p:nvPr/>
        </p:nvSpPr>
        <p:spPr>
          <a:xfrm>
            <a:off x="395536" y="51470"/>
            <a:ext cx="85010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  <a:latin typeface="Dosis"/>
                <a:sym typeface="Dosis"/>
              </a:rPr>
              <a:t>Demonstrație</a:t>
            </a:r>
            <a: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  <a:t> a </a:t>
            </a:r>
            <a:r>
              <a:rPr lang="en-US" sz="3200" dirty="0" err="1">
                <a:solidFill>
                  <a:srgbClr val="FFFFFF"/>
                </a:solidFill>
                <a:latin typeface="Dosis"/>
                <a:sym typeface="Dosis"/>
              </a:rPr>
              <a:t>aplicației</a:t>
            </a:r>
            <a: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Dosis"/>
                <a:sym typeface="Dosis"/>
              </a:rPr>
              <a:t>pentru</a:t>
            </a:r>
            <a: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Dosis"/>
                <a:sym typeface="Dosis"/>
              </a:rPr>
              <a:t>lucrarea</a:t>
            </a:r>
            <a: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  <a:t> </a:t>
            </a:r>
            <a:b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</a:br>
            <a: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  <a:t>“</a:t>
            </a:r>
            <a:r>
              <a:rPr lang="ro-RO" sz="3200">
                <a:solidFill>
                  <a:srgbClr val="FFFFFF"/>
                </a:solidFill>
                <a:latin typeface="Dosis"/>
                <a:sym typeface="Dosis"/>
              </a:rPr>
              <a:t>Aplicație mobilă pentru gestionarea criptomonedelor</a:t>
            </a:r>
            <a:r>
              <a:rPr lang="en-US" sz="3200">
                <a:solidFill>
                  <a:srgbClr val="FFFFFF"/>
                </a:solidFill>
                <a:latin typeface="Dosis"/>
                <a:sym typeface="Dosis"/>
              </a:rPr>
              <a:t>”</a:t>
            </a:r>
            <a:endParaRPr lang="en-US" sz="3200" dirty="0">
              <a:solidFill>
                <a:srgbClr val="FFFFFF"/>
              </a:solidFill>
              <a:latin typeface="Dosis"/>
              <a:sym typeface="Dosi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98C415-8706-9ED5-303F-CA08A48013A9}"/>
              </a:ext>
            </a:extLst>
          </p:cNvPr>
          <p:cNvCxnSpPr>
            <a:cxnSpLocks/>
          </p:cNvCxnSpPr>
          <p:nvPr/>
        </p:nvCxnSpPr>
        <p:spPr>
          <a:xfrm>
            <a:off x="0" y="1118605"/>
            <a:ext cx="18722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{C9C80A7F-0C45-3647-B951-358EA97673A8}tf10001071_mac</Template>
  <TotalTime>2811</TotalTime>
  <Words>215</Words>
  <Application>Microsoft Office PowerPoint</Application>
  <PresentationFormat>On-screen Show (16:9)</PresentationFormat>
  <Paragraphs>36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Source Sans Pro</vt:lpstr>
      <vt:lpstr>Tahoma</vt:lpstr>
      <vt:lpstr>Impact</vt:lpstr>
      <vt:lpstr>Dosis</vt:lpstr>
      <vt:lpstr>Gill Sans MT</vt:lpstr>
      <vt:lpstr>Abadi</vt:lpstr>
      <vt:lpstr>Arial</vt:lpstr>
      <vt:lpstr>Badge</vt:lpstr>
      <vt:lpstr>Aplicație mobilă pentru Gestionarea Criptomonedelor</vt:lpstr>
      <vt:lpstr>Introducere</vt:lpstr>
      <vt:lpstr>ARHITECTURA APLICAȚIEI</vt:lpstr>
      <vt:lpstr>Flux de date</vt:lpstr>
      <vt:lpstr>NAVIGAREA ÎNTRE ECRANELE APLICAȚIEI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Laura Huluba</dc:creator>
  <cp:lastModifiedBy>hulubalaura31@gmail.com</cp:lastModifiedBy>
  <cp:revision>202</cp:revision>
  <dcterms:modified xsi:type="dcterms:W3CDTF">2022-07-13T18:20:27Z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9256c7-9946-44df-b379-51beb93fd2d9_Enabled">
    <vt:lpwstr>true</vt:lpwstr>
  </property>
  <property fmtid="{D5CDD505-2E9C-101B-9397-08002B2CF9AE}" pid="3" name="MSIP_Label_589256c7-9946-44df-b379-51beb93fd2d9_SetDate">
    <vt:lpwstr>2022-06-13T18:05:12Z</vt:lpwstr>
  </property>
  <property fmtid="{D5CDD505-2E9C-101B-9397-08002B2CF9AE}" pid="4" name="MSIP_Label_589256c7-9946-44df-b379-51beb93fd2d9_Method">
    <vt:lpwstr>Privileged</vt:lpwstr>
  </property>
  <property fmtid="{D5CDD505-2E9C-101B-9397-08002B2CF9AE}" pid="5" name="MSIP_Label_589256c7-9946-44df-b379-51beb93fd2d9_Name">
    <vt:lpwstr>589256c7-9946-44df-b379-51beb93fd2d9</vt:lpwstr>
  </property>
  <property fmtid="{D5CDD505-2E9C-101B-9397-08002B2CF9AE}" pid="6" name="MSIP_Label_589256c7-9946-44df-b379-51beb93fd2d9_SiteId">
    <vt:lpwstr>36da45f1-dd2c-4d1f-af13-5abe46b99921</vt:lpwstr>
  </property>
  <property fmtid="{D5CDD505-2E9C-101B-9397-08002B2CF9AE}" pid="7" name="MSIP_Label_589256c7-9946-44df-b379-51beb93fd2d9_ActionId">
    <vt:lpwstr>bbd3c3a2-43a6-4d0b-9d45-369c15ef3864</vt:lpwstr>
  </property>
  <property fmtid="{D5CDD505-2E9C-101B-9397-08002B2CF9AE}" pid="8" name="MSIP_Label_589256c7-9946-44df-b379-51beb93fd2d9_ContentBits">
    <vt:lpwstr>0</vt:lpwstr>
  </property>
</Properties>
</file>