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10"/>
  </p:notesMasterIdLst>
  <p:sldIdLst>
    <p:sldId id="256" r:id="rId2"/>
    <p:sldId id="261" r:id="rId3"/>
    <p:sldId id="300" r:id="rId4"/>
    <p:sldId id="303" r:id="rId5"/>
    <p:sldId id="302" r:id="rId6"/>
    <p:sldId id="304" r:id="rId7"/>
    <p:sldId id="292" r:id="rId8"/>
    <p:sldId id="291" r:id="rId9"/>
  </p:sldIdLst>
  <p:sldSz cx="9144000" cy="5143500" type="screen16x9"/>
  <p:notesSz cx="6858000" cy="9144000"/>
  <p:embeddedFontLst>
    <p:embeddedFont>
      <p:font typeface="Abadi" panose="020B0604020104020204" pitchFamily="34" charset="0"/>
      <p:regular r:id="rId11"/>
    </p:embeddedFont>
    <p:embeddedFont>
      <p:font typeface="Dosis" pitchFamily="2" charset="77"/>
      <p:regular r:id="rId12"/>
      <p:bold r:id="rId13"/>
    </p:embeddedFont>
    <p:embeddedFont>
      <p:font typeface="Gill Sans MT" panose="020B0502020104020203" pitchFamily="34" charset="77"/>
      <p:regular r:id="rId14"/>
      <p:bold r:id="rId15"/>
      <p:italic r:id="rId16"/>
      <p:boldItalic r:id="rId17"/>
    </p:embeddedFont>
    <p:embeddedFont>
      <p:font typeface="Impact" panose="020B0806030902050204" pitchFamily="34" charset="0"/>
      <p:regular r:id="rId18"/>
    </p:embeddedFont>
    <p:embeddedFont>
      <p:font typeface="Source Sans Pro" panose="020B0503030403020204" pitchFamily="34" charset="0"/>
      <p:regular r:id="rId19"/>
      <p:bold r:id="rId20"/>
      <p:italic r:id="rId21"/>
      <p:boldItalic r:id="rId22"/>
    </p:embeddedFont>
    <p:embeddedFont>
      <p:font typeface="Tahoma" panose="020B0604030504040204" pitchFamily="34" charset="0"/>
      <p:regular r:id="rId23"/>
      <p:bold r:id="rId24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BEE1"/>
    <a:srgbClr val="0CAECE"/>
    <a:srgbClr val="4ADE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10B9370-E44A-407D-BB82-32C866D3D524}">
  <a:tblStyle styleId="{810B9370-E44A-407D-BB82-32C866D3D524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07"/>
    <p:restoredTop sz="93060" autoAdjust="0"/>
  </p:normalViewPr>
  <p:slideViewPr>
    <p:cSldViewPr>
      <p:cViewPr varScale="1">
        <p:scale>
          <a:sx n="135" d="100"/>
          <a:sy n="135" d="100"/>
        </p:scale>
        <p:origin x="1184" y="176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0808930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Shape 2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2667763" y="473202"/>
            <a:ext cx="3926681" cy="3921919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8892" y="823791"/>
            <a:ext cx="7738814" cy="3296241"/>
          </a:xfrm>
        </p:spPr>
        <p:txBody>
          <a:bodyPr anchor="ctr">
            <a:noAutofit/>
          </a:bodyPr>
          <a:lstStyle>
            <a:lvl1pPr algn="ctr">
              <a:defRPr sz="7500" spc="60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61284" y="4484398"/>
            <a:ext cx="6034030" cy="55670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1500" b="1" i="0" cap="all" spc="300" baseline="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8892" y="4781759"/>
            <a:ext cx="1747292" cy="261347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7/14/22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35249" y="4781759"/>
            <a:ext cx="3086100" cy="259347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00414" y="4781759"/>
            <a:ext cx="1747292" cy="259347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vl="0" algn="ctr" rtl="0">
              <a:spcBef>
                <a:spcPts val="0"/>
              </a:spcBef>
              <a:buNone/>
            </a:pPr>
            <a:fld id="{00000000-1234-1234-1234-123412341234}" type="slidenum">
              <a:rPr lang="en" sz="2400" smtClean="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pPr lvl="0" algn="ctr" rtl="0">
                <a:spcBef>
                  <a:spcPts val="0"/>
                </a:spcBef>
                <a:buNone/>
              </a:pPr>
              <a:t>‹#›</a:t>
            </a:fld>
            <a:endParaRPr lang="en" sz="2400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12598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6147937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7/14/22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ctr" rtl="0">
              <a:spcBef>
                <a:spcPts val="0"/>
              </a:spcBef>
              <a:buNone/>
            </a:pPr>
            <a:fld id="{00000000-1234-1234-1234-123412341234}" type="slidenum">
              <a:rPr lang="en" sz="2400" smtClean="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pPr lvl="0" algn="ctr" rtl="0">
                <a:spcBef>
                  <a:spcPts val="0"/>
                </a:spcBef>
                <a:buNone/>
              </a:pPr>
              <a:t>‹#›</a:t>
            </a:fld>
            <a:endParaRPr lang="en" sz="2400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</p:txBody>
      </p:sp>
    </p:spTree>
    <p:extLst>
      <p:ext uri="{BB962C8B-B14F-4D97-AF65-F5344CB8AC3E}">
        <p14:creationId xmlns:p14="http://schemas.microsoft.com/office/powerpoint/2010/main" val="13431853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49741" y="286790"/>
            <a:ext cx="1119099" cy="4200303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5" y="286789"/>
            <a:ext cx="6294439" cy="420030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7/14/22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ctr" rtl="0">
              <a:spcBef>
                <a:spcPts val="0"/>
              </a:spcBef>
              <a:buNone/>
            </a:pPr>
            <a:fld id="{00000000-1234-1234-1234-123412341234}" type="slidenum">
              <a:rPr lang="en" sz="2400" smtClean="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pPr lvl="0" algn="ctr" rtl="0">
                <a:spcBef>
                  <a:spcPts val="0"/>
                </a:spcBef>
                <a:buNone/>
              </a:pPr>
              <a:t>‹#›</a:t>
            </a:fld>
            <a:endParaRPr lang="en" sz="2400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</p:txBody>
      </p:sp>
    </p:spTree>
    <p:extLst>
      <p:ext uri="{BB962C8B-B14F-4D97-AF65-F5344CB8AC3E}">
        <p14:creationId xmlns:p14="http://schemas.microsoft.com/office/powerpoint/2010/main" val="196345936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685800" y="2525225"/>
            <a:ext cx="5309699" cy="1159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307136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844425" y="5597"/>
            <a:ext cx="3552600" cy="11399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844425" y="1538075"/>
            <a:ext cx="5169000" cy="3387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599" cy="11399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536186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685800" y="1907658"/>
            <a:ext cx="5008199" cy="10451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685800" y="3082250"/>
            <a:ext cx="5008199" cy="6876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Clr>
                <a:srgbClr val="415665"/>
              </a:buClr>
              <a:buSzPct val="100000"/>
              <a:buNone/>
              <a:defRPr sz="1800"/>
            </a:lvl1pPr>
            <a:lvl2pPr lvl="1" rtl="0">
              <a:spcBef>
                <a:spcPts val="0"/>
              </a:spcBef>
              <a:buClr>
                <a:srgbClr val="415665"/>
              </a:buClr>
              <a:buSzPct val="100000"/>
              <a:buNone/>
              <a:defRPr sz="1800"/>
            </a:lvl2pPr>
            <a:lvl3pPr lvl="2" rtl="0">
              <a:spcBef>
                <a:spcPts val="0"/>
              </a:spcBef>
              <a:buClr>
                <a:srgbClr val="415665"/>
              </a:buClr>
              <a:buSzPct val="100000"/>
              <a:buNone/>
              <a:defRPr sz="1800"/>
            </a:lvl3pPr>
            <a:lvl4pPr lvl="3" rtl="0">
              <a:spcBef>
                <a:spcPts val="0"/>
              </a:spcBef>
              <a:buClr>
                <a:srgbClr val="415665"/>
              </a:buClr>
              <a:buNone/>
              <a:defRPr/>
            </a:lvl4pPr>
            <a:lvl5pPr lvl="4" rtl="0">
              <a:spcBef>
                <a:spcPts val="0"/>
              </a:spcBef>
              <a:buClr>
                <a:srgbClr val="415665"/>
              </a:buClr>
              <a:buNone/>
              <a:defRPr/>
            </a:lvl5pPr>
            <a:lvl6pPr lvl="5" rtl="0">
              <a:spcBef>
                <a:spcPts val="0"/>
              </a:spcBef>
              <a:buClr>
                <a:srgbClr val="415665"/>
              </a:buClr>
              <a:buNone/>
              <a:defRPr/>
            </a:lvl6pPr>
            <a:lvl7pPr lvl="6" rtl="0">
              <a:spcBef>
                <a:spcPts val="0"/>
              </a:spcBef>
              <a:buClr>
                <a:srgbClr val="415665"/>
              </a:buClr>
              <a:buNone/>
              <a:defRPr/>
            </a:lvl7pPr>
            <a:lvl8pPr lvl="7" rtl="0">
              <a:spcBef>
                <a:spcPts val="0"/>
              </a:spcBef>
              <a:buClr>
                <a:srgbClr val="415665"/>
              </a:buClr>
              <a:buNone/>
              <a:defRPr/>
            </a:lvl8pPr>
            <a:lvl9pPr lvl="8" rtl="0">
              <a:spcBef>
                <a:spcPts val="0"/>
              </a:spcBef>
              <a:buClr>
                <a:srgbClr val="415665"/>
              </a:buClr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-75" y="3420000"/>
            <a:ext cx="669599" cy="1723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rgbClr val="0DB7C4"/>
                </a:solidFill>
              </a:rPr>
              <a:pPr lvl="0" rtl="0">
                <a:spcBef>
                  <a:spcPts val="0"/>
                </a:spcBef>
                <a:buNone/>
              </a:pPr>
              <a:t>‹#›</a:t>
            </a:fld>
            <a:endParaRPr lang="en">
              <a:solidFill>
                <a:srgbClr val="0DB7C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7802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7/14/22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ctr" rtl="0">
              <a:spcBef>
                <a:spcPts val="0"/>
              </a:spcBef>
              <a:buNone/>
            </a:pPr>
            <a:fld id="{00000000-1234-1234-1234-123412341234}" type="slidenum">
              <a:rPr lang="en" sz="2400" smtClean="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pPr lvl="0" algn="ctr" rtl="0">
                <a:spcBef>
                  <a:spcPts val="0"/>
                </a:spcBef>
                <a:buNone/>
              </a:pPr>
              <a:t>‹#›</a:t>
            </a:fld>
            <a:endParaRPr lang="en" sz="2400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</p:txBody>
      </p:sp>
    </p:spTree>
    <p:extLst>
      <p:ext uri="{BB962C8B-B14F-4D97-AF65-F5344CB8AC3E}">
        <p14:creationId xmlns:p14="http://schemas.microsoft.com/office/powerpoint/2010/main" val="196792107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2197" y="805417"/>
            <a:ext cx="6140303" cy="3048470"/>
          </a:xfrm>
        </p:spPr>
        <p:txBody>
          <a:bodyPr anchor="b">
            <a:normAutofit/>
          </a:bodyPr>
          <a:lstStyle>
            <a:lvl1pPr>
              <a:defRPr sz="6300" spc="600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32198" y="3869836"/>
            <a:ext cx="5263116" cy="71335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500" b="1" i="0" cap="all" spc="300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27410" y="4781759"/>
            <a:ext cx="1120460" cy="261347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7/14/22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9298" y="4781759"/>
            <a:ext cx="3086100" cy="259347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56825" y="4781759"/>
            <a:ext cx="1115675" cy="259347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lvl="0" algn="ctr" rtl="0">
              <a:spcBef>
                <a:spcPts val="0"/>
              </a:spcBef>
              <a:buNone/>
            </a:pPr>
            <a:fld id="{00000000-1234-1234-1234-123412341234}" type="slidenum">
              <a:rPr lang="en" sz="2400" smtClean="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pPr lvl="0" algn="ctr" rtl="0">
                <a:spcBef>
                  <a:spcPts val="0"/>
                </a:spcBef>
                <a:buNone/>
              </a:pPr>
              <a:t>‹#›</a:t>
            </a:fld>
            <a:endParaRPr lang="en" sz="2400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110979" cy="51435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6579260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1714500"/>
            <a:ext cx="3600450" cy="271462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5847" y="1714500"/>
            <a:ext cx="3600450" cy="271462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7/14/22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ctr" rtl="0">
              <a:spcBef>
                <a:spcPts val="0"/>
              </a:spcBef>
              <a:buNone/>
            </a:pPr>
            <a:fld id="{00000000-1234-1234-1234-123412341234}" type="slidenum">
              <a:rPr lang="en" sz="2400" smtClean="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pPr lvl="0" algn="ctr" rtl="0">
                <a:spcBef>
                  <a:spcPts val="0"/>
                </a:spcBef>
                <a:buNone/>
              </a:pPr>
              <a:t>‹#›</a:t>
            </a:fld>
            <a:endParaRPr lang="en" sz="2400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</p:txBody>
      </p:sp>
    </p:spTree>
    <p:extLst>
      <p:ext uri="{BB962C8B-B14F-4D97-AF65-F5344CB8AC3E}">
        <p14:creationId xmlns:p14="http://schemas.microsoft.com/office/powerpoint/2010/main" val="255155364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9546" y="285750"/>
            <a:ext cx="7629525" cy="112013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8759" y="1649725"/>
            <a:ext cx="3600450" cy="474397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425" b="1" cap="all" spc="150" baseline="0">
                <a:solidFill>
                  <a:schemeClr val="tx2"/>
                </a:solidFill>
              </a:defRPr>
            </a:lvl1pPr>
            <a:lvl2pPr marL="342900" indent="0">
              <a:buNone/>
              <a:defRPr sz="1425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2975" y="2181826"/>
            <a:ext cx="3600450" cy="224729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75398" y="1649725"/>
            <a:ext cx="3600450" cy="474397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425" b="1" cap="all" spc="150" baseline="0">
                <a:solidFill>
                  <a:schemeClr val="tx2"/>
                </a:solidFill>
              </a:defRPr>
            </a:lvl1pPr>
            <a:lvl2pPr marL="342900" indent="0">
              <a:buNone/>
              <a:defRPr sz="1425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75398" y="2181826"/>
            <a:ext cx="3600450" cy="224729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7/14/22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ctr" rtl="0">
              <a:spcBef>
                <a:spcPts val="0"/>
              </a:spcBef>
              <a:buNone/>
            </a:pPr>
            <a:fld id="{00000000-1234-1234-1234-123412341234}" type="slidenum">
              <a:rPr lang="en" sz="2400" smtClean="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pPr lvl="0" algn="ctr" rtl="0">
                <a:spcBef>
                  <a:spcPts val="0"/>
                </a:spcBef>
                <a:buNone/>
              </a:pPr>
              <a:t>‹#›</a:t>
            </a:fld>
            <a:endParaRPr lang="en" sz="2400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</p:txBody>
      </p:sp>
    </p:spTree>
    <p:extLst>
      <p:ext uri="{BB962C8B-B14F-4D97-AF65-F5344CB8AC3E}">
        <p14:creationId xmlns:p14="http://schemas.microsoft.com/office/powerpoint/2010/main" val="3474453328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7/14/22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ctr" rtl="0">
              <a:spcBef>
                <a:spcPts val="0"/>
              </a:spcBef>
              <a:buNone/>
            </a:pPr>
            <a:fld id="{00000000-1234-1234-1234-123412341234}" type="slidenum">
              <a:rPr lang="en" sz="2400" smtClean="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pPr lvl="0" algn="ctr" rtl="0">
                <a:spcBef>
                  <a:spcPts val="0"/>
                </a:spcBef>
                <a:buNone/>
              </a:pPr>
              <a:t>‹#›</a:t>
            </a:fld>
            <a:endParaRPr lang="en" sz="2400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</p:txBody>
      </p:sp>
    </p:spTree>
    <p:extLst>
      <p:ext uri="{BB962C8B-B14F-4D97-AF65-F5344CB8AC3E}">
        <p14:creationId xmlns:p14="http://schemas.microsoft.com/office/powerpoint/2010/main" val="258102893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7/14/22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ctr" rtl="0">
              <a:spcBef>
                <a:spcPts val="0"/>
              </a:spcBef>
              <a:buNone/>
            </a:pPr>
            <a:fld id="{00000000-1234-1234-1234-123412341234}" type="slidenum">
              <a:rPr lang="en" sz="2400" smtClean="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pPr lvl="0" algn="ctr" rtl="0">
                <a:spcBef>
                  <a:spcPts val="0"/>
                </a:spcBef>
                <a:buNone/>
              </a:pPr>
              <a:t>‹#›</a:t>
            </a:fld>
            <a:endParaRPr lang="en" sz="2400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</p:txBody>
      </p:sp>
    </p:spTree>
    <p:extLst>
      <p:ext uri="{BB962C8B-B14F-4D97-AF65-F5344CB8AC3E}">
        <p14:creationId xmlns:p14="http://schemas.microsoft.com/office/powerpoint/2010/main" val="3649172512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5542359" y="0"/>
            <a:ext cx="3601641" cy="51435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3414" y="342900"/>
            <a:ext cx="2319086" cy="897503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425" b="1" i="0" cap="all" spc="225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788" y="690283"/>
            <a:ext cx="4618814" cy="373884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53414" y="1306002"/>
            <a:ext cx="2319086" cy="3123123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900"/>
              </a:spcBef>
              <a:buNone/>
              <a:defRPr sz="1200" baseline="0">
                <a:solidFill>
                  <a:schemeClr val="bg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3789" y="4781759"/>
            <a:ext cx="925016" cy="261347"/>
          </a:xfrm>
        </p:spPr>
        <p:txBody>
          <a:bodyPr/>
          <a:lstStyle/>
          <a:p>
            <a:fld id="{9334D819-9F07-4261-B09B-9E467E5D9002}" type="datetimeFigureOut">
              <a:rPr lang="en-US" dirty="0"/>
              <a:t>7/14/22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77716" y="4781759"/>
            <a:ext cx="2611634" cy="25934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268261" y="4781759"/>
            <a:ext cx="924342" cy="259347"/>
          </a:xfrm>
        </p:spPr>
        <p:txBody>
          <a:bodyPr/>
          <a:lstStyle/>
          <a:p>
            <a:pPr lvl="0" algn="ctr" rtl="0">
              <a:spcBef>
                <a:spcPts val="0"/>
              </a:spcBef>
              <a:buNone/>
            </a:pPr>
            <a:fld id="{00000000-1234-1234-1234-123412341234}" type="slidenum">
              <a:rPr lang="en" sz="2400" smtClean="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pPr lvl="0" algn="ctr" rtl="0">
                <a:spcBef>
                  <a:spcPts val="0"/>
                </a:spcBef>
                <a:buNone/>
              </a:pPr>
              <a:t>‹#›</a:t>
            </a:fld>
            <a:endParaRPr lang="en" sz="2400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12598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42300390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2598" y="1"/>
            <a:ext cx="5516689" cy="514349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5542359" y="0"/>
            <a:ext cx="3601641" cy="51435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12598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3413" y="342900"/>
            <a:ext cx="2319088" cy="897503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425" b="1" i="0" spc="225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53413" y="1306002"/>
            <a:ext cx="2319088" cy="3123123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900"/>
              </a:spcBef>
              <a:buNone/>
              <a:defRPr sz="1200" baseline="0">
                <a:solidFill>
                  <a:schemeClr val="bg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4463" y="4781759"/>
            <a:ext cx="924342" cy="261347"/>
          </a:xfrm>
        </p:spPr>
        <p:txBody>
          <a:bodyPr/>
          <a:lstStyle/>
          <a:p>
            <a:fld id="{9334D819-9F07-4261-B09B-9E467E5D9002}" type="datetimeFigureOut">
              <a:rPr lang="en-US" dirty="0"/>
              <a:t>7/14/22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77716" y="4781759"/>
            <a:ext cx="2611634" cy="25934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265676" y="4781759"/>
            <a:ext cx="925830" cy="259347"/>
          </a:xfrm>
        </p:spPr>
        <p:txBody>
          <a:bodyPr/>
          <a:lstStyle/>
          <a:p>
            <a:pPr lvl="0" algn="ctr" rtl="0">
              <a:spcBef>
                <a:spcPts val="0"/>
              </a:spcBef>
              <a:buNone/>
            </a:pPr>
            <a:fld id="{00000000-1234-1234-1234-123412341234}" type="slidenum">
              <a:rPr lang="en" sz="2400" smtClean="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pPr lvl="0" algn="ctr" rtl="0">
                <a:spcBef>
                  <a:spcPts val="0"/>
                </a:spcBef>
                <a:buNone/>
              </a:pPr>
              <a:t>‹#›</a:t>
            </a:fld>
            <a:endParaRPr lang="en" sz="2400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</p:txBody>
      </p:sp>
    </p:spTree>
    <p:extLst>
      <p:ext uri="{BB962C8B-B14F-4D97-AF65-F5344CB8AC3E}">
        <p14:creationId xmlns:p14="http://schemas.microsoft.com/office/powerpoint/2010/main" val="398402559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38758" y="286789"/>
            <a:ext cx="7633742" cy="11190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8758" y="1714501"/>
            <a:ext cx="7633742" cy="26951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8758" y="4781759"/>
            <a:ext cx="1747292" cy="2613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7/14/22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81759"/>
            <a:ext cx="3086100" cy="2593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1" y="4781759"/>
            <a:ext cx="2114549" cy="2593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 algn="ctr" rtl="0">
              <a:spcBef>
                <a:spcPts val="0"/>
              </a:spcBef>
              <a:buNone/>
            </a:pPr>
            <a:fld id="{00000000-1234-1234-1234-123412341234}" type="slidenum">
              <a:rPr lang="en" sz="2400" smtClean="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pPr lvl="0" algn="ctr" rtl="0">
                <a:spcBef>
                  <a:spcPts val="0"/>
                </a:spcBef>
                <a:buNone/>
              </a:pPr>
              <a:t>‹#›</a:t>
            </a:fld>
            <a:endParaRPr lang="en" sz="2400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664369" cy="51435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8931402" y="0"/>
            <a:ext cx="212598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59024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5" r:id="rId14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825" kern="1200" cap="all" spc="15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10000"/>
        </a:lnSpc>
        <a:spcBef>
          <a:spcPts val="525"/>
        </a:spcBef>
        <a:buClr>
          <a:schemeClr val="tx2"/>
        </a:buClr>
        <a:buFont typeface="Arial" panose="020B0604020202020204" pitchFamily="34" charset="0"/>
        <a:buChar char="•"/>
        <a:defRPr sz="15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10000"/>
        </a:lnSpc>
        <a:spcBef>
          <a:spcPts val="525"/>
        </a:spcBef>
        <a:buClr>
          <a:schemeClr val="tx2"/>
        </a:buClr>
        <a:buFont typeface="Gill Sans MT" panose="020B0502020104020203" pitchFamily="34" charset="0"/>
        <a:buChar char="–"/>
        <a:defRPr sz="13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10000"/>
        </a:lnSpc>
        <a:spcBef>
          <a:spcPts val="525"/>
        </a:spcBef>
        <a:buClr>
          <a:schemeClr val="tx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10000"/>
        </a:lnSpc>
        <a:spcBef>
          <a:spcPts val="525"/>
        </a:spcBef>
        <a:buClr>
          <a:schemeClr val="tx2"/>
        </a:buClr>
        <a:buFont typeface="Gill Sans MT" panose="020B0502020104020203" pitchFamily="34" charset="0"/>
        <a:buChar char="–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10000"/>
        </a:lnSpc>
        <a:spcBef>
          <a:spcPts val="525"/>
        </a:spcBef>
        <a:buClr>
          <a:schemeClr val="tx2"/>
        </a:buClr>
        <a:buFont typeface="Arial" panose="020B0604020202020204" pitchFamily="34" charset="0"/>
        <a:buChar char="•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10000"/>
        </a:lnSpc>
        <a:spcBef>
          <a:spcPts val="525"/>
        </a:spcBef>
        <a:buClr>
          <a:schemeClr val="tx2"/>
        </a:buClr>
        <a:buFont typeface="Gill Sans MT" panose="020B0502020104020203" pitchFamily="34" charset="0"/>
        <a:buChar char="–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10000"/>
        </a:lnSpc>
        <a:spcBef>
          <a:spcPts val="525"/>
        </a:spcBef>
        <a:buClr>
          <a:schemeClr val="tx2"/>
        </a:buClr>
        <a:buFont typeface="Arial" panose="020B0604020202020204" pitchFamily="34" charset="0"/>
        <a:buChar char="•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10000"/>
        </a:lnSpc>
        <a:spcBef>
          <a:spcPts val="525"/>
        </a:spcBef>
        <a:buClr>
          <a:schemeClr val="tx2"/>
        </a:buClr>
        <a:buFont typeface="Gill Sans MT" panose="020B0502020104020203" pitchFamily="34" charset="0"/>
        <a:buChar char="–"/>
        <a:defRPr sz="105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10000"/>
        </a:lnSpc>
        <a:spcBef>
          <a:spcPts val="525"/>
        </a:spcBef>
        <a:buClr>
          <a:schemeClr val="tx2"/>
        </a:buClr>
        <a:buFont typeface="Arial" panose="020B0604020202020204" pitchFamily="34" charset="0"/>
        <a:buChar char="•"/>
        <a:defRPr sz="105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ctrTitle"/>
          </p:nvPr>
        </p:nvSpPr>
        <p:spPr>
          <a:xfrm>
            <a:off x="0" y="714362"/>
            <a:ext cx="91440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ro-RO" sz="3600" dirty="0">
                <a:solidFill>
                  <a:schemeClr val="tx1"/>
                </a:solidFill>
              </a:rPr>
              <a:t>Aplicație mobilă pentru Gestionarea</a:t>
            </a:r>
            <a:br>
              <a:rPr lang="ro-RO" sz="3600" dirty="0">
                <a:solidFill>
                  <a:schemeClr val="tx1"/>
                </a:solidFill>
              </a:rPr>
            </a:br>
            <a:r>
              <a:rPr lang="ro-RO" sz="3600" dirty="0">
                <a:solidFill>
                  <a:schemeClr val="tx1"/>
                </a:solidFill>
              </a:rPr>
              <a:t>Criptomonedelor</a:t>
            </a:r>
            <a:endParaRPr lang="en" sz="3600" dirty="0">
              <a:solidFill>
                <a:schemeClr val="tx1"/>
              </a:solidFill>
            </a:endParaRPr>
          </a:p>
        </p:txBody>
      </p:sp>
      <p:sp>
        <p:nvSpPr>
          <p:cNvPr id="10" name="Shape 72"/>
          <p:cNvSpPr txBox="1">
            <a:spLocks/>
          </p:cNvSpPr>
          <p:nvPr/>
        </p:nvSpPr>
        <p:spPr>
          <a:xfrm>
            <a:off x="642910" y="3055025"/>
            <a:ext cx="7889530" cy="115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FFFFFF"/>
              </a:buClr>
              <a:buSzPct val="100000"/>
            </a:pPr>
            <a:r>
              <a:rPr lang="vi-VN" b="1" dirty="0">
                <a:latin typeface="Source Sans Pro" charset="0"/>
                <a:sym typeface="Dosis"/>
              </a:rPr>
              <a:t>Conducător ştiinţific:  </a:t>
            </a:r>
            <a:br>
              <a:rPr lang="ro-RO" b="1" dirty="0">
                <a:latin typeface="Source Sans Pro" charset="0"/>
                <a:sym typeface="Dosis"/>
              </a:rPr>
            </a:br>
            <a:r>
              <a:rPr lang="ro-RO" b="1" dirty="0">
                <a:latin typeface="Source Sans Pro" charset="0"/>
                <a:sym typeface="Dosis"/>
              </a:rPr>
              <a:t>Toma Cristian-Valeriu</a:t>
            </a:r>
            <a:endParaRPr lang="vi-VN" b="1" dirty="0">
              <a:latin typeface="Source Sans Pro" charset="0"/>
              <a:sym typeface="Dosis"/>
            </a:endParaRPr>
          </a:p>
          <a:p>
            <a:pPr lvl="0" algn="r">
              <a:buClr>
                <a:srgbClr val="FFFFFF"/>
              </a:buClr>
              <a:buSzPct val="100000"/>
            </a:pPr>
            <a:r>
              <a:rPr lang="en-US" b="1" dirty="0" err="1">
                <a:latin typeface="Source Sans Pro" charset="0"/>
                <a:sym typeface="Dosis"/>
              </a:rPr>
              <a:t>Absolven</a:t>
            </a:r>
            <a:r>
              <a:rPr lang="vi-VN" b="1" dirty="0">
                <a:latin typeface="Source Sans Pro" charset="0"/>
                <a:sym typeface="Dosis"/>
              </a:rPr>
              <a:t>t:</a:t>
            </a:r>
            <a:br>
              <a:rPr lang="ro-RO" b="1" dirty="0">
                <a:latin typeface="Source Sans Pro" charset="0"/>
                <a:sym typeface="Dosis"/>
              </a:rPr>
            </a:br>
            <a:r>
              <a:rPr lang="vi-VN" b="1" dirty="0">
                <a:latin typeface="Source Sans Pro" charset="0"/>
                <a:sym typeface="Dosis"/>
              </a:rPr>
              <a:t> </a:t>
            </a:r>
            <a:r>
              <a:rPr lang="en-US" b="1" dirty="0" err="1">
                <a:latin typeface="Source Sans Pro" charset="0"/>
                <a:sym typeface="Dosis"/>
              </a:rPr>
              <a:t>Huluba</a:t>
            </a:r>
            <a:r>
              <a:rPr lang="en-US" b="1" dirty="0">
                <a:latin typeface="Source Sans Pro" charset="0"/>
                <a:sym typeface="Dosis"/>
              </a:rPr>
              <a:t> </a:t>
            </a:r>
            <a:r>
              <a:rPr lang="ro-RO" b="1" dirty="0">
                <a:latin typeface="Source Sans Pro" charset="0"/>
                <a:sym typeface="Dosis"/>
              </a:rPr>
              <a:t>Laura-Alexandra</a:t>
            </a:r>
            <a:r>
              <a:rPr lang="vi-VN" b="1" dirty="0">
                <a:latin typeface="Source Sans Pro" charset="0"/>
                <a:sym typeface="Dosis"/>
              </a:rPr>
              <a:t> </a:t>
            </a:r>
          </a:p>
        </p:txBody>
      </p:sp>
      <p:cxnSp>
        <p:nvCxnSpPr>
          <p:cNvPr id="12" name="Straight Connector 11"/>
          <p:cNvCxnSpPr>
            <a:cxnSpLocks/>
          </p:cNvCxnSpPr>
          <p:nvPr/>
        </p:nvCxnSpPr>
        <p:spPr>
          <a:xfrm>
            <a:off x="611560" y="1857370"/>
            <a:ext cx="842493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0" y="1857370"/>
            <a:ext cx="666000" cy="1588"/>
          </a:xfrm>
          <a:prstGeom prst="line">
            <a:avLst/>
          </a:prstGeom>
          <a:ln w="762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844424" y="5597"/>
            <a:ext cx="8299575" cy="11399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pt-BR" dirty="0"/>
              <a:t>Introducere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605692" y="1142990"/>
            <a:ext cx="8501090" cy="158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-32" y="1142990"/>
            <a:ext cx="666000" cy="1588"/>
          </a:xfrm>
          <a:prstGeom prst="line">
            <a:avLst/>
          </a:prstGeom>
          <a:ln w="762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Partners Copy">
            <a:extLst>
              <a:ext uri="{FF2B5EF4-FFF2-40B4-BE49-F238E27FC236}">
                <a16:creationId xmlns:a16="http://schemas.microsoft.com/office/drawing/2014/main" id="{9A582FEA-B259-BA30-3BF2-100D2D98570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12823">
            <a:off x="7701741" y="2669913"/>
            <a:ext cx="792088" cy="792088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CBF2D3E4-0247-0FDD-C894-D76043572E8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421709">
            <a:off x="6661768" y="2178211"/>
            <a:ext cx="529257" cy="529257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 descr="Avalanche (AVAX) Logo Transparent - PNG File Free Download">
            <a:extLst>
              <a:ext uri="{FF2B5EF4-FFF2-40B4-BE49-F238E27FC236}">
                <a16:creationId xmlns:a16="http://schemas.microsoft.com/office/drawing/2014/main" id="{05D2B8F9-A189-2E95-8E2D-49386FAEE17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95677">
            <a:off x="8011329" y="2038993"/>
            <a:ext cx="462311" cy="462311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 descr="Yoroi - The Cardano Wallet – Aplicații pe Google Play">
            <a:extLst>
              <a:ext uri="{FF2B5EF4-FFF2-40B4-BE49-F238E27FC236}">
                <a16:creationId xmlns:a16="http://schemas.microsoft.com/office/drawing/2014/main" id="{9C16D821-90FB-AA66-A82A-FABAE910453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669821">
            <a:off x="7205401" y="1508349"/>
            <a:ext cx="473751" cy="473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 descr="A picture containing text&#10;&#10;Description automatically generated">
            <a:extLst>
              <a:ext uri="{FF2B5EF4-FFF2-40B4-BE49-F238E27FC236}">
                <a16:creationId xmlns:a16="http://schemas.microsoft.com/office/drawing/2014/main" id="{A358E35B-70B1-FDDA-518F-5D9555CEC5B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7870" y="2961141"/>
            <a:ext cx="593398" cy="59339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9F39EF6-3D97-68BC-F4CD-CC9A22C1F01C}"/>
              </a:ext>
            </a:extLst>
          </p:cNvPr>
          <p:cNvSpPr txBox="1"/>
          <p:nvPr/>
        </p:nvSpPr>
        <p:spPr>
          <a:xfrm>
            <a:off x="971600" y="1856789"/>
            <a:ext cx="539110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EA9100"/>
              </a:buClr>
              <a:buFont typeface="Abadi" panose="020B0604020104020204" pitchFamily="34" charset="0"/>
              <a:buChar char="•"/>
            </a:pP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Realizarea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tranzac</a:t>
            </a:r>
            <a:r>
              <a:rPr lang="ro-RO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țiilor sigure și imutabile</a:t>
            </a:r>
          </a:p>
          <a:p>
            <a:pPr>
              <a:buClr>
                <a:srgbClr val="EA9100"/>
              </a:buClr>
            </a:pPr>
            <a:endParaRPr lang="ro-RO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Clr>
                <a:srgbClr val="EA9100"/>
              </a:buClr>
              <a:buFont typeface="Abadi" panose="020B0604020104020204" pitchFamily="34" charset="0"/>
              <a:buChar char="•"/>
            </a:pPr>
            <a:r>
              <a:rPr lang="ro-RO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Expansiunea </a:t>
            </a:r>
            <a:r>
              <a:rPr lang="ro-RO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blockchainurilor</a:t>
            </a:r>
            <a:r>
              <a:rPr lang="ro-RO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în viața de zi cu zi prin adaptarea proceselor de plată</a:t>
            </a:r>
          </a:p>
          <a:p>
            <a:pPr>
              <a:buClr>
                <a:srgbClr val="EA9100"/>
              </a:buClr>
            </a:pPr>
            <a:endParaRPr lang="ro-RO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Clr>
                <a:srgbClr val="EA9100"/>
              </a:buClr>
              <a:buFont typeface="Abadi" panose="020B0604020104020204" pitchFamily="34" charset="0"/>
              <a:buChar char="•"/>
            </a:pPr>
            <a:r>
              <a:rPr lang="ro-RO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Portofel virtual cu noi funcționalități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696EA-A6AC-AB8E-B9DC-EE7DF6ADE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24" y="5597"/>
            <a:ext cx="6679903" cy="1139999"/>
          </a:xfrm>
        </p:spPr>
        <p:txBody>
          <a:bodyPr>
            <a:normAutofit/>
          </a:bodyPr>
          <a:lstStyle/>
          <a:p>
            <a:r>
              <a:rPr lang="ro-RO" sz="3830" dirty="0">
                <a:solidFill>
                  <a:schemeClr val="tx1"/>
                </a:solidFill>
                <a:sym typeface="Dosis"/>
              </a:rPr>
              <a:t>ARHITECTURA APLICAȚIEI</a:t>
            </a:r>
            <a:endParaRPr lang="en-US" sz="3830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FF713D-9D71-D779-792E-19CFD7BFED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3739" y="1538075"/>
            <a:ext cx="7702677" cy="3387899"/>
          </a:xfrm>
        </p:spPr>
        <p:txBody>
          <a:bodyPr>
            <a:normAutofit/>
          </a:bodyPr>
          <a:lstStyle/>
          <a:p>
            <a:pPr>
              <a:buClr>
                <a:srgbClr val="F2A408"/>
              </a:buClr>
            </a:pPr>
            <a:r>
              <a:rPr lang="ro-RO" dirty="0"/>
              <a:t>Arhitectură de tip REST pentru serviciile web</a:t>
            </a:r>
          </a:p>
          <a:p>
            <a:pPr>
              <a:buClr>
                <a:srgbClr val="F2A408"/>
              </a:buClr>
            </a:pPr>
            <a:r>
              <a:rPr lang="ro-RO" dirty="0"/>
              <a:t>WalletConnect – Conectarea unui portofel virtual existent prin semnarea tranzacțiilor pentru acordul conectării și verificarea menținerii sesiunii</a:t>
            </a:r>
          </a:p>
          <a:p>
            <a:pPr>
              <a:buClr>
                <a:srgbClr val="F2A408"/>
              </a:buClr>
            </a:pPr>
            <a:r>
              <a:rPr lang="ro-RO" dirty="0"/>
              <a:t>NewsData - Știri despre criptomonede</a:t>
            </a:r>
          </a:p>
          <a:p>
            <a:pPr>
              <a:buClr>
                <a:srgbClr val="F2A408"/>
              </a:buClr>
            </a:pPr>
            <a:r>
              <a:rPr lang="ro-RO" dirty="0"/>
              <a:t>CoinGecko – Date în timp real despre piața financiară</a:t>
            </a:r>
          </a:p>
          <a:p>
            <a:pPr>
              <a:buClr>
                <a:srgbClr val="F2A408"/>
              </a:buClr>
            </a:pPr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9DC2CB1-5DBD-73BB-3F34-E98C22DEFF88}"/>
              </a:ext>
            </a:extLst>
          </p:cNvPr>
          <p:cNvCxnSpPr/>
          <p:nvPr/>
        </p:nvCxnSpPr>
        <p:spPr>
          <a:xfrm>
            <a:off x="613739" y="1275606"/>
            <a:ext cx="8501090" cy="158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F9AA170-5A50-66D3-C4D2-67DB8631924F}"/>
              </a:ext>
            </a:extLst>
          </p:cNvPr>
          <p:cNvCxnSpPr>
            <a:cxnSpLocks/>
          </p:cNvCxnSpPr>
          <p:nvPr/>
        </p:nvCxnSpPr>
        <p:spPr>
          <a:xfrm>
            <a:off x="29171" y="1275606"/>
            <a:ext cx="658911" cy="1588"/>
          </a:xfrm>
          <a:prstGeom prst="line">
            <a:avLst/>
          </a:prstGeom>
          <a:ln w="762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9780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696EA-A6AC-AB8E-B9DC-EE7DF6ADE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24" y="5597"/>
            <a:ext cx="6679903" cy="1139999"/>
          </a:xfrm>
        </p:spPr>
        <p:txBody>
          <a:bodyPr>
            <a:normAutofit/>
          </a:bodyPr>
          <a:lstStyle/>
          <a:p>
            <a:r>
              <a:rPr lang="ro-RO" sz="3830" dirty="0">
                <a:solidFill>
                  <a:schemeClr val="tx1"/>
                </a:solidFill>
                <a:sym typeface="Dosis"/>
              </a:rPr>
              <a:t>ARHITECTURA APLICAȚIEI</a:t>
            </a:r>
            <a:endParaRPr lang="en-US" sz="3830" dirty="0">
              <a:solidFill>
                <a:schemeClr val="tx1"/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9DC2CB1-5DBD-73BB-3F34-E98C22DEFF88}"/>
              </a:ext>
            </a:extLst>
          </p:cNvPr>
          <p:cNvCxnSpPr/>
          <p:nvPr/>
        </p:nvCxnSpPr>
        <p:spPr>
          <a:xfrm>
            <a:off x="613739" y="1275606"/>
            <a:ext cx="8501090" cy="158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F9AA170-5A50-66D3-C4D2-67DB8631924F}"/>
              </a:ext>
            </a:extLst>
          </p:cNvPr>
          <p:cNvCxnSpPr>
            <a:cxnSpLocks/>
          </p:cNvCxnSpPr>
          <p:nvPr/>
        </p:nvCxnSpPr>
        <p:spPr>
          <a:xfrm>
            <a:off x="29171" y="1275606"/>
            <a:ext cx="658911" cy="1588"/>
          </a:xfrm>
          <a:prstGeom prst="line">
            <a:avLst/>
          </a:prstGeom>
          <a:ln w="762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B79E9BF3-E64C-7E7A-F8EA-0C93F54D48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1421830"/>
            <a:ext cx="5988724" cy="3466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820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696EA-A6AC-AB8E-B9DC-EE7DF6ADE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24" y="5597"/>
            <a:ext cx="7544000" cy="1139999"/>
          </a:xfrm>
        </p:spPr>
        <p:txBody>
          <a:bodyPr>
            <a:normAutofit/>
          </a:bodyPr>
          <a:lstStyle/>
          <a:p>
            <a:r>
              <a:rPr lang="en-US" sz="3830" dirty="0">
                <a:solidFill>
                  <a:schemeClr val="tx1"/>
                </a:solidFill>
                <a:sym typeface="Dosis"/>
              </a:rPr>
              <a:t>Flux </a:t>
            </a:r>
            <a:r>
              <a:rPr lang="ro-RO" sz="3830" dirty="0">
                <a:solidFill>
                  <a:schemeClr val="tx1"/>
                </a:solidFill>
                <a:sym typeface="Dosis"/>
              </a:rPr>
              <a:t>de date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FF713D-9D71-D779-792E-19CFD7BFED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8082" y="1491630"/>
            <a:ext cx="7990709" cy="3387899"/>
          </a:xfrm>
        </p:spPr>
        <p:txBody>
          <a:bodyPr>
            <a:normAutofit lnSpcReduction="10000"/>
          </a:bodyPr>
          <a:lstStyle/>
          <a:p>
            <a:pPr>
              <a:buClr>
                <a:srgbClr val="F2A408"/>
              </a:buClr>
            </a:pPr>
            <a:r>
              <a:rPr lang="ro-RO" dirty="0"/>
              <a:t>Conectarea se realizează printr-un furnizor Web3 numit </a:t>
            </a:r>
            <a:r>
              <a:rPr lang="ro-RO" dirty="0" err="1"/>
              <a:t>WalletConnect</a:t>
            </a:r>
            <a:r>
              <a:rPr lang="ro-RO" dirty="0"/>
              <a:t>,</a:t>
            </a:r>
          </a:p>
          <a:p>
            <a:pPr>
              <a:buClr>
                <a:srgbClr val="F2A408"/>
              </a:buClr>
            </a:pPr>
            <a:r>
              <a:rPr lang="ro-RO" dirty="0"/>
              <a:t>Preluarea balanței și transferurile se realizează prin modulul Web3</a:t>
            </a:r>
          </a:p>
          <a:p>
            <a:pPr>
              <a:buClr>
                <a:srgbClr val="F2A408"/>
              </a:buClr>
            </a:pPr>
            <a:r>
              <a:rPr lang="ro-RO" dirty="0"/>
              <a:t>Citirea tranzacțiilor se realizează cu ajutorul Scannerului rețelei alese</a:t>
            </a:r>
          </a:p>
          <a:p>
            <a:pPr>
              <a:buClr>
                <a:srgbClr val="F2A408"/>
              </a:buClr>
            </a:pPr>
            <a:r>
              <a:rPr lang="ro-RO" dirty="0"/>
              <a:t>Preluarea știrilor și a datelor istorice despre criptomonede se realizează prin apelul metodelor HTTP de tip GET</a:t>
            </a:r>
          </a:p>
          <a:p>
            <a:pPr>
              <a:buClr>
                <a:srgbClr val="F2A408"/>
              </a:buClr>
            </a:pPr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9DC2CB1-5DBD-73BB-3F34-E98C22DEFF88}"/>
              </a:ext>
            </a:extLst>
          </p:cNvPr>
          <p:cNvCxnSpPr/>
          <p:nvPr/>
        </p:nvCxnSpPr>
        <p:spPr>
          <a:xfrm>
            <a:off x="613739" y="1275606"/>
            <a:ext cx="8501090" cy="158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F9AA170-5A50-66D3-C4D2-67DB8631924F}"/>
              </a:ext>
            </a:extLst>
          </p:cNvPr>
          <p:cNvCxnSpPr>
            <a:cxnSpLocks/>
          </p:cNvCxnSpPr>
          <p:nvPr/>
        </p:nvCxnSpPr>
        <p:spPr>
          <a:xfrm>
            <a:off x="29171" y="1275606"/>
            <a:ext cx="658911" cy="1588"/>
          </a:xfrm>
          <a:prstGeom prst="line">
            <a:avLst/>
          </a:prstGeom>
          <a:ln w="762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1965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696EA-A6AC-AB8E-B9DC-EE7DF6ADE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24" y="5597"/>
            <a:ext cx="7544000" cy="1139999"/>
          </a:xfrm>
        </p:spPr>
        <p:txBody>
          <a:bodyPr>
            <a:normAutofit/>
          </a:bodyPr>
          <a:lstStyle/>
          <a:p>
            <a:r>
              <a:rPr lang="en-US" sz="3830" dirty="0">
                <a:solidFill>
                  <a:schemeClr val="tx1"/>
                </a:solidFill>
                <a:sym typeface="Dosis"/>
              </a:rPr>
              <a:t>Flux </a:t>
            </a:r>
            <a:r>
              <a:rPr lang="ro-RO" sz="3830" dirty="0">
                <a:solidFill>
                  <a:schemeClr val="tx1"/>
                </a:solidFill>
                <a:sym typeface="Dosis"/>
              </a:rPr>
              <a:t>de date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9DC2CB1-5DBD-73BB-3F34-E98C22DEFF88}"/>
              </a:ext>
            </a:extLst>
          </p:cNvPr>
          <p:cNvCxnSpPr/>
          <p:nvPr/>
        </p:nvCxnSpPr>
        <p:spPr>
          <a:xfrm>
            <a:off x="613739" y="1275606"/>
            <a:ext cx="8501090" cy="158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F9AA170-5A50-66D3-C4D2-67DB8631924F}"/>
              </a:ext>
            </a:extLst>
          </p:cNvPr>
          <p:cNvCxnSpPr>
            <a:cxnSpLocks/>
          </p:cNvCxnSpPr>
          <p:nvPr/>
        </p:nvCxnSpPr>
        <p:spPr>
          <a:xfrm>
            <a:off x="29171" y="1275606"/>
            <a:ext cx="658911" cy="1588"/>
          </a:xfrm>
          <a:prstGeom prst="line">
            <a:avLst/>
          </a:prstGeom>
          <a:ln w="762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ED239F4-3F68-ADB3-DB91-B3B0D473BC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00" y="1345188"/>
            <a:ext cx="5284812" cy="3773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022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ctrTitle"/>
          </p:nvPr>
        </p:nvSpPr>
        <p:spPr>
          <a:xfrm>
            <a:off x="733270" y="199512"/>
            <a:ext cx="5008199" cy="500047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825" dirty="0">
                <a:solidFill>
                  <a:schemeClr val="tx2"/>
                </a:solidFill>
                <a:sym typeface="Dosis"/>
              </a:rPr>
              <a:t>Concluzii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subTitle" idx="1"/>
          </p:nvPr>
        </p:nvSpPr>
        <p:spPr>
          <a:xfrm>
            <a:off x="757238" y="2539453"/>
            <a:ext cx="8386762" cy="687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pt-BR" sz="3825" cap="all" spc="15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Perspective de </a:t>
            </a:r>
            <a:r>
              <a:rPr lang="pt-BR" sz="3825" cap="all" spc="15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continuare</a:t>
            </a:r>
            <a:endParaRPr lang="en" sz="3825" cap="all" spc="15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75228" y="3440522"/>
            <a:ext cx="848611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lvl="0" indent="-285750">
              <a:buClr>
                <a:schemeClr val="tx2">
                  <a:lumMod val="50000"/>
                  <a:lumOff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ro-RO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Realizarea unor transferuri mai rapide</a:t>
            </a:r>
            <a:endParaRPr lang="it-IT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4350" lvl="0" indent="-285750">
              <a:buClr>
                <a:schemeClr val="tx2">
                  <a:lumMod val="50000"/>
                  <a:lumOff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ro-RO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Oferirea mai multor resurse pentru învățare</a:t>
            </a:r>
            <a:endParaRPr lang="it-IT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4350" lvl="0" indent="-285750">
              <a:buClr>
                <a:schemeClr val="tx2">
                  <a:lumMod val="50000"/>
                  <a:lumOff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ro-RO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Noi </a:t>
            </a:r>
            <a:r>
              <a:rPr lang="ro-RO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blockchainuri</a:t>
            </a:r>
            <a:r>
              <a:rPr lang="ro-RO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suportate de aplicație</a:t>
            </a:r>
            <a:endParaRPr lang="it-IT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4350" lvl="0" indent="-285750">
              <a:buClr>
                <a:schemeClr val="tx2">
                  <a:lumMod val="50000"/>
                  <a:lumOff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ro-RO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Dezvoltarea propriului portofel virtual pentru a crește securitatea aplicației</a:t>
            </a:r>
            <a:endParaRPr lang="ro-RO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75295" y="727763"/>
            <a:ext cx="783543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285750">
              <a:buClr>
                <a:schemeClr val="tx2">
                  <a:lumMod val="50000"/>
                  <a:lumOff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ro-RO" dirty="0">
                <a:solidFill>
                  <a:schemeClr val="tx1">
                    <a:lumMod val="65000"/>
                    <a:lumOff val="35000"/>
                  </a:schemeClr>
                </a:solidFill>
                <a:sym typeface="Source Sans Pro"/>
              </a:rPr>
              <a:t>Aplicația dezvoltată are în vedere extinderea funcționalităților unui portofel virtual, aceasta redirecționând utilizatorii către un „robinet” pentru rețeaua aleasă în vederea adăugării fondurilor</a:t>
            </a:r>
          </a:p>
          <a:p>
            <a:pPr marL="514350" indent="-285750">
              <a:buClr>
                <a:schemeClr val="tx2">
                  <a:lumMod val="50000"/>
                  <a:lumOff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ro-RO" dirty="0">
                <a:solidFill>
                  <a:schemeClr val="tx1">
                    <a:lumMod val="65000"/>
                    <a:lumOff val="35000"/>
                  </a:schemeClr>
                </a:solidFill>
                <a:sym typeface="Source Sans Pro"/>
              </a:rPr>
              <a:t>Oferă noilor investitori posibilitatea de a învăța despre piața financiară</a:t>
            </a:r>
          </a:p>
          <a:p>
            <a:pPr marL="514350" indent="-285750">
              <a:buClr>
                <a:schemeClr val="tx2">
                  <a:lumMod val="50000"/>
                  <a:lumOff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ro-RO" dirty="0">
                <a:solidFill>
                  <a:schemeClr val="tx1">
                    <a:lumMod val="65000"/>
                    <a:lumOff val="35000"/>
                  </a:schemeClr>
                </a:solidFill>
                <a:sym typeface="Source Sans Pro"/>
              </a:rPr>
              <a:t>Oferă date în timp real despre actualizările prețurilor </a:t>
            </a:r>
            <a:r>
              <a:rPr lang="ro-RO" dirty="0" err="1">
                <a:solidFill>
                  <a:schemeClr val="tx1">
                    <a:lumMod val="65000"/>
                    <a:lumOff val="35000"/>
                  </a:schemeClr>
                </a:solidFill>
                <a:sym typeface="Source Sans Pro"/>
              </a:rPr>
              <a:t>criptomonedelor</a:t>
            </a:r>
            <a:r>
              <a:rPr lang="ro-RO" dirty="0">
                <a:solidFill>
                  <a:schemeClr val="tx1">
                    <a:lumMod val="65000"/>
                    <a:lumOff val="35000"/>
                  </a:schemeClr>
                </a:solidFill>
                <a:sym typeface="Source Sans Pro"/>
              </a:rPr>
              <a:t>, dar și știri despre acestea, ajutând la analiza fundamentală de piață</a:t>
            </a:r>
          </a:p>
        </p:txBody>
      </p:sp>
      <p:sp>
        <p:nvSpPr>
          <p:cNvPr id="7" name="Shape 98"/>
          <p:cNvSpPr txBox="1">
            <a:spLocks/>
          </p:cNvSpPr>
          <p:nvPr/>
        </p:nvSpPr>
        <p:spPr>
          <a:xfrm>
            <a:off x="-21656" y="214315"/>
            <a:ext cx="500034" cy="35717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Dosis"/>
              <a:buNone/>
              <a:tabLst/>
              <a:defRPr/>
            </a:pPr>
            <a:r>
              <a:rPr lang="en" sz="2400" dirty="0">
                <a:solidFill>
                  <a:schemeClr val="bg1"/>
                </a:solidFill>
                <a:latin typeface="Dosis"/>
                <a:ea typeface="Dosis"/>
                <a:cs typeface="Dosis"/>
                <a:sym typeface="Dosis"/>
              </a:rPr>
              <a:t>8</a:t>
            </a:r>
            <a:endParaRPr kumimoji="0" lang="en" sz="24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Dosis"/>
              <a:ea typeface="Dosis"/>
              <a:cs typeface="Dosis"/>
              <a:sym typeface="Dosis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E5CF77B-383B-8F6F-C4B3-60B24CDA8421}"/>
              </a:ext>
            </a:extLst>
          </p:cNvPr>
          <p:cNvCxnSpPr>
            <a:cxnSpLocks/>
          </p:cNvCxnSpPr>
          <p:nvPr/>
        </p:nvCxnSpPr>
        <p:spPr>
          <a:xfrm>
            <a:off x="0" y="1118605"/>
            <a:ext cx="611560" cy="546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294"/>
          <p:cNvSpPr txBox="1">
            <a:spLocks/>
          </p:cNvSpPr>
          <p:nvPr/>
        </p:nvSpPr>
        <p:spPr>
          <a:xfrm>
            <a:off x="467544" y="3777111"/>
            <a:ext cx="8501090" cy="104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buClr>
                <a:srgbClr val="0DB7C4"/>
              </a:buClr>
              <a:buSzPct val="100000"/>
              <a:defRPr/>
            </a:pPr>
            <a:r>
              <a:rPr lang="vi-VN" sz="3200" dirty="0">
                <a:solidFill>
                  <a:srgbClr val="FFFFFF"/>
                </a:solidFill>
              </a:rPr>
              <a:t>Vă mulțumesc pentru atenție!</a:t>
            </a:r>
            <a:endParaRPr lang="en-US" sz="3200" dirty="0">
              <a:solidFill>
                <a:srgbClr val="FFFFFF"/>
              </a:solidFill>
              <a:latin typeface="Dosis"/>
              <a:ea typeface="Dosis"/>
              <a:cs typeface="Dosis"/>
              <a:sym typeface="Source Sans Pro"/>
            </a:endParaRPr>
          </a:p>
        </p:txBody>
      </p:sp>
      <p:pic>
        <p:nvPicPr>
          <p:cNvPr id="13" name="Picture 9" descr="C:\Program Files (x86)\Microsoft Office\MEDIA\CAGCAT10\j0186348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1621130"/>
            <a:ext cx="1289050" cy="180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hape 98"/>
          <p:cNvSpPr txBox="1">
            <a:spLocks/>
          </p:cNvSpPr>
          <p:nvPr/>
        </p:nvSpPr>
        <p:spPr>
          <a:xfrm>
            <a:off x="1" y="285734"/>
            <a:ext cx="642910" cy="52398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Dosis"/>
              <a:buNone/>
              <a:tabLst/>
              <a:defRPr/>
            </a:pPr>
            <a:r>
              <a:rPr lang="en" sz="2400" dirty="0">
                <a:solidFill>
                  <a:schemeClr val="bg1"/>
                </a:solidFill>
                <a:latin typeface="Dosis"/>
                <a:ea typeface="Dosis"/>
                <a:cs typeface="Dosis"/>
                <a:sym typeface="Dosis"/>
              </a:rPr>
              <a:t>10</a:t>
            </a:r>
            <a:endParaRPr kumimoji="0" lang="en" sz="24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8699FB9-24F1-458F-AFB5-45BABB8BEB17}"/>
              </a:ext>
            </a:extLst>
          </p:cNvPr>
          <p:cNvSpPr/>
          <p:nvPr/>
        </p:nvSpPr>
        <p:spPr>
          <a:xfrm>
            <a:off x="395536" y="51470"/>
            <a:ext cx="850109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 err="1">
                <a:solidFill>
                  <a:srgbClr val="FFFFFF"/>
                </a:solidFill>
                <a:latin typeface="Dosis"/>
                <a:sym typeface="Dosis"/>
              </a:rPr>
              <a:t>Demonstrație</a:t>
            </a:r>
            <a:r>
              <a:rPr lang="en-US" sz="3200" dirty="0">
                <a:solidFill>
                  <a:srgbClr val="FFFFFF"/>
                </a:solidFill>
                <a:latin typeface="Dosis"/>
                <a:sym typeface="Dosis"/>
              </a:rPr>
              <a:t> a </a:t>
            </a:r>
            <a:r>
              <a:rPr lang="en-US" sz="3200" dirty="0" err="1">
                <a:solidFill>
                  <a:srgbClr val="FFFFFF"/>
                </a:solidFill>
                <a:latin typeface="Dosis"/>
                <a:sym typeface="Dosis"/>
              </a:rPr>
              <a:t>aplicației</a:t>
            </a:r>
            <a:r>
              <a:rPr lang="en-US" sz="3200" dirty="0">
                <a:solidFill>
                  <a:srgbClr val="FFFFFF"/>
                </a:solidFill>
                <a:latin typeface="Dosis"/>
                <a:sym typeface="Dosis"/>
              </a:rPr>
              <a:t> </a:t>
            </a:r>
            <a:r>
              <a:rPr lang="en-US" sz="3200" dirty="0" err="1">
                <a:solidFill>
                  <a:srgbClr val="FFFFFF"/>
                </a:solidFill>
                <a:latin typeface="Dosis"/>
                <a:sym typeface="Dosis"/>
              </a:rPr>
              <a:t>pentru</a:t>
            </a:r>
            <a:r>
              <a:rPr lang="en-US" sz="3200" dirty="0">
                <a:solidFill>
                  <a:srgbClr val="FFFFFF"/>
                </a:solidFill>
                <a:latin typeface="Dosis"/>
                <a:sym typeface="Dosis"/>
              </a:rPr>
              <a:t> </a:t>
            </a:r>
            <a:r>
              <a:rPr lang="en-US" sz="3200" dirty="0" err="1">
                <a:solidFill>
                  <a:srgbClr val="FFFFFF"/>
                </a:solidFill>
                <a:latin typeface="Dosis"/>
                <a:sym typeface="Dosis"/>
              </a:rPr>
              <a:t>lucrarea</a:t>
            </a:r>
            <a:r>
              <a:rPr lang="en-US" sz="3200" dirty="0">
                <a:solidFill>
                  <a:srgbClr val="FFFFFF"/>
                </a:solidFill>
                <a:latin typeface="Dosis"/>
                <a:sym typeface="Dosis"/>
              </a:rPr>
              <a:t> </a:t>
            </a:r>
            <a:br>
              <a:rPr lang="en-US" sz="3200" dirty="0">
                <a:solidFill>
                  <a:srgbClr val="FFFFFF"/>
                </a:solidFill>
                <a:latin typeface="Dosis"/>
                <a:sym typeface="Dosis"/>
              </a:rPr>
            </a:br>
            <a:r>
              <a:rPr lang="en-US" sz="3200" dirty="0">
                <a:solidFill>
                  <a:srgbClr val="FFFFFF"/>
                </a:solidFill>
                <a:latin typeface="Dosis"/>
                <a:sym typeface="Dosis"/>
              </a:rPr>
              <a:t>“</a:t>
            </a:r>
            <a:r>
              <a:rPr lang="ro-RO" sz="3200" dirty="0">
                <a:solidFill>
                  <a:srgbClr val="FFFFFF"/>
                </a:solidFill>
                <a:latin typeface="Dosis"/>
                <a:sym typeface="Dosis"/>
              </a:rPr>
              <a:t>Aplicație mobilă pentru gestionarea </a:t>
            </a:r>
            <a:r>
              <a:rPr lang="ro-RO" sz="3200" dirty="0" err="1">
                <a:solidFill>
                  <a:srgbClr val="FFFFFF"/>
                </a:solidFill>
                <a:latin typeface="Dosis"/>
                <a:sym typeface="Dosis"/>
              </a:rPr>
              <a:t>criptomonedelor</a:t>
            </a:r>
            <a:r>
              <a:rPr lang="en-US" sz="3200" dirty="0">
                <a:solidFill>
                  <a:srgbClr val="FFFFFF"/>
                </a:solidFill>
                <a:latin typeface="Dosis"/>
                <a:sym typeface="Dosis"/>
              </a:rPr>
              <a:t>”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498C415-8706-9ED5-303F-CA08A48013A9}"/>
              </a:ext>
            </a:extLst>
          </p:cNvPr>
          <p:cNvCxnSpPr>
            <a:cxnSpLocks/>
          </p:cNvCxnSpPr>
          <p:nvPr/>
        </p:nvCxnSpPr>
        <p:spPr>
          <a:xfrm>
            <a:off x="0" y="1118605"/>
            <a:ext cx="1872208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allAtOnce"/>
    </p:bldLst>
  </p:timing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{C9C80A7F-0C45-3647-B951-358EA97673A8}tf10001071_mac</Template>
  <TotalTime>2876</TotalTime>
  <Words>243</Words>
  <Application>Microsoft Macintosh PowerPoint</Application>
  <PresentationFormat>On-screen Show (16:9)</PresentationFormat>
  <Paragraphs>34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Dosis</vt:lpstr>
      <vt:lpstr>Source Sans Pro</vt:lpstr>
      <vt:lpstr>Gill Sans MT</vt:lpstr>
      <vt:lpstr>Abadi</vt:lpstr>
      <vt:lpstr>Arial</vt:lpstr>
      <vt:lpstr>Impact</vt:lpstr>
      <vt:lpstr>Tahoma</vt:lpstr>
      <vt:lpstr>Badge</vt:lpstr>
      <vt:lpstr>Aplicație mobilă pentru Gestionarea Criptomonedelor</vt:lpstr>
      <vt:lpstr>Introducere</vt:lpstr>
      <vt:lpstr>ARHITECTURA APLICAȚIEI</vt:lpstr>
      <vt:lpstr>ARHITECTURA APLICAȚIEI</vt:lpstr>
      <vt:lpstr>Flux de date</vt:lpstr>
      <vt:lpstr>Flux de date</vt:lpstr>
      <vt:lpstr>Concluzii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Laura Huluba</dc:creator>
  <cp:lastModifiedBy>huluba r lauraalexandra</cp:lastModifiedBy>
  <cp:revision>209</cp:revision>
  <dcterms:modified xsi:type="dcterms:W3CDTF">2022-07-14T14:00:03Z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89256c7-9946-44df-b379-51beb93fd2d9_Enabled">
    <vt:lpwstr>true</vt:lpwstr>
  </property>
  <property fmtid="{D5CDD505-2E9C-101B-9397-08002B2CF9AE}" pid="3" name="MSIP_Label_589256c7-9946-44df-b379-51beb93fd2d9_SetDate">
    <vt:lpwstr>2022-06-13T18:05:12Z</vt:lpwstr>
  </property>
  <property fmtid="{D5CDD505-2E9C-101B-9397-08002B2CF9AE}" pid="4" name="MSIP_Label_589256c7-9946-44df-b379-51beb93fd2d9_Method">
    <vt:lpwstr>Privileged</vt:lpwstr>
  </property>
  <property fmtid="{D5CDD505-2E9C-101B-9397-08002B2CF9AE}" pid="5" name="MSIP_Label_589256c7-9946-44df-b379-51beb93fd2d9_Name">
    <vt:lpwstr>589256c7-9946-44df-b379-51beb93fd2d9</vt:lpwstr>
  </property>
  <property fmtid="{D5CDD505-2E9C-101B-9397-08002B2CF9AE}" pid="6" name="MSIP_Label_589256c7-9946-44df-b379-51beb93fd2d9_SiteId">
    <vt:lpwstr>36da45f1-dd2c-4d1f-af13-5abe46b99921</vt:lpwstr>
  </property>
  <property fmtid="{D5CDD505-2E9C-101B-9397-08002B2CF9AE}" pid="7" name="MSIP_Label_589256c7-9946-44df-b379-51beb93fd2d9_ActionId">
    <vt:lpwstr>bbd3c3a2-43a6-4d0b-9d45-369c15ef3864</vt:lpwstr>
  </property>
  <property fmtid="{D5CDD505-2E9C-101B-9397-08002B2CF9AE}" pid="8" name="MSIP_Label_589256c7-9946-44df-b379-51beb93fd2d9_ContentBits">
    <vt:lpwstr>0</vt:lpwstr>
  </property>
</Properties>
</file>