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6" r:id="rId10"/>
    <p:sldId id="263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3B348-0237-4D56-8F38-EF521F4A9CB0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34A88-39E1-42D4-86F1-83FBACA2D5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4A88-39E1-42D4-86F1-83FBACA2D57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8919-C091-4A4B-A8E4-0D34FC33C509}" type="datetimeFigureOut">
              <a:rPr lang="zh-CN" altLang="en-US" smtClean="0"/>
              <a:pPr/>
              <a:t>2013/07/22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AAC5-D333-4D5E-9C2B-B1FAF2920E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CUBRID Insert &amp; Storage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黄耀  </a:t>
            </a:r>
            <a:r>
              <a:rPr lang="en-US" altLang="zh-CN" dirty="0" smtClean="0"/>
              <a:t>York</a:t>
            </a:r>
          </a:p>
          <a:p>
            <a:r>
              <a:rPr lang="en-US" altLang="zh-CN" dirty="0" smtClean="0"/>
              <a:t>2013-07-22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CUBRID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减少服务器压力，将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语句词法、语法、预处理（是否合法、是否查询为空）、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语句重写、优化移至</a:t>
            </a:r>
            <a:r>
              <a:rPr lang="en-US" altLang="zh-CN" dirty="0" smtClean="0"/>
              <a:t>CAS</a:t>
            </a:r>
            <a:r>
              <a:rPr lang="zh-CN" altLang="en-US" dirty="0" smtClean="0"/>
              <a:t>端，</a:t>
            </a:r>
            <a:r>
              <a:rPr lang="en-US" altLang="zh-CN" dirty="0" err="1" smtClean="0"/>
              <a:t>cub_server</a:t>
            </a:r>
            <a:r>
              <a:rPr lang="zh-CN" altLang="en-US" dirty="0" smtClean="0"/>
              <a:t>基本只读写数据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便于分布布署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HA</a:t>
            </a:r>
            <a:r>
              <a:rPr lang="zh-CN" altLang="en-US" dirty="0" smtClean="0"/>
              <a:t>等更方便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增加大量进程切换，一个语句可能要多次进程切换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完成延时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6" name="内容占位符 3" descr="8394323_13074405869mS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492896"/>
            <a:ext cx="6175573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一般的存储方式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按页存储，每页</a:t>
            </a:r>
            <a:r>
              <a:rPr lang="en-US" altLang="zh-CN" dirty="0" smtClean="0"/>
              <a:t>16k</a:t>
            </a:r>
            <a:r>
              <a:rPr lang="zh-CN" altLang="en-US" dirty="0" smtClean="0"/>
              <a:t>（默认）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树或堆文件</a:t>
            </a:r>
            <a:r>
              <a:rPr lang="en-US" altLang="zh-CN" dirty="0" smtClean="0"/>
              <a:t>(OID)</a:t>
            </a:r>
            <a:r>
              <a:rPr lang="zh-CN" altLang="en-US" dirty="0" smtClean="0"/>
              <a:t>组织所有页</a:t>
            </a:r>
            <a:endParaRPr lang="en-US" altLang="zh-CN" dirty="0" smtClean="0"/>
          </a:p>
          <a:p>
            <a:r>
              <a:rPr lang="zh-CN" altLang="en-US" dirty="0" smtClean="0"/>
              <a:t>页内格式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(Volume Id,) Page Id, Slot Id, (Offset)</a:t>
            </a:r>
          </a:p>
          <a:p>
            <a:pPr lvl="2"/>
            <a:endParaRPr lang="en-US" altLang="zh-CN" dirty="0" smtClean="0"/>
          </a:p>
        </p:txBody>
      </p:sp>
      <p:pic>
        <p:nvPicPr>
          <p:cNvPr id="6" name="内容占位符 3" descr="record-storage-structure-inside-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005064"/>
            <a:ext cx="6984776" cy="2444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Cubrid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Postgres</a:t>
            </a:r>
            <a:r>
              <a:rPr lang="zh-CN" altLang="en-US" dirty="0" smtClean="0"/>
              <a:t>使用堆文件存储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数据无序存储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不区别一级、二级索引，所有索引直接指向数据所在磁盘位置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r>
              <a:rPr lang="zh-CN" altLang="en-US" dirty="0" smtClean="0"/>
              <a:t>使用的聚簇索引，即一级、二级索引。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一级索引即主键，全部数据存储在主键的叶子结点，数据依据主键分块有序。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二级索引是为表的其它列建立的索引，它的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即为用户选择的列名或表达式，值为一级索引的索引。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Cubrid</a:t>
            </a:r>
            <a:r>
              <a:rPr lang="en-US" altLang="zh-CN" dirty="0" smtClean="0"/>
              <a:t> Index</a:t>
            </a:r>
          </a:p>
          <a:p>
            <a:endParaRPr lang="zh-CN" altLang="en-US" dirty="0"/>
          </a:p>
        </p:txBody>
      </p:sp>
      <p:pic>
        <p:nvPicPr>
          <p:cNvPr id="6" name="内容占位符 3" descr="storage-structure-of-ofid-and-oo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037" y="2529681"/>
            <a:ext cx="7019925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CUBRID</a:t>
            </a:r>
          </a:p>
          <a:p>
            <a:pPr lvl="2"/>
            <a:r>
              <a:rPr lang="en-US" altLang="zh-CN" dirty="0" smtClean="0"/>
              <a:t>OID </a:t>
            </a:r>
            <a:r>
              <a:rPr lang="zh-CN" altLang="en-US" dirty="0" smtClean="0"/>
              <a:t>不能移动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删除</a:t>
            </a:r>
            <a:r>
              <a:rPr lang="zh-CN" altLang="en-US" dirty="0" smtClean="0"/>
              <a:t>后不能回收使用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CUBRID </a:t>
            </a:r>
            <a:r>
              <a:rPr lang="zh-CN" altLang="en-US" dirty="0" smtClean="0"/>
              <a:t>二级索引查询数据和一级索引查询数据速度一样快。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数据不需要因为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树的合并、分裂而移动，减少磁盘操作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数据依据</a:t>
            </a:r>
            <a:r>
              <a:rPr lang="zh-CN" altLang="en-US" smtClean="0"/>
              <a:t>主</a:t>
            </a:r>
            <a:r>
              <a:rPr lang="zh-CN" altLang="en-US" smtClean="0"/>
              <a:t>键分块有序</a:t>
            </a:r>
            <a:r>
              <a:rPr lang="zh-CN" altLang="en-US" dirty="0" smtClean="0"/>
              <a:t>，对数据较大的范围查询非常有用，大大减少读取磁盘次数和磁头移动次数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通过二级索引查询数据，需要先查二级索引，得到数据在一级索引中的索引，再查一级索引才能得到数据，因此二级索引只适合查选择度高的数据，如果二级索引包含有</a:t>
            </a:r>
            <a:r>
              <a:rPr lang="en-US" altLang="zh-CN" dirty="0" smtClean="0"/>
              <a:t>10%~20%</a:t>
            </a:r>
            <a:r>
              <a:rPr lang="zh-CN" altLang="en-US" dirty="0" smtClean="0"/>
              <a:t>以上的数据，则一般不需要二级索引，直接顺序读取文件获得数据。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Cubrid</a:t>
            </a:r>
            <a:r>
              <a:rPr lang="zh-CN" altLang="en-US" dirty="0" smtClean="0"/>
              <a:t>页面存储格式（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时，新数据在当前页存不下时）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内容占位符 3" descr="structure-of-record-storage-when-space-upd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636912"/>
            <a:ext cx="6587832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Cubrid</a:t>
            </a:r>
            <a:r>
              <a:rPr lang="en-US" altLang="zh-CN" dirty="0" smtClean="0"/>
              <a:t> Overflow Page</a:t>
            </a:r>
          </a:p>
          <a:p>
            <a:endParaRPr lang="zh-CN" altLang="en-US" dirty="0"/>
          </a:p>
        </p:txBody>
      </p:sp>
      <p:pic>
        <p:nvPicPr>
          <p:cNvPr id="4" name="内容占位符 3" descr="structure-of-record-storage-when-record-is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7" y="2348881"/>
            <a:ext cx="7388182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Any Questions?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 DATA INFILE (Insert)</a:t>
            </a:r>
          </a:p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DATA INFILE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从一个数据库导入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导出到另外一个数据库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数据类型兼容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文件格式兼容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</a:p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批量插入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客户端插入</a:t>
            </a:r>
            <a:r>
              <a:rPr lang="en-US" altLang="zh-CN" dirty="0" smtClean="0"/>
              <a:t> (CAS) (CUBRID </a:t>
            </a:r>
            <a:r>
              <a:rPr lang="zh-CN" altLang="en-US" dirty="0" smtClean="0"/>
              <a:t>当前实现方案）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批量插入</a:t>
            </a:r>
            <a:r>
              <a:rPr lang="en-US" altLang="zh-CN" dirty="0" smtClean="0"/>
              <a:t>(CUBRID </a:t>
            </a:r>
            <a:r>
              <a:rPr lang="zh-CN" altLang="en-US" dirty="0" smtClean="0"/>
              <a:t>以后可能的实现方案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ub_server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直接载入</a:t>
            </a:r>
            <a:r>
              <a:rPr lang="en-US" altLang="zh-CN" dirty="0" smtClean="0"/>
              <a:t> (</a:t>
            </a:r>
            <a:r>
              <a:rPr lang="zh-CN" altLang="en-US" dirty="0" smtClean="0"/>
              <a:t>已被否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CUBRID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6" name="内容占位符 5" descr="arhitecture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484784"/>
            <a:ext cx="6524666" cy="48531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CUBRID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 descr="cubrid-architecture-simplifi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484784"/>
            <a:ext cx="8062997" cy="45375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DATA INFILE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客户端插入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每插入一条数据</a:t>
            </a:r>
            <a:r>
              <a:rPr lang="en-US" altLang="zh-CN" dirty="0" smtClean="0"/>
              <a:t>CAS</a:t>
            </a:r>
            <a:r>
              <a:rPr lang="zh-CN" altLang="en-US" dirty="0" smtClean="0"/>
              <a:t>都需要与</a:t>
            </a:r>
            <a:r>
              <a:rPr lang="en-US" altLang="zh-CN" dirty="0" err="1" smtClean="0"/>
              <a:t>cub_server</a:t>
            </a:r>
            <a:r>
              <a:rPr lang="zh-CN" altLang="en-US" dirty="0" smtClean="0"/>
              <a:t>交互一次以上（如果有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交互会更多），性能会有点慢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实现较为简单</a:t>
            </a:r>
            <a:endParaRPr lang="en-US" altLang="zh-CN" dirty="0" smtClean="0"/>
          </a:p>
          <a:p>
            <a:r>
              <a:rPr lang="zh-CN" altLang="en-US" dirty="0" smtClean="0"/>
              <a:t>批量插入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与服务器交互少，速度较快（推荐）</a:t>
            </a:r>
            <a:endParaRPr lang="en-US" altLang="zh-CN" dirty="0" smtClean="0"/>
          </a:p>
          <a:p>
            <a:r>
              <a:rPr lang="en-US" altLang="zh-CN" dirty="0" err="1" smtClean="0"/>
              <a:t>cub_server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直接载入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速度最快，但需要将文件以流的方式从</a:t>
            </a:r>
            <a:r>
              <a:rPr lang="en-US" altLang="zh-CN" dirty="0" smtClean="0"/>
              <a:t>CAS</a:t>
            </a:r>
            <a:r>
              <a:rPr lang="zh-CN" altLang="en-US" dirty="0" smtClean="0"/>
              <a:t>上传到</a:t>
            </a:r>
            <a:r>
              <a:rPr lang="en-US" altLang="zh-CN" dirty="0" err="1" smtClean="0"/>
              <a:t>cub_server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目前我们架构并不支持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DATA INFILE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cub_server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直接载入为什么不支持？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不允许在</a:t>
            </a:r>
            <a:r>
              <a:rPr lang="en-US" altLang="zh-CN" dirty="0" err="1" smtClean="0"/>
              <a:t>cub_server</a:t>
            </a:r>
            <a:r>
              <a:rPr lang="zh-CN" altLang="en-US" dirty="0" smtClean="0"/>
              <a:t>保存临时文件 （效率）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不允许新开线程和</a:t>
            </a:r>
            <a:r>
              <a:rPr lang="en-US" altLang="zh-CN" dirty="0" smtClean="0"/>
              <a:t>SOCKET </a:t>
            </a:r>
            <a:r>
              <a:rPr lang="zh-CN" altLang="en-US" dirty="0" smtClean="0"/>
              <a:t>（安全起见）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</a:t>
            </a:r>
            <a:r>
              <a:rPr lang="en-US" altLang="zh-CN" dirty="0" smtClean="0"/>
              <a:t>CAS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cub_server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Thread Pool / Task</a:t>
            </a:r>
            <a:r>
              <a:rPr lang="zh-CN" altLang="en-US" dirty="0" smtClean="0"/>
              <a:t>进行交互的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cub_server</a:t>
            </a:r>
            <a:r>
              <a:rPr lang="zh-CN" altLang="en-US" dirty="0" smtClean="0"/>
              <a:t>需要接收完一个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的全部数据，才能进行处理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如果对数据进行分段，需要在</a:t>
            </a:r>
            <a:r>
              <a:rPr lang="en-US" altLang="zh-CN" dirty="0" err="1" smtClean="0"/>
              <a:t>cub_server</a:t>
            </a:r>
            <a:r>
              <a:rPr lang="zh-CN" altLang="en-US" dirty="0" smtClean="0"/>
              <a:t>保存状态或者每次从</a:t>
            </a:r>
            <a:r>
              <a:rPr lang="en-US" altLang="zh-CN" dirty="0" smtClean="0"/>
              <a:t>CAS</a:t>
            </a:r>
            <a:r>
              <a:rPr lang="zh-CN" altLang="en-US" dirty="0" smtClean="0"/>
              <a:t>将状态封装并发送到</a:t>
            </a:r>
            <a:r>
              <a:rPr lang="en-US" altLang="zh-CN" dirty="0" err="1" smtClean="0"/>
              <a:t>cub_server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这个和</a:t>
            </a:r>
            <a:r>
              <a:rPr lang="en-US" altLang="zh-CN" dirty="0" smtClean="0"/>
              <a:t>Bulk Insert </a:t>
            </a:r>
            <a:r>
              <a:rPr lang="zh-CN" altLang="en-US" dirty="0" smtClean="0"/>
              <a:t>非常类似了）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DATA INFILE</a:t>
            </a:r>
            <a:endParaRPr lang="zh-CN" altLang="en-US" dirty="0"/>
          </a:p>
        </p:txBody>
      </p:sp>
      <p:grpSp>
        <p:nvGrpSpPr>
          <p:cNvPr id="4" name="内容占位符 3"/>
          <p:cNvGrpSpPr>
            <a:grpSpLocks noGrp="1" noChangeAspect="1"/>
          </p:cNvGrpSpPr>
          <p:nvPr>
            <p:ph idx="1"/>
          </p:nvPr>
        </p:nvGrpSpPr>
        <p:grpSpPr>
          <a:xfrm>
            <a:off x="454460" y="1772816"/>
            <a:ext cx="7915731" cy="4353347"/>
            <a:chOff x="1979712" y="2492896"/>
            <a:chExt cx="5256584" cy="3672408"/>
          </a:xfrm>
        </p:grpSpPr>
        <p:sp>
          <p:nvSpPr>
            <p:cNvPr id="5" name="圆角矩形 4"/>
            <p:cNvSpPr/>
            <p:nvPr/>
          </p:nvSpPr>
          <p:spPr>
            <a:xfrm>
              <a:off x="1979712" y="4281373"/>
              <a:ext cx="5256584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979712" y="4941168"/>
              <a:ext cx="5256584" cy="12241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立方体 6"/>
            <p:cNvSpPr/>
            <p:nvPr/>
          </p:nvSpPr>
          <p:spPr>
            <a:xfrm>
              <a:off x="2771800" y="5085184"/>
              <a:ext cx="1440160" cy="576064"/>
            </a:xfrm>
            <a:prstGeom prst="cube">
              <a:avLst/>
            </a:prstGeom>
            <a:solidFill>
              <a:schemeClr val="l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Async Task</a:t>
              </a:r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立方体 7"/>
            <p:cNvSpPr/>
            <p:nvPr/>
          </p:nvSpPr>
          <p:spPr>
            <a:xfrm>
              <a:off x="5148064" y="5515562"/>
              <a:ext cx="1440160" cy="576064"/>
            </a:xfrm>
            <a:prstGeom prst="cube">
              <a:avLst/>
            </a:prstGeom>
            <a:solidFill>
              <a:schemeClr val="l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External </a:t>
              </a:r>
            </a:p>
            <a:p>
              <a:pPr algn="ctr"/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Event   Sources</a:t>
              </a:r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79712" y="2492896"/>
              <a:ext cx="5256584" cy="15841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2339752" y="2636912"/>
              <a:ext cx="1440160" cy="576064"/>
            </a:xfrm>
            <a:prstGeom prst="cube">
              <a:avLst/>
            </a:prstGeom>
            <a:solidFill>
              <a:schemeClr val="l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Sync Task  3</a:t>
              </a:r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立方体 10"/>
            <p:cNvSpPr/>
            <p:nvPr/>
          </p:nvSpPr>
          <p:spPr>
            <a:xfrm>
              <a:off x="3851920" y="3284984"/>
              <a:ext cx="1440160" cy="576064"/>
            </a:xfrm>
            <a:prstGeom prst="cube">
              <a:avLst/>
            </a:prstGeom>
            <a:solidFill>
              <a:schemeClr val="l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Sync Task  1</a:t>
              </a:r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5580112" y="2780928"/>
              <a:ext cx="1440160" cy="576064"/>
            </a:xfrm>
            <a:prstGeom prst="cube">
              <a:avLst/>
            </a:prstGeom>
            <a:solidFill>
              <a:schemeClr val="l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Sync Task  2</a:t>
              </a:r>
              <a:endParaRPr lang="zh-CN" altLang="en-US" sz="1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자유형 6"/>
            <p:cNvSpPr>
              <a:spLocks noChangeArrowheads="1"/>
            </p:cNvSpPr>
            <p:nvPr/>
          </p:nvSpPr>
          <p:spPr bwMode="auto">
            <a:xfrm>
              <a:off x="4776301" y="3500920"/>
              <a:ext cx="216024" cy="288120"/>
            </a:xfrm>
            <a:custGeom>
              <a:avLst/>
              <a:gdLst>
                <a:gd name="T0" fmla="*/ 537191 w 536531"/>
                <a:gd name="T1" fmla="*/ 0 h 450937"/>
                <a:gd name="T2" fmla="*/ 10453 w 536531"/>
                <a:gd name="T3" fmla="*/ 149877 h 450937"/>
                <a:gd name="T4" fmla="*/ 474486 w 536531"/>
                <a:gd name="T5" fmla="*/ 249801 h 450937"/>
                <a:gd name="T6" fmla="*/ 110781 w 536531"/>
                <a:gd name="T7" fmla="*/ 324732 h 450937"/>
                <a:gd name="T8" fmla="*/ 399239 w 536531"/>
                <a:gd name="T9" fmla="*/ 387182 h 450937"/>
                <a:gd name="T10" fmla="*/ 248732 w 536531"/>
                <a:gd name="T11" fmla="*/ 449632 h 4509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6531"/>
                <a:gd name="T19" fmla="*/ 0 h 450937"/>
                <a:gd name="T20" fmla="*/ 536531 w 536531"/>
                <a:gd name="T21" fmla="*/ 450937 h 4509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6531" h="450937">
                  <a:moveTo>
                    <a:pt x="536531" y="0"/>
                  </a:moveTo>
                  <a:cubicBezTo>
                    <a:pt x="278703" y="54279"/>
                    <a:pt x="20876" y="108559"/>
                    <a:pt x="10438" y="150312"/>
                  </a:cubicBezTo>
                  <a:cubicBezTo>
                    <a:pt x="0" y="192065"/>
                    <a:pt x="457200" y="221294"/>
                    <a:pt x="473901" y="250521"/>
                  </a:cubicBezTo>
                  <a:cubicBezTo>
                    <a:pt x="490602" y="279748"/>
                    <a:pt x="123172" y="302713"/>
                    <a:pt x="110646" y="325677"/>
                  </a:cubicBezTo>
                  <a:cubicBezTo>
                    <a:pt x="98120" y="348641"/>
                    <a:pt x="375780" y="367430"/>
                    <a:pt x="398744" y="388307"/>
                  </a:cubicBezTo>
                  <a:cubicBezTo>
                    <a:pt x="421708" y="409184"/>
                    <a:pt x="335070" y="430060"/>
                    <a:pt x="248432" y="450937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300" b="1">
                <a:latin typeface="Times New Roman" pitchFamily="18" charset="0"/>
                <a:ea typeface="나눔고딕" pitchFamily="50" charset="-127"/>
                <a:cs typeface="Times New Roman" pitchFamily="18" charset="0"/>
              </a:endParaRPr>
            </a:p>
          </p:txBody>
        </p:sp>
        <p:sp>
          <p:nvSpPr>
            <p:cNvPr id="14" name="자유형 6"/>
            <p:cNvSpPr>
              <a:spLocks noChangeArrowheads="1"/>
            </p:cNvSpPr>
            <p:nvPr/>
          </p:nvSpPr>
          <p:spPr bwMode="auto">
            <a:xfrm>
              <a:off x="6541332" y="2996952"/>
              <a:ext cx="216024" cy="288120"/>
            </a:xfrm>
            <a:custGeom>
              <a:avLst/>
              <a:gdLst>
                <a:gd name="T0" fmla="*/ 537191 w 536531"/>
                <a:gd name="T1" fmla="*/ 0 h 450937"/>
                <a:gd name="T2" fmla="*/ 10453 w 536531"/>
                <a:gd name="T3" fmla="*/ 149877 h 450937"/>
                <a:gd name="T4" fmla="*/ 474486 w 536531"/>
                <a:gd name="T5" fmla="*/ 249801 h 450937"/>
                <a:gd name="T6" fmla="*/ 110781 w 536531"/>
                <a:gd name="T7" fmla="*/ 324732 h 450937"/>
                <a:gd name="T8" fmla="*/ 399239 w 536531"/>
                <a:gd name="T9" fmla="*/ 387182 h 450937"/>
                <a:gd name="T10" fmla="*/ 248732 w 536531"/>
                <a:gd name="T11" fmla="*/ 449632 h 4509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6531"/>
                <a:gd name="T19" fmla="*/ 0 h 450937"/>
                <a:gd name="T20" fmla="*/ 536531 w 536531"/>
                <a:gd name="T21" fmla="*/ 450937 h 4509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6531" h="450937">
                  <a:moveTo>
                    <a:pt x="536531" y="0"/>
                  </a:moveTo>
                  <a:cubicBezTo>
                    <a:pt x="278703" y="54279"/>
                    <a:pt x="20876" y="108559"/>
                    <a:pt x="10438" y="150312"/>
                  </a:cubicBezTo>
                  <a:cubicBezTo>
                    <a:pt x="0" y="192065"/>
                    <a:pt x="457200" y="221294"/>
                    <a:pt x="473901" y="250521"/>
                  </a:cubicBezTo>
                  <a:cubicBezTo>
                    <a:pt x="490602" y="279748"/>
                    <a:pt x="123172" y="302713"/>
                    <a:pt x="110646" y="325677"/>
                  </a:cubicBezTo>
                  <a:cubicBezTo>
                    <a:pt x="98120" y="348641"/>
                    <a:pt x="375780" y="367430"/>
                    <a:pt x="398744" y="388307"/>
                  </a:cubicBezTo>
                  <a:cubicBezTo>
                    <a:pt x="421708" y="409184"/>
                    <a:pt x="335070" y="430060"/>
                    <a:pt x="248432" y="450937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300" b="1">
                <a:latin typeface="Times New Roman" pitchFamily="18" charset="0"/>
                <a:ea typeface="나눔고딕" pitchFamily="50" charset="-127"/>
                <a:cs typeface="Times New Roman" pitchFamily="18" charset="0"/>
              </a:endParaRPr>
            </a:p>
          </p:txBody>
        </p:sp>
        <p:sp>
          <p:nvSpPr>
            <p:cNvPr id="15" name="자유형 6"/>
            <p:cNvSpPr>
              <a:spLocks noChangeArrowheads="1"/>
            </p:cNvSpPr>
            <p:nvPr/>
          </p:nvSpPr>
          <p:spPr bwMode="auto">
            <a:xfrm>
              <a:off x="3275856" y="2852936"/>
              <a:ext cx="216024" cy="288120"/>
            </a:xfrm>
            <a:custGeom>
              <a:avLst/>
              <a:gdLst>
                <a:gd name="T0" fmla="*/ 537191 w 536531"/>
                <a:gd name="T1" fmla="*/ 0 h 450937"/>
                <a:gd name="T2" fmla="*/ 10453 w 536531"/>
                <a:gd name="T3" fmla="*/ 149877 h 450937"/>
                <a:gd name="T4" fmla="*/ 474486 w 536531"/>
                <a:gd name="T5" fmla="*/ 249801 h 450937"/>
                <a:gd name="T6" fmla="*/ 110781 w 536531"/>
                <a:gd name="T7" fmla="*/ 324732 h 450937"/>
                <a:gd name="T8" fmla="*/ 399239 w 536531"/>
                <a:gd name="T9" fmla="*/ 387182 h 450937"/>
                <a:gd name="T10" fmla="*/ 248732 w 536531"/>
                <a:gd name="T11" fmla="*/ 449632 h 4509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6531"/>
                <a:gd name="T19" fmla="*/ 0 h 450937"/>
                <a:gd name="T20" fmla="*/ 536531 w 536531"/>
                <a:gd name="T21" fmla="*/ 450937 h 4509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6531" h="450937">
                  <a:moveTo>
                    <a:pt x="536531" y="0"/>
                  </a:moveTo>
                  <a:cubicBezTo>
                    <a:pt x="278703" y="54279"/>
                    <a:pt x="20876" y="108559"/>
                    <a:pt x="10438" y="150312"/>
                  </a:cubicBezTo>
                  <a:cubicBezTo>
                    <a:pt x="0" y="192065"/>
                    <a:pt x="457200" y="221294"/>
                    <a:pt x="473901" y="250521"/>
                  </a:cubicBezTo>
                  <a:cubicBezTo>
                    <a:pt x="490602" y="279748"/>
                    <a:pt x="123172" y="302713"/>
                    <a:pt x="110646" y="325677"/>
                  </a:cubicBezTo>
                  <a:cubicBezTo>
                    <a:pt x="98120" y="348641"/>
                    <a:pt x="375780" y="367430"/>
                    <a:pt x="398744" y="388307"/>
                  </a:cubicBezTo>
                  <a:cubicBezTo>
                    <a:pt x="421708" y="409184"/>
                    <a:pt x="335070" y="430060"/>
                    <a:pt x="248432" y="450937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300" b="1">
                <a:latin typeface="Times New Roman" pitchFamily="18" charset="0"/>
                <a:ea typeface="나눔고딕" pitchFamily="50" charset="-127"/>
                <a:cs typeface="Times New Roman" pitchFamily="18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</p:cNvCxnSpPr>
            <p:nvPr/>
          </p:nvCxnSpPr>
          <p:spPr>
            <a:xfrm>
              <a:off x="2987824" y="3212976"/>
              <a:ext cx="504056" cy="10801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3"/>
            </p:cNvCxnSpPr>
            <p:nvPr/>
          </p:nvCxnSpPr>
          <p:spPr>
            <a:xfrm flipH="1">
              <a:off x="5724128" y="3356992"/>
              <a:ext cx="504056" cy="9361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3"/>
            </p:cNvCxnSpPr>
            <p:nvPr/>
          </p:nvCxnSpPr>
          <p:spPr>
            <a:xfrm>
              <a:off x="4499992" y="3861048"/>
              <a:ext cx="0" cy="4320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4"/>
              <a:endCxn id="8" idx="2"/>
            </p:cNvCxnSpPr>
            <p:nvPr/>
          </p:nvCxnSpPr>
          <p:spPr>
            <a:xfrm>
              <a:off x="4067944" y="5445224"/>
              <a:ext cx="1080120" cy="4303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7" idx="0"/>
            </p:cNvCxnSpPr>
            <p:nvPr/>
          </p:nvCxnSpPr>
          <p:spPr>
            <a:xfrm flipH="1">
              <a:off x="3563888" y="4725144"/>
              <a:ext cx="360040" cy="36004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843808" y="3429000"/>
              <a:ext cx="360040" cy="656376"/>
            </a:xfrm>
            <a:prstGeom prst="line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4427984" y="5373216"/>
              <a:ext cx="504056" cy="216024"/>
            </a:xfrm>
            <a:prstGeom prst="line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23928" y="4797152"/>
              <a:ext cx="216024" cy="224408"/>
            </a:xfrm>
            <a:prstGeom prst="line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5055" y="522920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Times New Roman" pitchFamily="18" charset="0"/>
                  <a:cs typeface="Times New Roman" pitchFamily="18" charset="0"/>
                </a:rPr>
                <a:t>2: interrupt</a:t>
              </a:r>
              <a:endParaRPr lang="zh-CN" altLang="en-US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38281" y="4725144"/>
              <a:ext cx="1909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Times New Roman" pitchFamily="18" charset="0"/>
                  <a:cs typeface="Times New Roman" pitchFamily="18" charset="0"/>
                </a:rPr>
                <a:t>3: enqueue(message data)</a:t>
              </a:r>
              <a:endParaRPr lang="zh-CN" altLang="en-US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1720" y="3789040"/>
              <a:ext cx="1909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latin typeface="Times New Roman" pitchFamily="18" charset="0"/>
                  <a:cs typeface="Times New Roman" pitchFamily="18" charset="0"/>
                </a:rPr>
                <a:t>1,4: read(message data)</a:t>
              </a:r>
              <a:endParaRPr lang="zh-CN" altLang="en-US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4000" y="5805264"/>
              <a:ext cx="1591727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itchFamily="18" charset="0"/>
                  <a:cs typeface="Times New Roman" pitchFamily="18" charset="0"/>
                </a:rPr>
                <a:t>Async layer</a:t>
              </a: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3728" y="4365104"/>
              <a:ext cx="1872208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itchFamily="18" charset="0"/>
                  <a:cs typeface="Times New Roman" pitchFamily="18" charset="0"/>
                </a:rPr>
                <a:t>Queuing layer</a:t>
              </a: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" name="组合 57"/>
            <p:cNvGrpSpPr/>
            <p:nvPr/>
          </p:nvGrpSpPr>
          <p:grpSpPr>
            <a:xfrm>
              <a:off x="4032775" y="4388550"/>
              <a:ext cx="1791816" cy="216024"/>
              <a:chOff x="3635896" y="4716760"/>
              <a:chExt cx="1791816" cy="21602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635896" y="4716760"/>
                <a:ext cx="1791816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815601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990075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169779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4349484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529189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708893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4888598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068303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248007" y="4716760"/>
                <a:ext cx="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3806698" y="2529735"/>
              <a:ext cx="1591727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Times New Roman" pitchFamily="18" charset="0"/>
                  <a:cs typeface="Times New Roman" pitchFamily="18" charset="0"/>
                </a:rPr>
                <a:t>Sync layer</a:t>
              </a: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700814"/>
          <a:ext cx="8229600" cy="3991934"/>
        </p:xfrm>
        <a:graphic>
          <a:graphicData uri="http://schemas.openxmlformats.org/drawingml/2006/table">
            <a:tbl>
              <a:tblPr/>
              <a:tblGrid>
                <a:gridCol w="704987"/>
                <a:gridCol w="1217706"/>
                <a:gridCol w="1709060"/>
                <a:gridCol w="1500175"/>
                <a:gridCol w="1680576"/>
                <a:gridCol w="1417096"/>
              </a:tblGrid>
              <a:tr h="26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real time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loaddb_with_5_index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load_infile_SA_with_5_index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insert_SA_with_5_index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load_infile_CS_with_5_index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insert_CS_with_5_index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250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370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average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96.6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6100"/>
                          </a:solidFill>
                          <a:latin typeface="宋体"/>
                        </a:rPr>
                        <a:t>144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9C6500"/>
                          </a:solidFill>
                          <a:latin typeface="宋体"/>
                        </a:rPr>
                        <a:t>370.2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6100"/>
                          </a:solidFill>
                          <a:latin typeface="宋体"/>
                        </a:rPr>
                        <a:t>248.4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9C6500"/>
                          </a:solidFill>
                          <a:latin typeface="宋体"/>
                        </a:rPr>
                        <a:t>494.8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real time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loaddb_without_index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load_infile_SA_without_index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insert_SA_without_index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load_infile_CS_without_index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insert_CS_without_index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309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275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310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average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41.2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6100"/>
                          </a:solidFill>
                          <a:latin typeface="宋体"/>
                        </a:rPr>
                        <a:t>55.8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9C6500"/>
                          </a:solidFill>
                          <a:latin typeface="宋体"/>
                        </a:rPr>
                        <a:t>273.4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6100"/>
                          </a:solidFill>
                          <a:latin typeface="宋体"/>
                        </a:rPr>
                        <a:t>56.3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9C6500"/>
                          </a:solidFill>
                          <a:latin typeface="宋体"/>
                        </a:rPr>
                        <a:t>307.2</a:t>
                      </a:r>
                    </a:p>
                  </a:txBody>
                  <a:tcPr marL="7127" marR="7127" marT="7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2483768" y="3356992"/>
            <a:ext cx="151216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763688" y="3717032"/>
            <a:ext cx="1152128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9672" y="6093296"/>
            <a:ext cx="48965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zh-CN" altLang="en-US" dirty="0">
                <a:solidFill>
                  <a:srgbClr val="FF0000"/>
                </a:solidFill>
              </a:rPr>
              <a:t>索引</a:t>
            </a:r>
            <a:r>
              <a:rPr lang="zh-CN" altLang="en-US" dirty="0" smtClean="0">
                <a:solidFill>
                  <a:srgbClr val="FF0000"/>
                </a:solidFill>
              </a:rPr>
              <a:t>时，每条插入都需要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插入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835</Words>
  <Application>Microsoft Office PowerPoint</Application>
  <PresentationFormat>全屏显示(4:3)</PresentationFormat>
  <Paragraphs>248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CUBRID Insert &amp; Storage</vt:lpstr>
      <vt:lpstr>Overview</vt:lpstr>
      <vt:lpstr>LOAD DATA INFILE</vt:lpstr>
      <vt:lpstr>CUBRID 架构</vt:lpstr>
      <vt:lpstr>CUBRID 架构</vt:lpstr>
      <vt:lpstr>LOAD DATA INFILE</vt:lpstr>
      <vt:lpstr>LOAD DATA INFILE</vt:lpstr>
      <vt:lpstr>LOAD DATA INFILE</vt:lpstr>
      <vt:lpstr>当前性能</vt:lpstr>
      <vt:lpstr>CUBRID架构</vt:lpstr>
      <vt:lpstr>Storage</vt:lpstr>
      <vt:lpstr>Storage</vt:lpstr>
      <vt:lpstr>Storage</vt:lpstr>
      <vt:lpstr>Storage</vt:lpstr>
      <vt:lpstr>Storage</vt:lpstr>
      <vt:lpstr>Storage</vt:lpstr>
      <vt:lpstr>Storage</vt:lpstr>
      <vt:lpstr>谢谢大家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CUBRID Insert &amp; Storage</dc:title>
  <dc:creator>Microsoft</dc:creator>
  <cp:lastModifiedBy>Microsoft</cp:lastModifiedBy>
  <cp:revision>21</cp:revision>
  <dcterms:created xsi:type="dcterms:W3CDTF">2013-07-22T01:19:41Z</dcterms:created>
  <dcterms:modified xsi:type="dcterms:W3CDTF">2013-07-22T04:58:03Z</dcterms:modified>
</cp:coreProperties>
</file>