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13716000" cx="24384000"/>
  <p:notesSz cx="6858000" cy="9144000"/>
  <p:embeddedFontLst>
    <p:embeddedFont>
      <p:font typeface="Poppins"/>
      <p:regular r:id="rId32"/>
      <p:bold r:id="rId33"/>
      <p:italic r:id="rId34"/>
      <p:boldItalic r:id="rId35"/>
    </p:embeddedFont>
    <p:embeddedFont>
      <p:font typeface="Inter"/>
      <p:regular r:id="rId36"/>
      <p:bold r:id="rId37"/>
    </p:embeddedFont>
    <p:embeddedFont>
      <p:font typeface="Helvetica Neue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B7akFBBoUd21iWPHLOXSWilAD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regular.fnt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oppins-bold.fntdata"/><Relationship Id="rId10" Type="http://schemas.openxmlformats.org/officeDocument/2006/relationships/slide" Target="slides/slide4.xml"/><Relationship Id="rId32" Type="http://schemas.openxmlformats.org/officeDocument/2006/relationships/font" Target="fonts/Poppins-regular.fntdata"/><Relationship Id="rId13" Type="http://schemas.openxmlformats.org/officeDocument/2006/relationships/slide" Target="slides/slide7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6.xml"/><Relationship Id="rId34" Type="http://schemas.openxmlformats.org/officeDocument/2006/relationships/font" Target="fonts/Poppins-italic.fntdata"/><Relationship Id="rId15" Type="http://schemas.openxmlformats.org/officeDocument/2006/relationships/slide" Target="slides/slide9.xml"/><Relationship Id="rId37" Type="http://schemas.openxmlformats.org/officeDocument/2006/relationships/font" Target="fonts/Inter-bold.fntdata"/><Relationship Id="rId14" Type="http://schemas.openxmlformats.org/officeDocument/2006/relationships/slide" Target="slides/slide8.xml"/><Relationship Id="rId36" Type="http://schemas.openxmlformats.org/officeDocument/2006/relationships/font" Target="fonts/Inter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0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slide" Target="/ppt/slides/slide25.xml"/><Relationship Id="rId3" Type="http://schemas.openxmlformats.org/officeDocument/2006/relationships/slide" Target="/ppt/slides/slide2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bg>
      <p:bgPr>
        <a:gradFill>
          <a:gsLst>
            <a:gs pos="0">
              <a:srgbClr val="FFFFFF"/>
            </a:gs>
            <a:gs pos="99000">
              <a:srgbClr val="F2F4F8"/>
            </a:gs>
            <a:gs pos="100000">
              <a:srgbClr val="F2F4F8"/>
            </a:gs>
          </a:gsLst>
          <a:lin ang="27000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2"/>
          <p:cNvGrpSpPr/>
          <p:nvPr/>
        </p:nvGrpSpPr>
        <p:grpSpPr>
          <a:xfrm>
            <a:off x="24384000" y="0"/>
            <a:ext cx="3048000" cy="13716000"/>
            <a:chOff x="0" y="0"/>
            <a:chExt cx="3048000" cy="13716000"/>
          </a:xfrm>
        </p:grpSpPr>
        <p:sp>
          <p:nvSpPr>
            <p:cNvPr id="19" name="Google Shape;19;p32"/>
            <p:cNvSpPr/>
            <p:nvPr/>
          </p:nvSpPr>
          <p:spPr>
            <a:xfrm>
              <a:off x="0" y="0"/>
              <a:ext cx="3048000" cy="1371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Inter"/>
                <a:buNone/>
              </a:pPr>
              <a:r>
                <a:t/>
              </a:r>
              <a:endPara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2">
              <a:hlinkClick action="ppaction://hlinksldjump" r:id="rId2"/>
            </p:cNvPr>
            <p:cNvSpPr txBox="1"/>
            <p:nvPr/>
          </p:nvSpPr>
          <p:spPr>
            <a:xfrm>
              <a:off x="323850" y="2620413"/>
              <a:ext cx="2400300" cy="487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Inter"/>
                <a:buNone/>
              </a:pPr>
              <a:r>
                <a:rPr b="0" i="0" lang="en-US" sz="2000" u="none" cap="none" strike="noStrike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rPr>
                <a:t>Cover Section</a:t>
              </a:r>
              <a:endParaRPr/>
            </a:p>
          </p:txBody>
        </p:sp>
        <p:sp>
          <p:nvSpPr>
            <p:cNvPr id="21" name="Google Shape;21;p32">
              <a:hlinkClick action="ppaction://hlinksldjump" r:id="rId3"/>
            </p:cNvPr>
            <p:cNvSpPr txBox="1"/>
            <p:nvPr/>
          </p:nvSpPr>
          <p:spPr>
            <a:xfrm>
              <a:off x="323850" y="3444461"/>
              <a:ext cx="2400300" cy="487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Inter"/>
                <a:buNone/>
              </a:pPr>
              <a:r>
                <a:rPr b="0" i="0" lang="en-US" sz="2000" u="none" cap="none" strike="noStrike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rPr>
                <a:t>What’s inside?</a:t>
              </a:r>
              <a:endParaRPr/>
            </a:p>
          </p:txBody>
        </p:sp>
        <p:sp>
          <p:nvSpPr>
            <p:cNvPr id="22" name="Google Shape;22;p32"/>
            <p:cNvSpPr txBox="1"/>
            <p:nvPr/>
          </p:nvSpPr>
          <p:spPr>
            <a:xfrm>
              <a:off x="323850" y="4268509"/>
              <a:ext cx="2400300" cy="487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Inter"/>
                <a:buNone/>
              </a:pPr>
              <a:r>
                <a:rPr b="0" i="0" lang="en-US" sz="2000" u="none" cap="none" strike="noStrike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rPr>
                <a:t>Hyperlink #1</a:t>
              </a:r>
              <a:endParaRPr/>
            </a:p>
          </p:txBody>
        </p:sp>
        <p:sp>
          <p:nvSpPr>
            <p:cNvPr id="23" name="Google Shape;23;p32"/>
            <p:cNvSpPr txBox="1"/>
            <p:nvPr/>
          </p:nvSpPr>
          <p:spPr>
            <a:xfrm>
              <a:off x="323850" y="5092558"/>
              <a:ext cx="2400300" cy="487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Inter"/>
                <a:buNone/>
              </a:pPr>
              <a:r>
                <a:rPr b="0" i="0" lang="en-US" sz="2000" u="none" cap="none" strike="noStrike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rPr>
                <a:t>Hyperlink #2</a:t>
              </a:r>
              <a:endParaRPr/>
            </a:p>
          </p:txBody>
        </p:sp>
        <p:sp>
          <p:nvSpPr>
            <p:cNvPr id="24" name="Google Shape;24;p32"/>
            <p:cNvSpPr txBox="1"/>
            <p:nvPr/>
          </p:nvSpPr>
          <p:spPr>
            <a:xfrm>
              <a:off x="323850" y="5916605"/>
              <a:ext cx="2400300" cy="487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Inter"/>
                <a:buNone/>
              </a:pPr>
              <a:r>
                <a:rPr b="0" i="0" lang="en-US" sz="2000" u="none" cap="none" strike="noStrike">
                  <a:solidFill>
                    <a:srgbClr val="595959"/>
                  </a:solidFill>
                  <a:latin typeface="Inter"/>
                  <a:ea typeface="Inter"/>
                  <a:cs typeface="Inter"/>
                  <a:sym typeface="Inter"/>
                </a:rPr>
                <a:t>Hyperlink #3</a:t>
              </a:r>
              <a:endParaRPr/>
            </a:p>
          </p:txBody>
        </p:sp>
        <p:grpSp>
          <p:nvGrpSpPr>
            <p:cNvPr id="25" name="Google Shape;25;p32"/>
            <p:cNvGrpSpPr/>
            <p:nvPr/>
          </p:nvGrpSpPr>
          <p:grpSpPr>
            <a:xfrm>
              <a:off x="485774" y="10641240"/>
              <a:ext cx="2400303" cy="487681"/>
              <a:chOff x="-1" y="0"/>
              <a:chExt cx="2400302" cy="487680"/>
            </a:xfrm>
          </p:grpSpPr>
          <p:sp>
            <p:nvSpPr>
              <p:cNvPr id="26" name="Google Shape;26;p32"/>
              <p:cNvSpPr txBox="1"/>
              <p:nvPr/>
            </p:nvSpPr>
            <p:spPr>
              <a:xfrm>
                <a:off x="0" y="0"/>
                <a:ext cx="2400301" cy="487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2000"/>
                  <a:buFont typeface="Inter"/>
                  <a:buNone/>
                </a:pPr>
                <a:r>
                  <a:rPr b="1" i="0" lang="en-US" sz="2000" u="none" cap="none" strike="noStrike">
                    <a:solidFill>
                      <a:srgbClr val="262626"/>
                    </a:solidFill>
                    <a:latin typeface="Inter"/>
                    <a:ea typeface="Inter"/>
                    <a:cs typeface="Inter"/>
                    <a:sym typeface="Inter"/>
                  </a:rPr>
                  <a:t>TW: @2021</a:t>
                </a:r>
                <a:endParaRPr/>
              </a:p>
            </p:txBody>
          </p:sp>
          <p:cxnSp>
            <p:nvCxnSpPr>
              <p:cNvPr id="27" name="Google Shape;27;p32"/>
              <p:cNvCxnSpPr/>
              <p:nvPr/>
            </p:nvCxnSpPr>
            <p:spPr>
              <a:xfrm flipH="1">
                <a:off x="-1" y="192007"/>
                <a:ext cx="2" cy="236429"/>
              </a:xfrm>
              <a:prstGeom prst="straightConnector1">
                <a:avLst/>
              </a:prstGeom>
              <a:noFill/>
              <a:ln cap="rnd" cmpd="sng" w="38100">
                <a:solidFill>
                  <a:srgbClr val="4764F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" name="Google Shape;28;p32"/>
            <p:cNvGrpSpPr/>
            <p:nvPr/>
          </p:nvGrpSpPr>
          <p:grpSpPr>
            <a:xfrm>
              <a:off x="485774" y="11436604"/>
              <a:ext cx="2400303" cy="487681"/>
              <a:chOff x="-1" y="0"/>
              <a:chExt cx="2400302" cy="487680"/>
            </a:xfrm>
          </p:grpSpPr>
          <p:sp>
            <p:nvSpPr>
              <p:cNvPr id="29" name="Google Shape;29;p32"/>
              <p:cNvSpPr txBox="1"/>
              <p:nvPr/>
            </p:nvSpPr>
            <p:spPr>
              <a:xfrm>
                <a:off x="0" y="0"/>
                <a:ext cx="2400301" cy="487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2000"/>
                  <a:buFont typeface="Inter"/>
                  <a:buNone/>
                </a:pPr>
                <a:r>
                  <a:rPr b="1" i="0" lang="en-US" sz="2000" u="none" cap="none" strike="noStrike">
                    <a:solidFill>
                      <a:srgbClr val="262626"/>
                    </a:solidFill>
                    <a:latin typeface="Inter"/>
                    <a:ea typeface="Inter"/>
                    <a:cs typeface="Inter"/>
                    <a:sym typeface="Inter"/>
                  </a:rPr>
                  <a:t>IG: @2021</a:t>
                </a:r>
                <a:endParaRPr/>
              </a:p>
            </p:txBody>
          </p:sp>
          <p:cxnSp>
            <p:nvCxnSpPr>
              <p:cNvPr id="30" name="Google Shape;30;p32"/>
              <p:cNvCxnSpPr/>
              <p:nvPr/>
            </p:nvCxnSpPr>
            <p:spPr>
              <a:xfrm flipH="1">
                <a:off x="-1" y="192007"/>
                <a:ext cx="2" cy="236429"/>
              </a:xfrm>
              <a:prstGeom prst="straightConnector1">
                <a:avLst/>
              </a:prstGeom>
              <a:noFill/>
              <a:ln cap="rnd" cmpd="sng" w="38100">
                <a:solidFill>
                  <a:srgbClr val="4764F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1" name="Google Shape;31;p32"/>
            <p:cNvGrpSpPr/>
            <p:nvPr/>
          </p:nvGrpSpPr>
          <p:grpSpPr>
            <a:xfrm>
              <a:off x="485774" y="12231968"/>
              <a:ext cx="2400303" cy="487681"/>
              <a:chOff x="-1" y="0"/>
              <a:chExt cx="2400302" cy="487680"/>
            </a:xfrm>
          </p:grpSpPr>
          <p:sp>
            <p:nvSpPr>
              <p:cNvPr id="32" name="Google Shape;32;p32"/>
              <p:cNvSpPr txBox="1"/>
              <p:nvPr/>
            </p:nvSpPr>
            <p:spPr>
              <a:xfrm>
                <a:off x="0" y="0"/>
                <a:ext cx="2400301" cy="487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2000"/>
                  <a:buFont typeface="Inter"/>
                  <a:buNone/>
                </a:pPr>
                <a:r>
                  <a:rPr b="1" i="0" lang="en-US" sz="2000" u="none" cap="none" strike="noStrike">
                    <a:solidFill>
                      <a:srgbClr val="262626"/>
                    </a:solidFill>
                    <a:latin typeface="Inter"/>
                    <a:ea typeface="Inter"/>
                    <a:cs typeface="Inter"/>
                    <a:sym typeface="Inter"/>
                  </a:rPr>
                  <a:t>YT: 2021_</a:t>
                </a:r>
                <a:endParaRPr/>
              </a:p>
            </p:txBody>
          </p:sp>
          <p:cxnSp>
            <p:nvCxnSpPr>
              <p:cNvPr id="33" name="Google Shape;33;p32"/>
              <p:cNvCxnSpPr/>
              <p:nvPr/>
            </p:nvCxnSpPr>
            <p:spPr>
              <a:xfrm flipH="1">
                <a:off x="-1" y="192007"/>
                <a:ext cx="2" cy="236429"/>
              </a:xfrm>
              <a:prstGeom prst="straightConnector1">
                <a:avLst/>
              </a:prstGeom>
              <a:noFill/>
              <a:ln cap="rnd" cmpd="sng" w="38100">
                <a:solidFill>
                  <a:srgbClr val="4764F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4" name="Google Shape;34;p32"/>
            <p:cNvCxnSpPr/>
            <p:nvPr/>
          </p:nvCxnSpPr>
          <p:spPr>
            <a:xfrm>
              <a:off x="405608" y="2273300"/>
              <a:ext cx="2236786" cy="0"/>
            </a:xfrm>
            <a:prstGeom prst="straightConnector1">
              <a:avLst/>
            </a:prstGeom>
            <a:noFill/>
            <a:ln cap="flat" cmpd="sng" w="12700">
              <a:solidFill>
                <a:srgbClr val="A6A6A6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32"/>
            <p:cNvSpPr txBox="1"/>
            <p:nvPr/>
          </p:nvSpPr>
          <p:spPr>
            <a:xfrm>
              <a:off x="323850" y="1262351"/>
              <a:ext cx="2400300" cy="487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69FA"/>
                </a:buClr>
                <a:buSzPts val="2000"/>
                <a:buFont typeface="Inter"/>
                <a:buNone/>
              </a:pPr>
              <a:r>
                <a:rPr b="1" i="0" lang="en-US" sz="2000" u="none" cap="none" strike="noStrike">
                  <a:solidFill>
                    <a:srgbClr val="4D69FA"/>
                  </a:solidFill>
                  <a:latin typeface="Inter"/>
                  <a:ea typeface="Inter"/>
                  <a:cs typeface="Inter"/>
                  <a:sym typeface="Inter"/>
                </a:rPr>
                <a:t>Quick Access</a:t>
              </a:r>
              <a:endParaRPr/>
            </a:p>
          </p:txBody>
        </p:sp>
      </p:grpSp>
      <p:sp>
        <p:nvSpPr>
          <p:cNvPr id="36" name="Google Shape;36;p32"/>
          <p:cNvSpPr txBox="1"/>
          <p:nvPr>
            <p:ph idx="12" type="sldNum"/>
          </p:nvPr>
        </p:nvSpPr>
        <p:spPr>
          <a:xfrm flipH="1">
            <a:off x="165100" y="12205747"/>
            <a:ext cx="591116" cy="6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b="1" sz="28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b="1" sz="28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b="1" sz="28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b="1" sz="28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b="1" sz="28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b="1" sz="28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b="1" sz="28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b="1" sz="28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b="1" sz="28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-187569" y="509189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1" name="Google Shape;11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9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42" name="Google Shape;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913164" y="9179562"/>
            <a:ext cx="457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919516" y="10246362"/>
            <a:ext cx="3390666" cy="21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SASS</a:t>
            </a:r>
            <a:b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Giorno 1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/>
        </p:nvSpPr>
        <p:spPr>
          <a:xfrm>
            <a:off x="1005360" y="3214728"/>
            <a:ext cx="22373280" cy="108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usare la cosiddetta CLI, Command Line Interface, abbiamo bisogno di utilizzare o il prompt dei comandi di Windows, o il terminale di Mac oppure anche il terminale messo a disposizione dall’editor di codice.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005360" y="4815545"/>
            <a:ext cx="22373280" cy="7012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Passaggi: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Installare Node.js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Controllare nel prompt o nel terminale la versione: node -v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Installare nel progetto npm: npm init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Creazione di un file json di configurazione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Installazione del pacchetto per SASS: 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npm install node-sass —save</a:t>
            </a:r>
            <a:endParaRPr/>
          </a:p>
          <a:p>
            <a:pPr indent="-254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L’installazione del pacchetto va fatta nella cartella del progetto </a:t>
            </a:r>
            <a:endParaRPr/>
          </a:p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Setup dell’editor di codice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/>
        </p:nvSpPr>
        <p:spPr>
          <a:xfrm>
            <a:off x="1038387" y="3167905"/>
            <a:ext cx="9810428" cy="8391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rendere automatica l’esecuzione e la compilazione del codice sass è utile installare il pacchetto live server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Live server deve essere installato a livello globale per essere sempre disponibile per qualsiasi progetto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npm install live-server -g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progetto sarà visualizzato all’indirizzo ip: 127.0.0.1 che l’indirizzo del localhost</a:t>
            </a:r>
            <a:endParaRPr/>
          </a:p>
        </p:txBody>
      </p:sp>
      <p:pic>
        <p:nvPicPr>
          <p:cNvPr descr="Schermata 2021-08-24 alle 10.32.12.png"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1350" y="3167905"/>
            <a:ext cx="11180316" cy="425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Struttura del progetto e live reload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variabili e Data Types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3883" y="5958004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7832533" y="68544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/>
        </p:nvSpPr>
        <p:spPr>
          <a:xfrm>
            <a:off x="1038386" y="3133297"/>
            <a:ext cx="8246379" cy="4470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quello che riguarda le proprietà e le regole di stile non c’ è differenza rispetto al CSS.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Quello che è specifico e tipico è l’uso di strutture di programmazione all’interno delle quali scriviamo le nostre regole di stile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12937057" y="3133297"/>
            <a:ext cx="10408557" cy="4944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Sintassi SASS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3672A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body{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background-color: #777;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width: 80%;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border: 2px solid #000;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Fondamenti della sintassi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/>
        </p:nvSpPr>
        <p:spPr>
          <a:xfrm>
            <a:off x="1038386" y="2682277"/>
            <a:ext cx="8246379" cy="556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compatibilità con CSS e in particolare CSS3 è piena.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differenza con CSS risiede quindi solo nel fatto che SASS deve essere compilato per tradurre la sua programmazione in CSS letto nel browser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Vale la regola per cui tutto il codice CSS è anche SCSS valido e viceversa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13003109" y="2875880"/>
            <a:ext cx="10408557" cy="4944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Sintassi SASS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$colore-back: #777;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$param-bordi: 2px solid #000;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body{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background-color: $colore-back;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border: $param-bordi;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13003109" y="8620478"/>
            <a:ext cx="10408557" cy="3565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Compilazione CSS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body{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background-color: #777;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border: 2px solid #000;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Differenze e compatibilità con CSS</a:t>
            </a:r>
            <a:endParaRPr/>
          </a:p>
        </p:txBody>
      </p:sp>
      <p:cxnSp>
        <p:nvCxnSpPr>
          <p:cNvPr id="152" name="Google Shape;152;p14"/>
          <p:cNvCxnSpPr/>
          <p:nvPr/>
        </p:nvCxnSpPr>
        <p:spPr>
          <a:xfrm>
            <a:off x="18289200" y="7460787"/>
            <a:ext cx="0" cy="1568182"/>
          </a:xfrm>
          <a:prstGeom prst="straightConnector1">
            <a:avLst/>
          </a:prstGeom>
          <a:noFill/>
          <a:ln cap="flat" cmpd="sng" w="63500">
            <a:solidFill>
              <a:srgbClr val="FF275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/>
        </p:nvSpPr>
        <p:spPr>
          <a:xfrm>
            <a:off x="1038386" y="2683136"/>
            <a:ext cx="8246378" cy="556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variabile in SASS ha il medesimo significato e il medesimo uso di qualsiasi altro linguaggio di programmazione: memorizzare un valore.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valori memorizzati corrispondono ai parametri delle regole di stile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variabile impostata sarà utilizzata nella specifica proprietà e assegnata al selettore 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1038387" y="8420689"/>
            <a:ext cx="8246378" cy="1661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Tipicamente le variabili in SASS non vengono riassegnate, hanno una natura più vicina alle costanti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13003109" y="2945131"/>
            <a:ext cx="10408557" cy="6323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Abbiamo due tipi fondamentali di variabili da considerare oltre la variabile semplice: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Tipo booleano: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$media: true;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Tipo map: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$set-colori: (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grigio: #ccc;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blu: #00F;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Le variabili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/>
        </p:nvSpPr>
        <p:spPr>
          <a:xfrm>
            <a:off x="1038386" y="3039987"/>
            <a:ext cx="8246378" cy="453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Esempio di uso per l’ottimizzazione del codice CSS: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$main-margin-top: 30px;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Nello stile questo parametro può essere ripetuto per più elementi. In caso di modifica del valore SASS ci permette di intervenire una sola volta sulla variabile.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12937057" y="3039987"/>
            <a:ext cx="10408557" cy="63230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button{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margin-top: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$main-margin-top;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.left{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margin-top: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$main-margin-top;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h1{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margin-top: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$main-margin-top;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</p:txBody>
      </p:sp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Impostare le variabili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/>
        </p:nvSpPr>
        <p:spPr>
          <a:xfrm>
            <a:off x="1038386" y="3244063"/>
            <a:ext cx="9035780" cy="50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SASS supporta ed è compatibile con diversi tipi di dati.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Esempio: dato colore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$colore: #0400ff;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$colore: rgb(4, 0, 255);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$colore: rgba(4, 0, 255,0.65);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$colore: hsl(241, 100%, 50%);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$colore: (MediumBlue, transparent);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13003109" y="3244063"/>
            <a:ext cx="10408557" cy="49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Numeri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Stringhe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Colori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Liste di valori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Booleani 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Null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Mappe con coppia chiave/valore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Gestione dei tipi di dati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1038386" y="3385530"/>
            <a:ext cx="8246378" cy="453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SASS utilizza gli operatori logici, di comparazione e numerici comuni ai linguaggi di programmazione.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Posso utilizzarli nelle funzioni, nelle strutture condizionali o per regole basate su operazioni matematiche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2937057" y="3032253"/>
            <a:ext cx="10408557" cy="2186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Uguale e non uguale == e !=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Operatori matematici: +; -; *; /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Comparazione: &lt;; &gt;; &lt;=; &gt;=;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12937057" y="5652817"/>
            <a:ext cx="10408557" cy="4254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2px == 2px;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2px != 2em;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rgb(255,0,0) == #F00;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2px &lt; 1px;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2px &gt;= 1px;</a:t>
            </a:r>
            <a:endParaRPr/>
          </a:p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Operatori di uguaglianza e relazionali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/>
        </p:nvSpPr>
        <p:spPr>
          <a:xfrm>
            <a:off x="1038386" y="3150839"/>
            <a:ext cx="8736235" cy="453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 SASS posso fare operazioni aritmetiche: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1px + 2; =&gt; 3px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5px * 2px;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10px /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(20px -2 ) * 2px;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20s - 5s;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1038386" y="8719802"/>
            <a:ext cx="10408557" cy="2875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tipi di dati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possono essere concatenati con l’operatore + generando una nuova stringa: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“Times” + “New Roman” =&gt; “Times New Roman”;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“intervallo: “ + 4s =&gt; “intervallo: 4s”;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13166334" y="3150839"/>
            <a:ext cx="10408557" cy="3565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booleani che generano comparazioni: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true =&gt; true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false =&gt; false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 </a:t>
            </a: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false =&gt; true</a:t>
            </a:r>
            <a:endParaRPr/>
          </a:p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Operatori numerici, stringhe e booleani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Introduzione</a:t>
            </a:r>
            <a:endParaRPr/>
          </a:p>
        </p:txBody>
      </p:sp>
      <p:pic>
        <p:nvPicPr>
          <p:cNvPr id="51" name="Google Shape;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954" y="5961596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5376463" y="6854404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Partials e nesting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3072" y="6079070"/>
            <a:ext cx="1077585" cy="77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6453344" y="6857999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/>
        </p:nvSpPr>
        <p:spPr>
          <a:xfrm>
            <a:off x="1005360" y="2896105"/>
            <a:ext cx="22373280" cy="157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SASS ci permette di lavorare su singoli e piccoli file che possono essere ricombinati poi in un unico CSS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Questo rende il lavoro con SASS modulare  e di facile gestione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1005360" y="5044343"/>
            <a:ext cx="22373278" cy="63230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file partials vien distinto dagli altri perchè presenta un _ iniziale: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_header.scss</a:t>
            </a:r>
            <a:endParaRPr b="0" i="0" sz="32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_footer.scss</a:t>
            </a:r>
            <a:endParaRPr b="0" i="0" sz="32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All’interno di questi file scriverò solo il codice riferito a queste parti del mio progetto.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Nell’albero del progetto potrei avere questa situazione: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_header.scss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_footer.scss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style.scss</a:t>
            </a:r>
            <a:endParaRPr b="0" i="0" sz="3200" u="none" cap="none" strike="noStrike">
              <a:solidFill>
                <a:srgbClr val="FF27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Significato e uso dei partials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/>
        </p:nvSpPr>
        <p:spPr>
          <a:xfrm>
            <a:off x="928026" y="3157944"/>
            <a:ext cx="10281255" cy="3549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file partials con la stessa identica sintassi SASS ma poi per essere compilato correttamente dovrà essere integrato nel file scss principale: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fare questo si usa la direttiva: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@import ‘nome_del_file_partial’;</a:t>
            </a:r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13003109" y="3157944"/>
            <a:ext cx="10408557" cy="70124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Esempio di scss con import di partials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@import ‘header’;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$colore: #abc;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body{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background-color: $colore;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@import ‘footer’;</a:t>
            </a:r>
            <a:endParaRPr/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Scrivere un file partials per la compilazione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/>
        </p:nvSpPr>
        <p:spPr>
          <a:xfrm>
            <a:off x="1038386" y="3176232"/>
            <a:ext cx="9051545" cy="404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nesting ci permette di gestire l’annidamento delle strutture dipendenti da altre: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&lt;div classe=“esempio”&gt;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&lt;h1 classe=“titolo”&gt;Titolo child&lt;/h1&gt;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&lt;p classe=“para”&gt;Paragrafo child&lt;/p&gt;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&lt;button classe=“bottone”&gt;Clicca qui&lt;/button&gt;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&lt;/div&gt;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11665296" y="3167830"/>
            <a:ext cx="10408557" cy="9770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Esempio di nesting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.esempio{</a:t>
            </a:r>
            <a:endParaRPr/>
          </a:p>
          <a:p>
            <a:pPr indent="45720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background-color: green;</a:t>
            </a:r>
            <a:endParaRPr/>
          </a:p>
          <a:p>
            <a:pPr indent="914400" lvl="2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h1{</a:t>
            </a:r>
            <a:endParaRPr/>
          </a:p>
          <a:p>
            <a:pPr indent="1828800" lvl="4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color: grey;</a:t>
            </a:r>
            <a:endParaRPr/>
          </a:p>
          <a:p>
            <a:pPr indent="1828800" lvl="4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titolo{</a:t>
            </a:r>
            <a:endParaRPr/>
          </a:p>
          <a:p>
            <a:pPr indent="2286000" lvl="5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font-size: 52px;</a:t>
            </a:r>
            <a:endParaRPr/>
          </a:p>
          <a:p>
            <a:pPr indent="2743200" lvl="6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1371600" lvl="3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914400" lvl="2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.bottone{</a:t>
            </a:r>
            <a:endParaRPr/>
          </a:p>
          <a:p>
            <a:pPr indent="1828800" lvl="4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background-color: black;</a:t>
            </a:r>
            <a:endParaRPr/>
          </a:p>
          <a:p>
            <a:pPr indent="1371600" lvl="3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Concetto e uso di nesting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12301772" y="10296958"/>
            <a:ext cx="1837853" cy="183785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E4E8F6"/>
              </a:gs>
            </a:gsLst>
            <a:lin ang="2700000" scaled="0"/>
          </a:gradFill>
          <a:ln>
            <a:noFill/>
          </a:ln>
          <a:effectLst>
            <a:outerShdw blurRad="1270000" rotWithShape="0" dir="5400000" dist="635000">
              <a:srgbClr val="000000">
                <a:alpha val="1176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1038386" y="3183898"/>
            <a:ext cx="8486898" cy="4042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Nella tecnica del nesting le pseudo-classi devono essere indicate con il simbolo 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&amp;:hover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buona pratica di ottimizzazione e leggibilità del codice non è consigliabile un innesto di elementi superiore ai 3 livelli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11444578" y="3183898"/>
            <a:ext cx="10408557" cy="9770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Esempio di nesting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.esempio{</a:t>
            </a:r>
            <a:endParaRPr/>
          </a:p>
          <a:p>
            <a:pPr indent="45720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background-color: green;</a:t>
            </a:r>
            <a:endParaRPr/>
          </a:p>
          <a:p>
            <a:pPr indent="914400" lvl="2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h1{</a:t>
            </a:r>
            <a:endParaRPr/>
          </a:p>
          <a:p>
            <a:pPr indent="1828800" lvl="4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color: grey;</a:t>
            </a:r>
            <a:endParaRPr/>
          </a:p>
          <a:p>
            <a:pPr indent="1828800" lvl="4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&amp;:hover{</a:t>
            </a:r>
            <a:endParaRPr/>
          </a:p>
          <a:p>
            <a:pPr indent="2286000" lvl="5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font-size: 52px;</a:t>
            </a:r>
            <a:endParaRPr/>
          </a:p>
          <a:p>
            <a:pPr indent="2743200" lvl="6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275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FF275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1371600" lvl="3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914400" lvl="2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.bottone{</a:t>
            </a:r>
            <a:endParaRPr/>
          </a:p>
          <a:p>
            <a:pPr indent="1828800" lvl="4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background-color: black;</a:t>
            </a:r>
            <a:endParaRPr/>
          </a:p>
          <a:p>
            <a:pPr indent="1371600" lvl="3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Nesting e pseudo-classi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241" name="Google Shape;2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242" name="Google Shape;2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/>
        </p:nvSpPr>
        <p:spPr>
          <a:xfrm>
            <a:off x="1034029" y="3246376"/>
            <a:ext cx="11693469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acronimo di Syntattically Awesome Style Sheet, è un pre-processore per CSS.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SASS estende le possibilità di CSS facilitando e velocizzando lo sviluppo dei fogli di stile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1034028" y="7277084"/>
            <a:ext cx="11693469" cy="49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pre-processore si intende una tecnologia che permette di ottenere fogli di stile ottimizzati, potenti, facilmente gestibili e mantenibili.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1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pre-processore permette di estendere ai CSS le strutture di programmazione come variabili, funzioni, cicli e così via.</a:t>
            </a:r>
            <a:endParaRPr/>
          </a:p>
        </p:txBody>
      </p:sp>
      <p:pic>
        <p:nvPicPr>
          <p:cNvPr descr="download.png"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2338" y="3423537"/>
            <a:ext cx="5249314" cy="263293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Concetto di preprocessore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1005360" y="3055526"/>
            <a:ext cx="22373280" cy="2978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Possiede un linguaggio sintatticamente completo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E’ del tutto compatibile con CSS3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E’ possibile generare file css da file sorgente SASS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Ogni modifica del file SASS corrisponderà ad una modifica massiva di CSS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1005360" y="6717319"/>
            <a:ext cx="22373278" cy="3565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SASS possiede due sintassi principali: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sintassi rientrata </a:t>
            </a: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 utilizza i rientri del codice per separare i diversi blocchi. Ha estensione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.sass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sintassi Sassy CSS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 utilizza invece una formattazione simile ai CSS. Questa è la sintassi più largamente in uso. 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L’estensione tipica di questa sintassi è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.scss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Le caratteristiche di SASS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1038386" y="3292030"/>
            <a:ext cx="9391973" cy="50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Oltre la velocità di sviluppo, altro grande vantaggio è la possibilità di perfetto controllo del foglio di stile.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particolare, l’utilizzo di strutture di programmazione come il controllo condizionale,  cicli e le variabili applicate alle regole CSS.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 aiuta anche ad evitare le tante  ripetizioni di codice a cui un CSS è soggetto.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15313284" y="3292030"/>
            <a:ext cx="7811758" cy="5436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SASS è semplice e facile da applicare: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Sintassi scss: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$colore-primario: #fdfdfd;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h1{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color: $colore-primario;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Sintassi sass: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h1</a:t>
            </a:r>
            <a:endParaRPr/>
          </a:p>
          <a:p>
            <a:pPr indent="457200" lvl="1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color: $colore-primario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Vantaggi dell’uso di SASS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/>
        </p:nvSpPr>
        <p:spPr>
          <a:xfrm>
            <a:off x="978442" y="2975721"/>
            <a:ext cx="9823877" cy="6011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Esistono molti strumenti utili per la generazione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 file css da scss fra cui: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CodeKit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Ghostlab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Scout-App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SASS però può anche essere installato globalmente 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Essere utilizzato con un editor di codice come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 Studio Code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978442" y="9647034"/>
            <a:ext cx="9645945" cy="2186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file SASS non sono direttamente letti dal browser ma devono essere interpretati per poi generare il file CSS</a:t>
            </a:r>
            <a:endParaRPr/>
          </a:p>
        </p:txBody>
      </p:sp>
      <p:pic>
        <p:nvPicPr>
          <p:cNvPr descr="Schermata 2021-08-23 alle 18.43.43.png"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8980" y="2902875"/>
            <a:ext cx="11196578" cy="79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Strumenti e framework per SASS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Preparazione dell’ ambiente di sviluppo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8148" y="59616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1093937" y="68580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/>
        </p:nvSpPr>
        <p:spPr>
          <a:xfrm>
            <a:off x="1038386" y="3221591"/>
            <a:ext cx="22373280" cy="2564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utilizzare SASS nel nostro sistema abbiamo bisogno di installare alcune dipendenze che ci permettono di usare il nostro editor di codice con il quale implementiamo i file sorgente scss nel nostro progetto.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SASS oggi ha diverse versioni che forniscono estensioni per linguaggi differenti: Node.js, PHP, 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1038386" y="5786396"/>
            <a:ext cx="22086657" cy="5633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usare SASS abbiamo bisogno: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Editor di codice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Ecosistema Node e NPM</a:t>
            </a:r>
            <a:endParaRPr/>
          </a:p>
          <a:p>
            <a:pPr indent="-228600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Riga di comando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 questa procedura potremo installare e usare SASS  in ogni nostro progetto </a:t>
            </a:r>
            <a:endParaRPr/>
          </a:p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Modalità di installazione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/>
        </p:nvSpPr>
        <p:spPr>
          <a:xfrm>
            <a:off x="1005360" y="3052081"/>
            <a:ext cx="22373280" cy="1087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usare la cosiddetta CLI, Command Line Interface, abbiamo bisogno di utilizzare o il prompt dei comandi di Windows, o il terminale di Mac oppure anche il terminale messo a disposizione dall’editor di codice</a:t>
            </a:r>
            <a:endParaRPr b="0" i="0" sz="24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1038386" y="4788145"/>
            <a:ext cx="18473980" cy="70124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Passaggi: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Open Sans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Installare Node.js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Controllare nel prompt o nel terminale la versione: node -v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Installare nel progetto num: npm init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Creazione di un file json di configurazione</a:t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Installazione del pacchetto per SASS: </a:t>
            </a:r>
            <a:endParaRPr/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npm install node-sass —save</a:t>
            </a:r>
            <a:endParaRPr/>
          </a:p>
          <a:p>
            <a:pPr indent="-254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5E5E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L’installazione del pacchetto va fatta nella cartella del progetto </a:t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1038386" y="979948"/>
            <a:ext cx="22373280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Uso della riga di comando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