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97" d="100"/>
          <a:sy n="97" d="100"/>
        </p:scale>
        <p:origin x="86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89790-79CE-96BA-2530-ED537AF4F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F1367D-561B-687D-3BB9-12808E37D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4A554F-42A4-FD32-9CE4-EF533E4C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B79-968A-4221-A7A2-DDADC9B1D505}" type="datetimeFigureOut">
              <a:rPr lang="fr-BE" smtClean="0"/>
              <a:t>16-05-23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5CD07F-C135-C473-7194-27C65EB3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8FEE9-21BC-A954-2F58-D7FC3830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2392-ED78-440B-A868-8659CB1FB2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35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3C485-BD56-F0E2-34FE-6791FFEF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9B160B-5B36-281D-89DC-B5163E88A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B16D9A-CCAD-CDF3-A7F5-BBA95224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B79-968A-4221-A7A2-DDADC9B1D505}" type="datetimeFigureOut">
              <a:rPr lang="fr-BE" smtClean="0"/>
              <a:t>16-05-23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D96BDC-16D6-BAA4-4B8F-B0CFC62B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2534-050A-BCD5-B69C-F7F7F87E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2392-ED78-440B-A868-8659CB1FB2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074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BEBCDD-E7C4-FC39-C5DF-97AED2522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E02A76-A280-4680-C227-ADED4B82D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CB2B94-B38F-0411-6C0F-7958FCEE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B79-968A-4221-A7A2-DDADC9B1D505}" type="datetimeFigureOut">
              <a:rPr lang="fr-BE" smtClean="0"/>
              <a:t>16-05-23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C58698-099D-5E31-0C50-CB26DD44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0C439-6314-89CF-E795-F842DE46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2392-ED78-440B-A868-8659CB1FB2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0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09A94-AFF0-AB1C-2B64-29C7731C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AE1F39-668F-C9DC-F615-5EF5AAD6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570FE4-968B-4030-5B62-BB9BDF23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B79-968A-4221-A7A2-DDADC9B1D505}" type="datetimeFigureOut">
              <a:rPr lang="fr-BE" smtClean="0"/>
              <a:t>16-05-23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FBE0D6-E2B6-FAC9-98EA-E66BF219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ADA1BE-C7BD-06A3-AFEB-A562390D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2392-ED78-440B-A868-8659CB1FB2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917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DCAA2-3DA2-8B62-C3E2-CFB369F8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041BF4-A8A0-081E-2F37-E549CA966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C0C1EA-499C-8378-7526-C350C247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B79-968A-4221-A7A2-DDADC9B1D505}" type="datetimeFigureOut">
              <a:rPr lang="fr-BE" smtClean="0"/>
              <a:t>16-05-23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D152F-9843-3A8C-C74F-5AB2EB0B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17100-6AA2-9C16-884F-36527583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2392-ED78-440B-A868-8659CB1FB2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845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89F5B-6EE9-42CC-050D-F5B41C85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4D48A-8B75-3A1E-A05D-E31F4C341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AFAEF5-912D-8462-3834-41E20C311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1CEA9B-0287-A4CE-C3E8-3EA2078E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B79-968A-4221-A7A2-DDADC9B1D505}" type="datetimeFigureOut">
              <a:rPr lang="fr-BE" smtClean="0"/>
              <a:t>16-05-23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9773FF-F7AF-386D-31CA-2626C093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968009-27A9-4BF9-5F72-776D62F4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2392-ED78-440B-A868-8659CB1FB2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469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A4A75-DF69-734E-E9CB-6EEF78E2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B53ED0-1DA5-0B90-C3F2-A90BABF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BF4B77-3CCE-2339-B508-447F6D1FF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D88681-2EC2-25D4-FBD7-E5FF89CAF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35C41-38B6-6C25-610A-988381985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6EAFB1-DF4E-19A6-EAC2-150B11BF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B79-968A-4221-A7A2-DDADC9B1D505}" type="datetimeFigureOut">
              <a:rPr lang="fr-BE" smtClean="0"/>
              <a:t>16-05-23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097CD5-C7FA-F264-7430-CC6B44ED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79A9CC-8410-2CEA-A0F0-8B2E5609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2392-ED78-440B-A868-8659CB1FB2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773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121A6-3F20-C131-8E26-3E4AF47B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433243-A3D8-9596-A242-0BE8F767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B79-968A-4221-A7A2-DDADC9B1D505}" type="datetimeFigureOut">
              <a:rPr lang="fr-BE" smtClean="0"/>
              <a:t>16-05-23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AF5E08-A8A9-369D-D727-68DFC215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012FA9-708B-15E4-9D7B-0E639D5B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2392-ED78-440B-A868-8659CB1FB2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043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6733F6-A1B0-7275-C0DA-DA4D63FA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B79-968A-4221-A7A2-DDADC9B1D505}" type="datetimeFigureOut">
              <a:rPr lang="fr-BE" smtClean="0"/>
              <a:t>16-05-23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273824-4F19-2A79-7073-BDF2C9D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5109E4-EA30-F366-AD48-400A212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2392-ED78-440B-A868-8659CB1FB2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226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9F547-A68B-6120-E1CA-EAC78A0C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087924-2545-168E-34BA-FB12C361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865847-8B26-E9A2-F6BB-F3950ED7E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B17C0E-B14B-389C-06CB-2F149FCA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B79-968A-4221-A7A2-DDADC9B1D505}" type="datetimeFigureOut">
              <a:rPr lang="fr-BE" smtClean="0"/>
              <a:t>16-05-23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175DD1-16A7-97D4-4DB6-22F1D37C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0D8E47-C607-4FCC-6780-C24F161A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2392-ED78-440B-A868-8659CB1FB2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762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D087F-5CE0-00B7-BD2A-0807259D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952743-7FCA-0B30-F950-926961793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69EE39-9217-BCD3-58F6-CD7803965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39B124-B547-5DA3-2356-130A7C37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4B79-968A-4221-A7A2-DDADC9B1D505}" type="datetimeFigureOut">
              <a:rPr lang="fr-BE" smtClean="0"/>
              <a:t>16-05-23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7000CE-4B62-86E5-EB33-535ED55F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B49D6B-B841-D633-EF4D-5A169AF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2392-ED78-440B-A868-8659CB1FB2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444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AB3884-6E41-31BC-5112-D9996817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DDD200-2DC4-C7A7-BA70-1DFDBDAFD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EAE5F2-2125-2461-F800-68313A82D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4B79-968A-4221-A7A2-DDADC9B1D505}" type="datetimeFigureOut">
              <a:rPr lang="fr-BE" smtClean="0"/>
              <a:t>16-05-23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EE25C-4773-7B16-79B4-9D05EB7B0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EB887-26D5-487A-9542-189D6AE9D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2392-ED78-440B-A868-8659CB1FB21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702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45BE8-2B78-700D-12F7-1C38BCF4A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Casus 3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881876-A879-7197-5200-E0F8A65CD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Hugo MAGERAT, Julien MAES, Quentin MARESCHAL.</a:t>
            </a:r>
          </a:p>
        </p:txBody>
      </p:sp>
    </p:spTree>
    <p:extLst>
      <p:ext uri="{BB962C8B-B14F-4D97-AF65-F5344CB8AC3E}">
        <p14:creationId xmlns:p14="http://schemas.microsoft.com/office/powerpoint/2010/main" val="6323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E745F-447A-66C5-F674-962F763E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 est la date de conclusion du contrat ? Expliquez. 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C9A951-5A7E-2BF2-41F6-F52CB02B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La date de conclusion du contrat est le 5 mai suite à l’accord marqué par le vendeur à l’offre d’acceptation d’Emilie.  </a:t>
            </a:r>
          </a:p>
        </p:txBody>
      </p:sp>
    </p:spTree>
    <p:extLst>
      <p:ext uri="{BB962C8B-B14F-4D97-AF65-F5344CB8AC3E}">
        <p14:creationId xmlns:p14="http://schemas.microsoft.com/office/powerpoint/2010/main" val="366290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05A91-39D0-2C5D-E916-EB791F2A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est le type de contrat conclu ? Expliquez précisément. 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018E65-29BE-C61D-BB22-918C8E4B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Contrat de vente conclu par voie électronique entre une entreprise et un consommateur (B2C). -&gt; Livre XI du C.D.E.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Car : Le vendeur poursuit de manière durable un but économique et Emilie est une personne physique réalisant un achat privé.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Le contrat est établie via une technique de communication à distance, sans présence physique  entre l’entreprise et le consommateur.</a:t>
            </a:r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6095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90B54-589D-D5E6-ECA0-9C8BCC62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 est la qualité de chaque partie au contrat ? Expliquez.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34673-DE35-5F1B-0469-A0989344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Comme énoncé précédemment, Emilie est une consommatrice et le vendeur une entreprise. </a:t>
            </a:r>
          </a:p>
        </p:txBody>
      </p:sp>
    </p:spTree>
    <p:extLst>
      <p:ext uri="{BB962C8B-B14F-4D97-AF65-F5344CB8AC3E}">
        <p14:creationId xmlns:p14="http://schemas.microsoft.com/office/powerpoint/2010/main" val="298022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2462A-E17B-7786-C627-DFF6C4AE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Emilie bénéficie-t-elle d’un droit de rétractation ? Expliquez. Si oui, comment doit-elle s’y prendre ?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C5FEB1-4E1B-707E-2567-3A03D6E0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BE" dirty="0"/>
              <a:t>Oui, Emilie dispose d’un droit de rétractation de 14 jours calendaire à compter de la réception de l’objet.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Procédure : 1. Informer l’entreprise avant expiration du délais.</a:t>
            </a:r>
          </a:p>
          <a:p>
            <a:pPr marL="0" indent="0">
              <a:buNone/>
            </a:pPr>
            <a:r>
              <a:rPr lang="fr-BE" dirty="0"/>
              <a:t>	          2. Remplir le formulaire de rétractation. </a:t>
            </a:r>
            <a:br>
              <a:rPr lang="fr-BE" dirty="0"/>
            </a:br>
            <a:r>
              <a:rPr lang="fr-BE" dirty="0"/>
              <a:t>			</a:t>
            </a:r>
            <a:r>
              <a:rPr lang="fr-BE" sz="2400" dirty="0"/>
              <a:t>Obligation légal du vendeur.</a:t>
            </a:r>
          </a:p>
          <a:p>
            <a:pPr marL="0" indent="0">
              <a:buNone/>
            </a:pPr>
            <a:r>
              <a:rPr lang="fr-BE" sz="2400" dirty="0"/>
              <a:t>			Dans notre cas, c’est « </a:t>
            </a:r>
            <a:r>
              <a:rPr lang="fr-BE" sz="2400" dirty="0" err="1"/>
              <a:t>Vinted</a:t>
            </a:r>
            <a:r>
              <a:rPr lang="fr-BE" sz="2400" dirty="0"/>
              <a:t> » qui fourni le formulaire.</a:t>
            </a:r>
          </a:p>
          <a:p>
            <a:pPr marL="0" indent="0">
              <a:buNone/>
            </a:pPr>
            <a:r>
              <a:rPr lang="fr-BE" sz="2400" dirty="0"/>
              <a:t>	            3. </a:t>
            </a:r>
            <a:r>
              <a:rPr lang="fr-BE" dirty="0"/>
              <a:t>Renvoie de l’objet dans les 14 jours suivant la notification 		   	  de la décision de rétractation au vendeur. </a:t>
            </a:r>
          </a:p>
          <a:p>
            <a:pPr marL="0" indent="0">
              <a:buNone/>
            </a:pPr>
            <a:r>
              <a:rPr lang="fr-BE" dirty="0"/>
              <a:t>	          4. Le consommateur supporte les coûts du renvoi sauf 			   	   mention contraire dans le contrat.</a:t>
            </a:r>
          </a:p>
        </p:txBody>
      </p:sp>
    </p:spTree>
    <p:extLst>
      <p:ext uri="{BB962C8B-B14F-4D97-AF65-F5344CB8AC3E}">
        <p14:creationId xmlns:p14="http://schemas.microsoft.com/office/powerpoint/2010/main" val="296165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56E99-D762-3941-3EA3-35DCC836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Qu’en est-il des conditions générales du vendeur ? Sont-elles applicables à la relation contractuelle ?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35A78-B505-A41D-2699-925D89B8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Les CG ne sont pas applicable car : </a:t>
            </a:r>
          </a:p>
          <a:p>
            <a:pPr marL="0" indent="0">
              <a:buNone/>
            </a:pPr>
            <a:r>
              <a:rPr lang="fr-BE" dirty="0"/>
              <a:t>	Le lien vers les CG menant à une page d’erreur, les conditions 	n’ont pas été porté à la connaissance du consommateur de 	manière claire et compréhensible avant la conclusion du contrat.</a:t>
            </a:r>
            <a:br>
              <a:rPr lang="fr-BE" dirty="0"/>
            </a:br>
            <a:r>
              <a:rPr lang="fr-BE" dirty="0"/>
              <a:t>	Dans ce cas, Les CG ne sont pas applicables à la relation 	contractuelle. </a:t>
            </a:r>
          </a:p>
          <a:p>
            <a:pPr marL="0" indent="0">
              <a:buNone/>
            </a:pPr>
            <a:r>
              <a:rPr lang="fr-BE" dirty="0"/>
              <a:t>	</a:t>
            </a:r>
          </a:p>
          <a:p>
            <a:pPr marL="0" indent="0">
              <a:buNone/>
            </a:pPr>
            <a:r>
              <a:rPr lang="fr-B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80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D689A-8B40-359E-125A-865515E8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Qu’en est-il des conditions générales du vendeur ? Sont-elles applicables à la relation contractuelle ?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916F5F-3204-A6FD-4C08-77EC1CC2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Les CG de « </a:t>
            </a:r>
            <a:r>
              <a:rPr lang="fr-BE" dirty="0" err="1"/>
              <a:t>Vinted</a:t>
            </a:r>
            <a:r>
              <a:rPr lang="fr-BE" dirty="0"/>
              <a:t> » sont quand à elles, appliquées à la relation contractuelle. </a:t>
            </a:r>
          </a:p>
          <a:p>
            <a:pPr marL="0" indent="0">
              <a:buNone/>
            </a:pPr>
            <a:r>
              <a:rPr lang="fr-BE" dirty="0"/>
              <a:t>Il y est mentionné quand cas de désaccord avec un vendeur « PRO », il faut se référer en condition </a:t>
            </a:r>
            <a:r>
              <a:rPr lang="fr-BE" b="1" dirty="0"/>
              <a:t>additionnelles</a:t>
            </a:r>
            <a:r>
              <a:rPr lang="fr-BE" dirty="0"/>
              <a:t> du vendeur «  PRO ».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Les CG étant inaccessible, seul les CG de « </a:t>
            </a:r>
            <a:r>
              <a:rPr lang="fr-BE" dirty="0" err="1"/>
              <a:t>Vinted</a:t>
            </a:r>
            <a:r>
              <a:rPr lang="fr-BE" dirty="0"/>
              <a:t> » s’applique. 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41010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Grand écran</PresentationFormat>
  <Paragraphs>35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Casus 3 </vt:lpstr>
      <vt:lpstr>Quelle est la date de conclusion du contrat ? Expliquez. </vt:lpstr>
      <vt:lpstr>Quel est le type de contrat conclu ? Expliquez précisément. </vt:lpstr>
      <vt:lpstr>Quelle est la qualité de chaque partie au contrat ? Expliquez.</vt:lpstr>
      <vt:lpstr>Emilie bénéficie-t-elle d’un droit de rétractation ? Expliquez. Si oui, comment doit-elle s’y prendre ?</vt:lpstr>
      <vt:lpstr>Qu’en est-il des conditions générales du vendeur ? Sont-elles applicables à la relation contractuelle ?</vt:lpstr>
      <vt:lpstr>Qu’en est-il des conditions générales du vendeur ? Sont-elles applicables à la relation contractuelle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Casus 3 </dc:title>
  <dc:creator>julien maes</dc:creator>
  <cp:lastModifiedBy>julien maes</cp:lastModifiedBy>
  <cp:revision>6</cp:revision>
  <dcterms:created xsi:type="dcterms:W3CDTF">2023-05-16T08:37:55Z</dcterms:created>
  <dcterms:modified xsi:type="dcterms:W3CDTF">2023-05-16T09:30:46Z</dcterms:modified>
</cp:coreProperties>
</file>