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9" r:id="rId3"/>
    <p:sldId id="262" r:id="rId4"/>
    <p:sldId id="295" r:id="rId5"/>
    <p:sldId id="288" r:id="rId6"/>
    <p:sldId id="296" r:id="rId7"/>
    <p:sldId id="266" r:id="rId8"/>
    <p:sldId id="294" r:id="rId9"/>
    <p:sldId id="290" r:id="rId10"/>
    <p:sldId id="291" r:id="rId11"/>
    <p:sldId id="297" r:id="rId12"/>
    <p:sldId id="265" r:id="rId13"/>
    <p:sldId id="292" r:id="rId14"/>
    <p:sldId id="293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Inter" panose="020B0604020202020204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  <p:embeddedFont>
      <p:font typeface="VT323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63E"/>
    <a:srgbClr val="464E7E"/>
    <a:srgbClr val="9097C1"/>
    <a:srgbClr val="AFBFDA"/>
    <a:srgbClr val="D0C6D3"/>
    <a:srgbClr val="DBDCE1"/>
    <a:srgbClr val="CCCCFF"/>
    <a:srgbClr val="99CCFF"/>
    <a:srgbClr val="66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60FC5-36E3-4224-BBCE-EE718BE82E46}">
  <a:tblStyle styleId="{0FA60FC5-36E3-4224-BBCE-EE718BE82E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32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5600" cy="75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4ABBEE-385C-43EA-B5F5-ABB4601D047E}" type="doc">
      <dgm:prSet loTypeId="urn:microsoft.com/office/officeart/2005/8/layout/venn2" loCatId="relationship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ID"/>
        </a:p>
      </dgm:t>
    </dgm:pt>
    <dgm:pt modelId="{2AA724B6-4433-4101-826B-9A715952009F}">
      <dgm:prSet phldrT="[Text]" custT="1"/>
      <dgm:spPr/>
      <dgm:t>
        <a:bodyPr/>
        <a:lstStyle/>
        <a:p>
          <a:r>
            <a:rPr lang="en-US" sz="1000" dirty="0">
              <a:latin typeface="Roboto Mono" panose="00000009000000000000" pitchFamily="49" charset="0"/>
              <a:ea typeface="Roboto Mono" panose="00000009000000000000" pitchFamily="49" charset="0"/>
            </a:rPr>
            <a:t>Setup Token &amp; URL</a:t>
          </a:r>
          <a:endParaRPr lang="en-ID" sz="1000" dirty="0">
            <a:latin typeface="Roboto Mono" panose="00000009000000000000" pitchFamily="49" charset="0"/>
            <a:ea typeface="Roboto Mono" panose="00000009000000000000" pitchFamily="49" charset="0"/>
          </a:endParaRPr>
        </a:p>
      </dgm:t>
    </dgm:pt>
    <dgm:pt modelId="{B2746A51-1FA4-43F2-8F4F-E7E95B65369F}" type="parTrans" cxnId="{A48A5808-43AF-401E-B52E-CFF58828A86F}">
      <dgm:prSet/>
      <dgm:spPr/>
      <dgm:t>
        <a:bodyPr/>
        <a:lstStyle/>
        <a:p>
          <a:endParaRPr lang="en-ID"/>
        </a:p>
      </dgm:t>
    </dgm:pt>
    <dgm:pt modelId="{0014C271-3302-4AE0-8AFF-6D7920D421F3}" type="sibTrans" cxnId="{A48A5808-43AF-401E-B52E-CFF58828A86F}">
      <dgm:prSet/>
      <dgm:spPr/>
      <dgm:t>
        <a:bodyPr/>
        <a:lstStyle/>
        <a:p>
          <a:endParaRPr lang="en-ID"/>
        </a:p>
      </dgm:t>
    </dgm:pt>
    <dgm:pt modelId="{4EA1E59F-B03D-40AC-873F-145301958AC8}">
      <dgm:prSet phldrT="[Text]" custT="1"/>
      <dgm:spPr/>
      <dgm:t>
        <a:bodyPr/>
        <a:lstStyle/>
        <a:p>
          <a:r>
            <a:rPr lang="en-US" sz="1000" dirty="0">
              <a:latin typeface="Roboto Mono" panose="00000009000000000000" pitchFamily="49" charset="0"/>
              <a:ea typeface="Roboto Mono" panose="00000009000000000000" pitchFamily="49" charset="0"/>
            </a:rPr>
            <a:t>Setup Header</a:t>
          </a:r>
          <a:endParaRPr lang="en-ID" sz="1000" dirty="0">
            <a:latin typeface="Roboto Mono" panose="00000009000000000000" pitchFamily="49" charset="0"/>
            <a:ea typeface="Roboto Mono" panose="00000009000000000000" pitchFamily="49" charset="0"/>
          </a:endParaRPr>
        </a:p>
      </dgm:t>
    </dgm:pt>
    <dgm:pt modelId="{F5842C38-32DF-49B8-AB31-970526E2ED79}" type="parTrans" cxnId="{1BB724F5-B0CD-43CE-B80C-A8792C967C44}">
      <dgm:prSet/>
      <dgm:spPr/>
      <dgm:t>
        <a:bodyPr/>
        <a:lstStyle/>
        <a:p>
          <a:endParaRPr lang="en-ID"/>
        </a:p>
      </dgm:t>
    </dgm:pt>
    <dgm:pt modelId="{D41FAE3F-6A84-48CF-9887-359F307BEFDB}" type="sibTrans" cxnId="{1BB724F5-B0CD-43CE-B80C-A8792C967C44}">
      <dgm:prSet/>
      <dgm:spPr/>
      <dgm:t>
        <a:bodyPr/>
        <a:lstStyle/>
        <a:p>
          <a:endParaRPr lang="en-ID"/>
        </a:p>
      </dgm:t>
    </dgm:pt>
    <dgm:pt modelId="{50E41102-43C3-49D7-902D-CF5800A38A42}">
      <dgm:prSet phldrT="[Text]" custT="1"/>
      <dgm:spPr/>
      <dgm:t>
        <a:bodyPr/>
        <a:lstStyle/>
        <a:p>
          <a:r>
            <a:rPr lang="en-US" sz="1000" dirty="0">
              <a:latin typeface="Roboto Mono" panose="00000009000000000000" pitchFamily="49" charset="0"/>
              <a:ea typeface="Roboto Mono" panose="00000009000000000000" pitchFamily="49" charset="0"/>
            </a:rPr>
            <a:t>Setup Messages</a:t>
          </a:r>
          <a:endParaRPr lang="en-ID" sz="1000" dirty="0">
            <a:latin typeface="Roboto Mono" panose="00000009000000000000" pitchFamily="49" charset="0"/>
            <a:ea typeface="Roboto Mono" panose="00000009000000000000" pitchFamily="49" charset="0"/>
          </a:endParaRPr>
        </a:p>
      </dgm:t>
    </dgm:pt>
    <dgm:pt modelId="{F201F08E-2DDB-4603-AA51-08AD5176012D}" type="parTrans" cxnId="{116C8BD9-BA05-4B4D-94B8-A5B3FB80745A}">
      <dgm:prSet/>
      <dgm:spPr/>
      <dgm:t>
        <a:bodyPr/>
        <a:lstStyle/>
        <a:p>
          <a:endParaRPr lang="en-ID"/>
        </a:p>
      </dgm:t>
    </dgm:pt>
    <dgm:pt modelId="{0932AF6C-E4B2-4944-ACBD-3DAE6AFA7068}" type="sibTrans" cxnId="{116C8BD9-BA05-4B4D-94B8-A5B3FB80745A}">
      <dgm:prSet/>
      <dgm:spPr/>
      <dgm:t>
        <a:bodyPr/>
        <a:lstStyle/>
        <a:p>
          <a:endParaRPr lang="en-ID"/>
        </a:p>
      </dgm:t>
    </dgm:pt>
    <dgm:pt modelId="{9179A95B-678E-44CD-B85B-119E06CDE159}">
      <dgm:prSet phldrT="[Text]" custT="1"/>
      <dgm:spPr/>
      <dgm:t>
        <a:bodyPr/>
        <a:lstStyle/>
        <a:p>
          <a:r>
            <a:rPr lang="en-US" sz="1000" dirty="0">
              <a:latin typeface="Roboto Mono" panose="00000009000000000000" pitchFamily="49" charset="0"/>
              <a:ea typeface="Roboto Mono" panose="00000009000000000000" pitchFamily="49" charset="0"/>
            </a:rPr>
            <a:t>Setup Payload</a:t>
          </a:r>
          <a:endParaRPr lang="en-ID" sz="1000" dirty="0">
            <a:latin typeface="Roboto Mono" panose="00000009000000000000" pitchFamily="49" charset="0"/>
            <a:ea typeface="Roboto Mono" panose="00000009000000000000" pitchFamily="49" charset="0"/>
          </a:endParaRPr>
        </a:p>
      </dgm:t>
    </dgm:pt>
    <dgm:pt modelId="{FB2F9549-342D-49B5-8F4F-6C1FA66D7AA7}" type="parTrans" cxnId="{3C8307F1-9A96-4AF5-8866-6D67BA400214}">
      <dgm:prSet/>
      <dgm:spPr/>
      <dgm:t>
        <a:bodyPr/>
        <a:lstStyle/>
        <a:p>
          <a:endParaRPr lang="en-ID"/>
        </a:p>
      </dgm:t>
    </dgm:pt>
    <dgm:pt modelId="{233AAD8D-0D88-440C-873A-3D52E3D61973}" type="sibTrans" cxnId="{3C8307F1-9A96-4AF5-8866-6D67BA400214}">
      <dgm:prSet/>
      <dgm:spPr/>
      <dgm:t>
        <a:bodyPr/>
        <a:lstStyle/>
        <a:p>
          <a:endParaRPr lang="en-ID"/>
        </a:p>
      </dgm:t>
    </dgm:pt>
    <dgm:pt modelId="{6B9F4669-4A21-49EC-8E75-21544112FCF6}" type="pres">
      <dgm:prSet presAssocID="{864ABBEE-385C-43EA-B5F5-ABB4601D047E}" presName="Name0" presStyleCnt="0">
        <dgm:presLayoutVars>
          <dgm:chMax val="7"/>
          <dgm:resizeHandles val="exact"/>
        </dgm:presLayoutVars>
      </dgm:prSet>
      <dgm:spPr/>
    </dgm:pt>
    <dgm:pt modelId="{11B93BED-02D0-4FB8-BB09-8130D2DBCAF5}" type="pres">
      <dgm:prSet presAssocID="{864ABBEE-385C-43EA-B5F5-ABB4601D047E}" presName="comp1" presStyleCnt="0"/>
      <dgm:spPr/>
    </dgm:pt>
    <dgm:pt modelId="{65343F80-CDB2-4971-AEF7-7592E2214012}" type="pres">
      <dgm:prSet presAssocID="{864ABBEE-385C-43EA-B5F5-ABB4601D047E}" presName="circle1" presStyleLbl="node1" presStyleIdx="0" presStyleCnt="4"/>
      <dgm:spPr/>
    </dgm:pt>
    <dgm:pt modelId="{FD14713B-A08B-44BE-86B3-DB512CF8F4B4}" type="pres">
      <dgm:prSet presAssocID="{864ABBEE-385C-43EA-B5F5-ABB4601D047E}" presName="c1text" presStyleLbl="node1" presStyleIdx="0" presStyleCnt="4">
        <dgm:presLayoutVars>
          <dgm:bulletEnabled val="1"/>
        </dgm:presLayoutVars>
      </dgm:prSet>
      <dgm:spPr/>
    </dgm:pt>
    <dgm:pt modelId="{88C55B84-9D18-40C4-BCB7-0348B39EDD98}" type="pres">
      <dgm:prSet presAssocID="{864ABBEE-385C-43EA-B5F5-ABB4601D047E}" presName="comp2" presStyleCnt="0"/>
      <dgm:spPr/>
    </dgm:pt>
    <dgm:pt modelId="{7C1DDCD0-55B8-42A7-BC7F-001C57C31109}" type="pres">
      <dgm:prSet presAssocID="{864ABBEE-385C-43EA-B5F5-ABB4601D047E}" presName="circle2" presStyleLbl="node1" presStyleIdx="1" presStyleCnt="4" custLinFactNeighborX="-1318" custLinFactNeighborY="-1140"/>
      <dgm:spPr/>
    </dgm:pt>
    <dgm:pt modelId="{A90E0D98-5B78-4DD0-AADF-0E73A212837A}" type="pres">
      <dgm:prSet presAssocID="{864ABBEE-385C-43EA-B5F5-ABB4601D047E}" presName="c2text" presStyleLbl="node1" presStyleIdx="1" presStyleCnt="4">
        <dgm:presLayoutVars>
          <dgm:bulletEnabled val="1"/>
        </dgm:presLayoutVars>
      </dgm:prSet>
      <dgm:spPr/>
    </dgm:pt>
    <dgm:pt modelId="{5C9345E1-91F2-4400-9898-DBB42C876E56}" type="pres">
      <dgm:prSet presAssocID="{864ABBEE-385C-43EA-B5F5-ABB4601D047E}" presName="comp3" presStyleCnt="0"/>
      <dgm:spPr/>
    </dgm:pt>
    <dgm:pt modelId="{24966486-62D8-4F12-9DD4-2416194E2FB8}" type="pres">
      <dgm:prSet presAssocID="{864ABBEE-385C-43EA-B5F5-ABB4601D047E}" presName="circle3" presStyleLbl="node1" presStyleIdx="2" presStyleCnt="4"/>
      <dgm:spPr/>
    </dgm:pt>
    <dgm:pt modelId="{6D84CD30-F62C-426F-A3C8-88DCC13EE34E}" type="pres">
      <dgm:prSet presAssocID="{864ABBEE-385C-43EA-B5F5-ABB4601D047E}" presName="c3text" presStyleLbl="node1" presStyleIdx="2" presStyleCnt="4">
        <dgm:presLayoutVars>
          <dgm:bulletEnabled val="1"/>
        </dgm:presLayoutVars>
      </dgm:prSet>
      <dgm:spPr/>
    </dgm:pt>
    <dgm:pt modelId="{4432078B-C088-4C27-B53B-91052EFD91E0}" type="pres">
      <dgm:prSet presAssocID="{864ABBEE-385C-43EA-B5F5-ABB4601D047E}" presName="comp4" presStyleCnt="0"/>
      <dgm:spPr/>
    </dgm:pt>
    <dgm:pt modelId="{1AFF6211-3B6B-42B7-B0A9-3C9CEE7E7655}" type="pres">
      <dgm:prSet presAssocID="{864ABBEE-385C-43EA-B5F5-ABB4601D047E}" presName="circle4" presStyleLbl="node1" presStyleIdx="3" presStyleCnt="4"/>
      <dgm:spPr/>
    </dgm:pt>
    <dgm:pt modelId="{DC4C810D-C02F-4AE3-A94F-0147AF9A3EE5}" type="pres">
      <dgm:prSet presAssocID="{864ABBEE-385C-43EA-B5F5-ABB4601D047E}" presName="c4text" presStyleLbl="node1" presStyleIdx="3" presStyleCnt="4">
        <dgm:presLayoutVars>
          <dgm:bulletEnabled val="1"/>
        </dgm:presLayoutVars>
      </dgm:prSet>
      <dgm:spPr/>
    </dgm:pt>
  </dgm:ptLst>
  <dgm:cxnLst>
    <dgm:cxn modelId="{A48A5808-43AF-401E-B52E-CFF58828A86F}" srcId="{864ABBEE-385C-43EA-B5F5-ABB4601D047E}" destId="{2AA724B6-4433-4101-826B-9A715952009F}" srcOrd="0" destOrd="0" parTransId="{B2746A51-1FA4-43F2-8F4F-E7E95B65369F}" sibTransId="{0014C271-3302-4AE0-8AFF-6D7920D421F3}"/>
    <dgm:cxn modelId="{07617940-698F-44B0-98D9-BA3BA5D5F4B5}" type="presOf" srcId="{9179A95B-678E-44CD-B85B-119E06CDE159}" destId="{1AFF6211-3B6B-42B7-B0A9-3C9CEE7E7655}" srcOrd="0" destOrd="0" presId="urn:microsoft.com/office/officeart/2005/8/layout/venn2"/>
    <dgm:cxn modelId="{69FA0C8C-621E-4EA2-B4F5-1C6510A9AB96}" type="presOf" srcId="{4EA1E59F-B03D-40AC-873F-145301958AC8}" destId="{7C1DDCD0-55B8-42A7-BC7F-001C57C31109}" srcOrd="0" destOrd="0" presId="urn:microsoft.com/office/officeart/2005/8/layout/venn2"/>
    <dgm:cxn modelId="{2B04BC8C-542B-40B0-9E57-C1339E6105BD}" type="presOf" srcId="{9179A95B-678E-44CD-B85B-119E06CDE159}" destId="{DC4C810D-C02F-4AE3-A94F-0147AF9A3EE5}" srcOrd="1" destOrd="0" presId="urn:microsoft.com/office/officeart/2005/8/layout/venn2"/>
    <dgm:cxn modelId="{7764B794-CA80-4BA0-BDF4-AC069DEB8841}" type="presOf" srcId="{4EA1E59F-B03D-40AC-873F-145301958AC8}" destId="{A90E0D98-5B78-4DD0-AADF-0E73A212837A}" srcOrd="1" destOrd="0" presId="urn:microsoft.com/office/officeart/2005/8/layout/venn2"/>
    <dgm:cxn modelId="{31339AC1-98BA-46E8-8C56-F56F2CAE1A43}" type="presOf" srcId="{50E41102-43C3-49D7-902D-CF5800A38A42}" destId="{24966486-62D8-4F12-9DD4-2416194E2FB8}" srcOrd="0" destOrd="0" presId="urn:microsoft.com/office/officeart/2005/8/layout/venn2"/>
    <dgm:cxn modelId="{17A324D8-EE32-425F-A49D-4385AE5F56D4}" type="presOf" srcId="{50E41102-43C3-49D7-902D-CF5800A38A42}" destId="{6D84CD30-F62C-426F-A3C8-88DCC13EE34E}" srcOrd="1" destOrd="0" presId="urn:microsoft.com/office/officeart/2005/8/layout/venn2"/>
    <dgm:cxn modelId="{E0E788D8-2E0A-4D92-94E0-E4874F077EE0}" type="presOf" srcId="{2AA724B6-4433-4101-826B-9A715952009F}" destId="{65343F80-CDB2-4971-AEF7-7592E2214012}" srcOrd="0" destOrd="0" presId="urn:microsoft.com/office/officeart/2005/8/layout/venn2"/>
    <dgm:cxn modelId="{116C8BD9-BA05-4B4D-94B8-A5B3FB80745A}" srcId="{864ABBEE-385C-43EA-B5F5-ABB4601D047E}" destId="{50E41102-43C3-49D7-902D-CF5800A38A42}" srcOrd="2" destOrd="0" parTransId="{F201F08E-2DDB-4603-AA51-08AD5176012D}" sibTransId="{0932AF6C-E4B2-4944-ACBD-3DAE6AFA7068}"/>
    <dgm:cxn modelId="{7B2475E1-09C6-4D69-BB58-D39E1F47BC1A}" type="presOf" srcId="{2AA724B6-4433-4101-826B-9A715952009F}" destId="{FD14713B-A08B-44BE-86B3-DB512CF8F4B4}" srcOrd="1" destOrd="0" presId="urn:microsoft.com/office/officeart/2005/8/layout/venn2"/>
    <dgm:cxn modelId="{3C8307F1-9A96-4AF5-8866-6D67BA400214}" srcId="{864ABBEE-385C-43EA-B5F5-ABB4601D047E}" destId="{9179A95B-678E-44CD-B85B-119E06CDE159}" srcOrd="3" destOrd="0" parTransId="{FB2F9549-342D-49B5-8F4F-6C1FA66D7AA7}" sibTransId="{233AAD8D-0D88-440C-873A-3D52E3D61973}"/>
    <dgm:cxn modelId="{1BB724F5-B0CD-43CE-B80C-A8792C967C44}" srcId="{864ABBEE-385C-43EA-B5F5-ABB4601D047E}" destId="{4EA1E59F-B03D-40AC-873F-145301958AC8}" srcOrd="1" destOrd="0" parTransId="{F5842C38-32DF-49B8-AB31-970526E2ED79}" sibTransId="{D41FAE3F-6A84-48CF-9887-359F307BEFDB}"/>
    <dgm:cxn modelId="{6894C6FD-FB15-4C7C-AE5D-71B34F6CBA7E}" type="presOf" srcId="{864ABBEE-385C-43EA-B5F5-ABB4601D047E}" destId="{6B9F4669-4A21-49EC-8E75-21544112FCF6}" srcOrd="0" destOrd="0" presId="urn:microsoft.com/office/officeart/2005/8/layout/venn2"/>
    <dgm:cxn modelId="{2F2B8CAA-F9A5-4446-9F24-2381972344CE}" type="presParOf" srcId="{6B9F4669-4A21-49EC-8E75-21544112FCF6}" destId="{11B93BED-02D0-4FB8-BB09-8130D2DBCAF5}" srcOrd="0" destOrd="0" presId="urn:microsoft.com/office/officeart/2005/8/layout/venn2"/>
    <dgm:cxn modelId="{01992B28-37BC-4645-9D8D-723248C38FF6}" type="presParOf" srcId="{11B93BED-02D0-4FB8-BB09-8130D2DBCAF5}" destId="{65343F80-CDB2-4971-AEF7-7592E2214012}" srcOrd="0" destOrd="0" presId="urn:microsoft.com/office/officeart/2005/8/layout/venn2"/>
    <dgm:cxn modelId="{A6B12FD8-2914-4C08-99D3-4F9362F730A5}" type="presParOf" srcId="{11B93BED-02D0-4FB8-BB09-8130D2DBCAF5}" destId="{FD14713B-A08B-44BE-86B3-DB512CF8F4B4}" srcOrd="1" destOrd="0" presId="urn:microsoft.com/office/officeart/2005/8/layout/venn2"/>
    <dgm:cxn modelId="{0B3AD46B-ACA9-4422-9948-53135C6D262D}" type="presParOf" srcId="{6B9F4669-4A21-49EC-8E75-21544112FCF6}" destId="{88C55B84-9D18-40C4-BCB7-0348B39EDD98}" srcOrd="1" destOrd="0" presId="urn:microsoft.com/office/officeart/2005/8/layout/venn2"/>
    <dgm:cxn modelId="{17E1A1FB-4A29-49FA-8548-7D61141E219C}" type="presParOf" srcId="{88C55B84-9D18-40C4-BCB7-0348B39EDD98}" destId="{7C1DDCD0-55B8-42A7-BC7F-001C57C31109}" srcOrd="0" destOrd="0" presId="urn:microsoft.com/office/officeart/2005/8/layout/venn2"/>
    <dgm:cxn modelId="{5F354E7B-3B64-4A94-88BE-FDCD5FB30BF5}" type="presParOf" srcId="{88C55B84-9D18-40C4-BCB7-0348B39EDD98}" destId="{A90E0D98-5B78-4DD0-AADF-0E73A212837A}" srcOrd="1" destOrd="0" presId="urn:microsoft.com/office/officeart/2005/8/layout/venn2"/>
    <dgm:cxn modelId="{BEDECAA4-7317-4B53-94B1-8CE1515F8F3A}" type="presParOf" srcId="{6B9F4669-4A21-49EC-8E75-21544112FCF6}" destId="{5C9345E1-91F2-4400-9898-DBB42C876E56}" srcOrd="2" destOrd="0" presId="urn:microsoft.com/office/officeart/2005/8/layout/venn2"/>
    <dgm:cxn modelId="{81D584AB-8855-451B-9130-C557845EDE39}" type="presParOf" srcId="{5C9345E1-91F2-4400-9898-DBB42C876E56}" destId="{24966486-62D8-4F12-9DD4-2416194E2FB8}" srcOrd="0" destOrd="0" presId="urn:microsoft.com/office/officeart/2005/8/layout/venn2"/>
    <dgm:cxn modelId="{E0B989BE-BF2E-4B77-B881-0BED74CE2761}" type="presParOf" srcId="{5C9345E1-91F2-4400-9898-DBB42C876E56}" destId="{6D84CD30-F62C-426F-A3C8-88DCC13EE34E}" srcOrd="1" destOrd="0" presId="urn:microsoft.com/office/officeart/2005/8/layout/venn2"/>
    <dgm:cxn modelId="{06E641C1-A170-4C6C-9200-77BC723C40C8}" type="presParOf" srcId="{6B9F4669-4A21-49EC-8E75-21544112FCF6}" destId="{4432078B-C088-4C27-B53B-91052EFD91E0}" srcOrd="3" destOrd="0" presId="urn:microsoft.com/office/officeart/2005/8/layout/venn2"/>
    <dgm:cxn modelId="{E1C48342-3E94-4095-9A50-D18702A1ACF3}" type="presParOf" srcId="{4432078B-C088-4C27-B53B-91052EFD91E0}" destId="{1AFF6211-3B6B-42B7-B0A9-3C9CEE7E7655}" srcOrd="0" destOrd="0" presId="urn:microsoft.com/office/officeart/2005/8/layout/venn2"/>
    <dgm:cxn modelId="{AB351345-D6D5-486E-A897-A0AC2568441A}" type="presParOf" srcId="{4432078B-C088-4C27-B53B-91052EFD91E0}" destId="{DC4C810D-C02F-4AE3-A94F-0147AF9A3EE5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43F80-CDB2-4971-AEF7-7592E2214012}">
      <dsp:nvSpPr>
        <dsp:cNvPr id="0" name=""/>
        <dsp:cNvSpPr/>
      </dsp:nvSpPr>
      <dsp:spPr>
        <a:xfrm>
          <a:off x="0" y="50200"/>
          <a:ext cx="3241040" cy="3241040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oboto Mono" panose="00000009000000000000" pitchFamily="49" charset="0"/>
              <a:ea typeface="Roboto Mono" panose="00000009000000000000" pitchFamily="49" charset="0"/>
            </a:rPr>
            <a:t>Setup Token &amp; URL</a:t>
          </a:r>
          <a:endParaRPr lang="en-ID" sz="1000" kern="1200" dirty="0">
            <a:latin typeface="Roboto Mono" panose="00000009000000000000" pitchFamily="49" charset="0"/>
            <a:ea typeface="Roboto Mono" panose="00000009000000000000" pitchFamily="49" charset="0"/>
          </a:endParaRPr>
        </a:p>
      </dsp:txBody>
      <dsp:txXfrm>
        <a:off x="1167422" y="212252"/>
        <a:ext cx="906194" cy="486156"/>
      </dsp:txXfrm>
    </dsp:sp>
    <dsp:sp modelId="{7C1DDCD0-55B8-42A7-BC7F-001C57C31109}">
      <dsp:nvSpPr>
        <dsp:cNvPr id="0" name=""/>
        <dsp:cNvSpPr/>
      </dsp:nvSpPr>
      <dsp:spPr>
        <a:xfrm>
          <a:off x="289930" y="668849"/>
          <a:ext cx="2592832" cy="259283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oboto Mono" panose="00000009000000000000" pitchFamily="49" charset="0"/>
              <a:ea typeface="Roboto Mono" panose="00000009000000000000" pitchFamily="49" charset="0"/>
            </a:rPr>
            <a:t>Setup Header</a:t>
          </a:r>
          <a:endParaRPr lang="en-ID" sz="1000" kern="1200" dirty="0">
            <a:latin typeface="Roboto Mono" panose="00000009000000000000" pitchFamily="49" charset="0"/>
            <a:ea typeface="Roboto Mono" panose="00000009000000000000" pitchFamily="49" charset="0"/>
          </a:endParaRPr>
        </a:p>
      </dsp:txBody>
      <dsp:txXfrm>
        <a:off x="1133249" y="824419"/>
        <a:ext cx="906194" cy="466709"/>
      </dsp:txXfrm>
    </dsp:sp>
    <dsp:sp modelId="{24966486-62D8-4F12-9DD4-2416194E2FB8}">
      <dsp:nvSpPr>
        <dsp:cNvPr id="0" name=""/>
        <dsp:cNvSpPr/>
      </dsp:nvSpPr>
      <dsp:spPr>
        <a:xfrm>
          <a:off x="648207" y="1346615"/>
          <a:ext cx="1944624" cy="1944624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oboto Mono" panose="00000009000000000000" pitchFamily="49" charset="0"/>
              <a:ea typeface="Roboto Mono" panose="00000009000000000000" pitchFamily="49" charset="0"/>
            </a:rPr>
            <a:t>Setup Messages</a:t>
          </a:r>
          <a:endParaRPr lang="en-ID" sz="1000" kern="1200" dirty="0">
            <a:latin typeface="Roboto Mono" panose="00000009000000000000" pitchFamily="49" charset="0"/>
            <a:ea typeface="Roboto Mono" panose="00000009000000000000" pitchFamily="49" charset="0"/>
          </a:endParaRPr>
        </a:p>
      </dsp:txBody>
      <dsp:txXfrm>
        <a:off x="1167422" y="1492462"/>
        <a:ext cx="906194" cy="437540"/>
      </dsp:txXfrm>
    </dsp:sp>
    <dsp:sp modelId="{1AFF6211-3B6B-42B7-B0A9-3C9CEE7E7655}">
      <dsp:nvSpPr>
        <dsp:cNvPr id="0" name=""/>
        <dsp:cNvSpPr/>
      </dsp:nvSpPr>
      <dsp:spPr>
        <a:xfrm>
          <a:off x="972312" y="1994824"/>
          <a:ext cx="1296416" cy="1296416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Roboto Mono" panose="00000009000000000000" pitchFamily="49" charset="0"/>
              <a:ea typeface="Roboto Mono" panose="00000009000000000000" pitchFamily="49" charset="0"/>
            </a:rPr>
            <a:t>Setup Payload</a:t>
          </a:r>
          <a:endParaRPr lang="en-ID" sz="1000" kern="1200" dirty="0">
            <a:latin typeface="Roboto Mono" panose="00000009000000000000" pitchFamily="49" charset="0"/>
            <a:ea typeface="Roboto Mono" panose="00000009000000000000" pitchFamily="49" charset="0"/>
          </a:endParaRPr>
        </a:p>
      </dsp:txBody>
      <dsp:txXfrm>
        <a:off x="1162167" y="2318928"/>
        <a:ext cx="916704" cy="648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>
          <a:extLst>
            <a:ext uri="{FF2B5EF4-FFF2-40B4-BE49-F238E27FC236}">
              <a16:creationId xmlns:a16="http://schemas.microsoft.com/office/drawing/2014/main" id="{D224F859-1A0E-B403-F300-555D0FB92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1d838b627_4_19:notes">
            <a:extLst>
              <a:ext uri="{FF2B5EF4-FFF2-40B4-BE49-F238E27FC236}">
                <a16:creationId xmlns:a16="http://schemas.microsoft.com/office/drawing/2014/main" id="{CFD5B970-2B86-223F-416F-D2664D752F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1d838b627_4_19:notes">
            <a:extLst>
              <a:ext uri="{FF2B5EF4-FFF2-40B4-BE49-F238E27FC236}">
                <a16:creationId xmlns:a16="http://schemas.microsoft.com/office/drawing/2014/main" id="{03BBE918-C6A9-FDC5-4DEF-0E72D3A959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673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DBE36EDB-2501-452D-391C-CEB23BE3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d838b627_4_38:notes">
            <a:extLst>
              <a:ext uri="{FF2B5EF4-FFF2-40B4-BE49-F238E27FC236}">
                <a16:creationId xmlns:a16="http://schemas.microsoft.com/office/drawing/2014/main" id="{B1CF01D1-986C-18C5-0606-454CBF940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d838b627_4_38:notes">
            <a:extLst>
              <a:ext uri="{FF2B5EF4-FFF2-40B4-BE49-F238E27FC236}">
                <a16:creationId xmlns:a16="http://schemas.microsoft.com/office/drawing/2014/main" id="{C3E2F5CD-38CC-A3B0-D631-D1C2C283E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6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>
          <a:extLst>
            <a:ext uri="{FF2B5EF4-FFF2-40B4-BE49-F238E27FC236}">
              <a16:creationId xmlns:a16="http://schemas.microsoft.com/office/drawing/2014/main" id="{9500DA9D-30BD-0E86-E087-EFCDA50B0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d838b627_4_38:notes">
            <a:extLst>
              <a:ext uri="{FF2B5EF4-FFF2-40B4-BE49-F238E27FC236}">
                <a16:creationId xmlns:a16="http://schemas.microsoft.com/office/drawing/2014/main" id="{87B94B5E-7ABB-8D7E-AB69-335425FA45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d838b627_4_38:notes">
            <a:extLst>
              <a:ext uri="{FF2B5EF4-FFF2-40B4-BE49-F238E27FC236}">
                <a16:creationId xmlns:a16="http://schemas.microsoft.com/office/drawing/2014/main" id="{A759178D-2C5A-0A9B-A26C-53A94F6A0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82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fb61485a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fb61485a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1d838b627_4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1d838b627_4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0" name="Google Shape;10;p2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>
            <a:off x="5805375" y="1317075"/>
            <a:ext cx="2831700" cy="2648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06800" y="849600"/>
            <a:ext cx="5060700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06800" y="3364900"/>
            <a:ext cx="4351500" cy="11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5" name="Google Shape;15;p2" title="Sin título-2.png"/>
          <p:cNvPicPr preferRelativeResize="0"/>
          <p:nvPr/>
        </p:nvPicPr>
        <p:blipFill rotWithShape="1">
          <a:blip r:embed="rId3">
            <a:alphaModFix/>
          </a:blip>
          <a:srcRect l="61982"/>
          <a:stretch/>
        </p:blipFill>
        <p:spPr>
          <a:xfrm>
            <a:off x="5805376" y="1051575"/>
            <a:ext cx="2831677" cy="26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789425" y="795800"/>
            <a:ext cx="4547700" cy="125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3789425" y="2229300"/>
            <a:ext cx="4940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522525" y="1195150"/>
            <a:ext cx="2947200" cy="334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7" name="Google Shape;107;p15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341850" y="689750"/>
            <a:ext cx="846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111" name="Google Shape;111;p16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14" name="Google Shape;114;p17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61" name="Google Shape;161;p22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28" name="Google Shape;28;p4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3540003" y="1330738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3540003" y="3067776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/>
                <a:ea typeface="VT323"/>
                <a:cs typeface="VT323"/>
                <a:sym typeface="VT32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3540003" y="1827236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3540003" y="3564275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41850" y="654800"/>
            <a:ext cx="85737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5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48" name="Google Shape;48;p7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7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55" name="Google Shape;55;p8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8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60" name="Google Shape;60;p9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9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 title="Sin título-7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91450" y="686275"/>
            <a:ext cx="8758200" cy="4130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584125" y="3792925"/>
            <a:ext cx="2004000" cy="6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0" title="Sin título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72" name="Google Shape;72;p11" title="Sin título-7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1" title="Sin título-2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100000">
              <a:srgbClr val="DBDCE1"/>
            </a:gs>
            <a:gs pos="0">
              <a:srgbClr val="AFBFDA"/>
            </a:gs>
            <a:gs pos="100000">
              <a:srgbClr val="9097C1"/>
            </a:gs>
            <a:gs pos="62000">
              <a:srgbClr val="D0C6D3"/>
            </a:gs>
          </a:gsLst>
          <a:lin ang="2698631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2" r:id="rId11"/>
    <p:sldLayoutId id="2147483663" r:id="rId12"/>
    <p:sldLayoutId id="2147483668" r:id="rId13"/>
    <p:sldLayoutId id="2147483669" r:id="rId14"/>
  </p:sldLayoutIdLst>
  <p:transition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novaiq.medium.com/?source=post_page---post_author_info--d438ab8a3857---------------------------------------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medium.com/@brandon93.w?source=post_page---post_author_info--6aac73c0d7a5---------------------------------------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3240" b="3240"/>
          <a:stretch/>
        </p:blipFill>
        <p:spPr>
          <a:xfrm>
            <a:off x="5805375" y="1317075"/>
            <a:ext cx="2831677" cy="2648200"/>
          </a:xfrm>
          <a:prstGeom prst="rect">
            <a:avLst/>
          </a:prstGeom>
        </p:spPr>
      </p:pic>
      <p:sp>
        <p:nvSpPr>
          <p:cNvPr id="180" name="Google Shape;180;p28"/>
          <p:cNvSpPr txBox="1">
            <a:spLocks noGrp="1"/>
          </p:cNvSpPr>
          <p:nvPr>
            <p:ph type="ctrTitle"/>
          </p:nvPr>
        </p:nvSpPr>
        <p:spPr>
          <a:xfrm>
            <a:off x="882000" y="1131750"/>
            <a:ext cx="4185000" cy="14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v-SE" sz="2800" dirty="0"/>
              <a:t>Dashboard Interaktif Berbasis AI untuk Pemantauan Pola Makan, Aktivitas, dan Kesehatan Harian Pengguna</a:t>
            </a:r>
            <a:endParaRPr sz="2800" dirty="0"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1"/>
          </p:nvPr>
        </p:nvSpPr>
        <p:spPr>
          <a:xfrm>
            <a:off x="882000" y="2796750"/>
            <a:ext cx="36000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Humaidi Fikri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2110220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Studi Teknik </a:t>
            </a:r>
            <a:r>
              <a:rPr lang="en-US" dirty="0" err="1"/>
              <a:t>Informatika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STMIK Antar </a:t>
            </a:r>
            <a:r>
              <a:rPr lang="en-US" dirty="0" err="1"/>
              <a:t>Bangsa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2025</a:t>
            </a:r>
          </a:p>
        </p:txBody>
      </p:sp>
      <p:sp>
        <p:nvSpPr>
          <p:cNvPr id="182" name="Google Shape;182;p28"/>
          <p:cNvSpPr txBox="1"/>
          <p:nvPr/>
        </p:nvSpPr>
        <p:spPr>
          <a:xfrm>
            <a:off x="435854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Laporan Tugas Akhir </a:t>
            </a:r>
            <a:endParaRPr sz="1600" dirty="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6B8E-4017-5A41-1E4F-B6538404B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49DF27-8218-3507-F09A-77B30F97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343" y="797040"/>
            <a:ext cx="3354595" cy="602400"/>
          </a:xfrm>
        </p:spPr>
        <p:txBody>
          <a:bodyPr/>
          <a:lstStyle/>
          <a:p>
            <a:pPr algn="ctr"/>
            <a:r>
              <a:rPr lang="en-US" dirty="0" err="1"/>
              <a:t>Evaluasi</a:t>
            </a:r>
            <a:r>
              <a:rPr lang="en-US" dirty="0"/>
              <a:t>&amp; </a:t>
            </a:r>
            <a:r>
              <a:rPr lang="en-US" dirty="0" err="1"/>
              <a:t>Pembahasan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9A787-641C-4E18-60FB-27113F34E24F}"/>
              </a:ext>
            </a:extLst>
          </p:cNvPr>
          <p:cNvSpPr txBox="1"/>
          <p:nvPr/>
        </p:nvSpPr>
        <p:spPr>
          <a:xfrm>
            <a:off x="883920" y="2047241"/>
            <a:ext cx="76200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Model  Machine Learning</a:t>
            </a:r>
          </a:p>
          <a:p>
            <a:pPr lvl="4"/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	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endParaRPr lang="en-ID" sz="1200" dirty="0"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MAE = 0.0068 (kg)</a:t>
            </a:r>
          </a:p>
          <a:p>
            <a:pPr marL="171450" lvl="7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Rata-rata data </a:t>
            </a:r>
            <a:r>
              <a:rPr lang="en-ID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tes</a:t>
            </a:r>
            <a:r>
              <a:rPr lang="en-ID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= 57.77 (kg)</a:t>
            </a:r>
          </a:p>
        </p:txBody>
      </p:sp>
      <p:pic>
        <p:nvPicPr>
          <p:cNvPr id="4098" name="Picture 2" descr="Notes ">
            <a:extLst>
              <a:ext uri="{FF2B5EF4-FFF2-40B4-BE49-F238E27FC236}">
                <a16:creationId xmlns:a16="http://schemas.microsoft.com/office/drawing/2014/main" id="{DFAC1CC6-A405-25F1-24FD-EA72A74A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960" y="935990"/>
            <a:ext cx="995680" cy="99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3B71-F9A1-8DC5-3671-69B4605E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11" t="60252" r="57889" b="19590"/>
          <a:stretch>
            <a:fillRect/>
          </a:stretch>
        </p:blipFill>
        <p:spPr>
          <a:xfrm>
            <a:off x="5347149" y="1889759"/>
            <a:ext cx="3092822" cy="1524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271513-130D-5857-40EC-66BC86195AA1}"/>
              </a:ext>
            </a:extLst>
          </p:cNvPr>
          <p:cNvSpPr/>
          <p:nvPr/>
        </p:nvSpPr>
        <p:spPr>
          <a:xfrm>
            <a:off x="5384800" y="2133600"/>
            <a:ext cx="3078480" cy="233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 descr="A black screen with colorful text">
            <a:extLst>
              <a:ext uri="{FF2B5EF4-FFF2-40B4-BE49-F238E27FC236}">
                <a16:creationId xmlns:a16="http://schemas.microsoft.com/office/drawing/2014/main" id="{3B49D44B-A191-B22A-164F-EE55DE83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87" y="1825012"/>
            <a:ext cx="3971314" cy="2089128"/>
          </a:xfrm>
          <a:prstGeom prst="rect">
            <a:avLst/>
          </a:prstGeom>
        </p:spPr>
      </p:pic>
      <p:pic>
        <p:nvPicPr>
          <p:cNvPr id="11" name="Picture 10" descr="A black and white screen with blue text">
            <a:extLst>
              <a:ext uri="{FF2B5EF4-FFF2-40B4-BE49-F238E27FC236}">
                <a16:creationId xmlns:a16="http://schemas.microsoft.com/office/drawing/2014/main" id="{9DDBA6AA-004F-4CB4-C056-7B1F650C58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3020354"/>
            <a:ext cx="3728720" cy="1339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935379-D6FA-D1B1-90C6-2DEA42A62B79}"/>
                  </a:ext>
                </a:extLst>
              </p:cNvPr>
              <p:cNvSpPr txBox="1"/>
              <p:nvPr/>
            </p:nvSpPr>
            <p:spPr>
              <a:xfrm>
                <a:off x="5110480" y="3505200"/>
                <a:ext cx="3007360" cy="11762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D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D" sz="2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D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D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28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ID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D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D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D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D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D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D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D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ID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935379-D6FA-D1B1-90C6-2DEA42A62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480" y="3505200"/>
                <a:ext cx="3007360" cy="1176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71E8891-B875-0DCB-D12C-F8D1E8AC612B}"/>
              </a:ext>
            </a:extLst>
          </p:cNvPr>
          <p:cNvSpPr txBox="1"/>
          <p:nvPr/>
        </p:nvSpPr>
        <p:spPr>
          <a:xfrm>
            <a:off x="4683760" y="3921760"/>
            <a:ext cx="80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MAE =</a:t>
            </a:r>
            <a:endParaRPr lang="en-ID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806689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73F96-CAEF-0029-A1A3-000C98914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9C3DC5-0B24-A6B0-F082-93491A2B697E}"/>
              </a:ext>
            </a:extLst>
          </p:cNvPr>
          <p:cNvSpPr txBox="1"/>
          <p:nvPr/>
        </p:nvSpPr>
        <p:spPr>
          <a:xfrm>
            <a:off x="670560" y="1000761"/>
            <a:ext cx="76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Roboto Mono" panose="00000009000000000000" pitchFamily="49" charset="0"/>
                <a:ea typeface="Roboto Mono" panose="00000009000000000000" pitchFamily="49" charset="0"/>
              </a:rPr>
              <a:t>AI Inference API</a:t>
            </a:r>
            <a:endParaRPr lang="en-ID" sz="1200" b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48DA36-6DC0-3D2E-F44E-1898FB0781B0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3606800" y="300736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Diagram 47">
            <a:extLst>
              <a:ext uri="{FF2B5EF4-FFF2-40B4-BE49-F238E27FC236}">
                <a16:creationId xmlns:a16="http://schemas.microsoft.com/office/drawing/2014/main" id="{4CB08AC9-0620-5900-80C2-D8231981C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5832711"/>
              </p:ext>
            </p:extLst>
          </p:nvPr>
        </p:nvGraphicFramePr>
        <p:xfrm>
          <a:off x="365760" y="1336640"/>
          <a:ext cx="3241040" cy="3341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2A97AB49-C278-58EB-05A4-89DA6FB75B00}"/>
              </a:ext>
            </a:extLst>
          </p:cNvPr>
          <p:cNvSpPr/>
          <p:nvPr/>
        </p:nvSpPr>
        <p:spPr>
          <a:xfrm>
            <a:off x="4064000" y="2712720"/>
            <a:ext cx="1168400" cy="58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POST API Request</a:t>
            </a:r>
            <a:endParaRPr lang="en-ID" sz="12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D4649CD-6E70-6388-1FFA-80B5FCC68832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 flipV="1">
            <a:off x="5232400" y="2153920"/>
            <a:ext cx="772160" cy="8534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2CFF2E60-6D3C-CCB0-C194-A5E8A76BD8A2}"/>
              </a:ext>
            </a:extLst>
          </p:cNvPr>
          <p:cNvCxnSpPr>
            <a:cxnSpLocks/>
            <a:stCxn id="53" idx="3"/>
            <a:endCxn id="88" idx="1"/>
          </p:cNvCxnSpPr>
          <p:nvPr/>
        </p:nvCxnSpPr>
        <p:spPr>
          <a:xfrm>
            <a:off x="5232400" y="3007360"/>
            <a:ext cx="782320" cy="853440"/>
          </a:xfrm>
          <a:prstGeom prst="bentConnector3">
            <a:avLst>
              <a:gd name="adj1" fmla="val 487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1EA818F-B2D8-7FA5-3D5B-614EF717A745}"/>
              </a:ext>
            </a:extLst>
          </p:cNvPr>
          <p:cNvSpPr txBox="1"/>
          <p:nvPr/>
        </p:nvSpPr>
        <p:spPr>
          <a:xfrm>
            <a:off x="5588001" y="2895601"/>
            <a:ext cx="144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Mono" panose="00000009000000000000" pitchFamily="49" charset="0"/>
                <a:ea typeface="Roboto Mono" panose="00000009000000000000" pitchFamily="49" charset="0"/>
              </a:rPr>
              <a:t>Status Code = 200?</a:t>
            </a:r>
            <a:endParaRPr lang="en-ID" sz="9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F56399-4FF3-D7F5-96A6-F9DD27671FDD}"/>
              </a:ext>
            </a:extLst>
          </p:cNvPr>
          <p:cNvSpPr/>
          <p:nvPr/>
        </p:nvSpPr>
        <p:spPr>
          <a:xfrm>
            <a:off x="7447280" y="3556000"/>
            <a:ext cx="1168400" cy="58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Return Insight</a:t>
            </a:r>
            <a:endParaRPr lang="en-ID" sz="12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14E965-DC2F-365B-F3FC-D03C57A21BF3}"/>
              </a:ext>
            </a:extLst>
          </p:cNvPr>
          <p:cNvSpPr/>
          <p:nvPr/>
        </p:nvSpPr>
        <p:spPr>
          <a:xfrm>
            <a:off x="6004560" y="1859280"/>
            <a:ext cx="1168400" cy="58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Return Error Messages</a:t>
            </a:r>
            <a:endParaRPr lang="en-ID" sz="12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A1AD440-FABD-B272-7311-59998D2CDA8E}"/>
              </a:ext>
            </a:extLst>
          </p:cNvPr>
          <p:cNvSpPr/>
          <p:nvPr/>
        </p:nvSpPr>
        <p:spPr>
          <a:xfrm>
            <a:off x="6014720" y="3566160"/>
            <a:ext cx="1168400" cy="58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Extract Content</a:t>
            </a:r>
            <a:endParaRPr lang="en-ID" sz="12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0FDB756-94B5-A700-4E51-BC672A579603}"/>
              </a:ext>
            </a:extLst>
          </p:cNvPr>
          <p:cNvCxnSpPr>
            <a:cxnSpLocks/>
            <a:stCxn id="88" idx="3"/>
            <a:endCxn id="86" idx="1"/>
          </p:cNvCxnSpPr>
          <p:nvPr/>
        </p:nvCxnSpPr>
        <p:spPr>
          <a:xfrm flipV="1">
            <a:off x="7183120" y="3850640"/>
            <a:ext cx="264160" cy="10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B19668B1-96B1-9044-961A-57D19EC26ECD}"/>
              </a:ext>
            </a:extLst>
          </p:cNvPr>
          <p:cNvSpPr txBox="1"/>
          <p:nvPr/>
        </p:nvSpPr>
        <p:spPr>
          <a:xfrm>
            <a:off x="5303521" y="3698241"/>
            <a:ext cx="144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Mono" panose="00000009000000000000" pitchFamily="49" charset="0"/>
                <a:ea typeface="Roboto Mono" panose="00000009000000000000" pitchFamily="49" charset="0"/>
              </a:rPr>
              <a:t>Ya</a:t>
            </a:r>
            <a:endParaRPr lang="en-ID" sz="9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B3C8888-D9C9-6800-3CDA-680B4F4DFA8F}"/>
              </a:ext>
            </a:extLst>
          </p:cNvPr>
          <p:cNvSpPr txBox="1"/>
          <p:nvPr/>
        </p:nvSpPr>
        <p:spPr>
          <a:xfrm>
            <a:off x="5151121" y="2042161"/>
            <a:ext cx="1442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Roboto Mono" panose="00000009000000000000" pitchFamily="49" charset="0"/>
                <a:ea typeface="Roboto Mono" panose="00000009000000000000" pitchFamily="49" charset="0"/>
              </a:rPr>
              <a:t>Tidak</a:t>
            </a:r>
            <a:endParaRPr lang="en-ID" sz="9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65049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7" title="beautiful-seaside-landscape.jp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933" b="7941"/>
          <a:stretch/>
        </p:blipFill>
        <p:spPr>
          <a:xfrm>
            <a:off x="191450" y="686275"/>
            <a:ext cx="8758328" cy="4130125"/>
          </a:xfrm>
          <a:prstGeom prst="rect">
            <a:avLst/>
          </a:prstGeom>
        </p:spPr>
      </p:pic>
      <p:sp>
        <p:nvSpPr>
          <p:cNvPr id="315" name="Google Shape;315;p37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rPr>
              <a:t>Demo</a:t>
            </a:r>
            <a:endParaRPr sz="1600" dirty="0">
              <a:solidFill>
                <a:schemeClr val="dk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2" name="Google Shape;314;p37">
            <a:extLst>
              <a:ext uri="{FF2B5EF4-FFF2-40B4-BE49-F238E27FC236}">
                <a16:creationId xmlns:a16="http://schemas.microsoft.com/office/drawing/2014/main" id="{6A21BBE3-D989-56BB-EBC2-7C36864AB7CF}"/>
              </a:ext>
            </a:extLst>
          </p:cNvPr>
          <p:cNvSpPr txBox="1">
            <a:spLocks/>
          </p:cNvSpPr>
          <p:nvPr/>
        </p:nvSpPr>
        <p:spPr>
          <a:xfrm>
            <a:off x="3507120" y="2343150"/>
            <a:ext cx="212976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15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rPr lang="en-US" u="sng" dirty="0" err="1">
                <a:solidFill>
                  <a:schemeClr val="bg2">
                    <a:lumMod val="75000"/>
                  </a:schemeClr>
                </a:solidFill>
              </a:rPr>
              <a:t>nutriverse.streamlit.app</a:t>
            </a:r>
            <a:endParaRPr lang="en-US" u="sng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96B1-BCF3-B10F-C1BB-5E3561BC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292F0A-6758-8023-316A-DC997D113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4468" y="2181340"/>
            <a:ext cx="3354595" cy="602400"/>
          </a:xfrm>
        </p:spPr>
        <p:txBody>
          <a:bodyPr/>
          <a:lstStyle/>
          <a:p>
            <a:pPr algn="ctr"/>
            <a:r>
              <a:rPr lang="en-US" dirty="0"/>
              <a:t>Kesimpulan</a:t>
            </a:r>
            <a:endParaRPr lang="en-ID" dirty="0"/>
          </a:p>
        </p:txBody>
      </p:sp>
      <p:pic>
        <p:nvPicPr>
          <p:cNvPr id="5122" name="Picture 2" descr="Diary ">
            <a:extLst>
              <a:ext uri="{FF2B5EF4-FFF2-40B4-BE49-F238E27FC236}">
                <a16:creationId xmlns:a16="http://schemas.microsoft.com/office/drawing/2014/main" id="{B073FE2E-4884-A373-29AC-CA3CC17C9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45" y="185293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5712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69DE-01C8-9A3D-AB26-44D4316E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CF523E-CBF1-5B88-6B92-F638E1029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23" y="1213600"/>
            <a:ext cx="3354595" cy="602400"/>
          </a:xfrm>
        </p:spPr>
        <p:txBody>
          <a:bodyPr/>
          <a:lstStyle/>
          <a:p>
            <a:r>
              <a:rPr lang="en-US" sz="4000" dirty="0" err="1"/>
              <a:t>Terima</a:t>
            </a:r>
            <a:r>
              <a:rPr lang="en-US" sz="4000" dirty="0"/>
              <a:t> Kasih</a:t>
            </a:r>
            <a:endParaRPr lang="en-ID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17779-DA25-CCB0-49DA-4F5E29067D0C}"/>
              </a:ext>
            </a:extLst>
          </p:cNvPr>
          <p:cNvSpPr txBox="1"/>
          <p:nvPr/>
        </p:nvSpPr>
        <p:spPr>
          <a:xfrm>
            <a:off x="243840" y="121920"/>
            <a:ext cx="151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T323" panose="020B0604020202020204" charset="0"/>
              </a:rPr>
              <a:t>Humaidi Fikri</a:t>
            </a:r>
            <a:endParaRPr lang="en-ID" sz="2000" dirty="0">
              <a:latin typeface="VT323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B0E29-F189-69F0-5A72-184203F96B75}"/>
              </a:ext>
            </a:extLst>
          </p:cNvPr>
          <p:cNvSpPr txBox="1"/>
          <p:nvPr/>
        </p:nvSpPr>
        <p:spPr>
          <a:xfrm>
            <a:off x="904240" y="2222346"/>
            <a:ext cx="5019040" cy="1205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Do you have any questions?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linkedin.com/in/humaidifikri</a:t>
            </a:r>
          </a:p>
          <a:p>
            <a:pPr marL="0" lvl="0" indent="0"/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github.com/</a:t>
            </a:r>
            <a:r>
              <a:rPr lang="en-US" sz="16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humaidifikri</a:t>
            </a: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/AI-on-Dashboard</a:t>
            </a:r>
          </a:p>
          <a:p>
            <a:pPr marL="0" lvl="0" indent="0"/>
            <a:r>
              <a:rPr lang="en-US" sz="1600" u="sng" dirty="0" err="1">
                <a:latin typeface="Roboto Mono" panose="00000009000000000000" pitchFamily="49" charset="0"/>
                <a:ea typeface="Roboto Mono" panose="00000009000000000000" pitchFamily="49" charset="0"/>
              </a:rPr>
              <a:t>nutriverse.streamlit.app</a:t>
            </a:r>
            <a:endParaRPr lang="en-US" sz="1600" u="sng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1026" name="Picture 2" descr="Github sign ">
            <a:extLst>
              <a:ext uri="{FF2B5EF4-FFF2-40B4-BE49-F238E27FC236}">
                <a16:creationId xmlns:a16="http://schemas.microsoft.com/office/drawing/2014/main" id="{41F24BCF-771F-B2AB-6057-6180FB05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" y="3634630"/>
            <a:ext cx="461120" cy="46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 ">
            <a:extLst>
              <a:ext uri="{FF2B5EF4-FFF2-40B4-BE49-F238E27FC236}">
                <a16:creationId xmlns:a16="http://schemas.microsoft.com/office/drawing/2014/main" id="{DE9F6638-FB26-4A58-7E47-2044D00E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320" y="3648710"/>
            <a:ext cx="44704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34874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245830" y="1044670"/>
            <a:ext cx="4547700" cy="42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1"/>
          </p:nvPr>
        </p:nvSpPr>
        <p:spPr>
          <a:xfrm>
            <a:off x="3801200" y="1719670"/>
            <a:ext cx="4940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rgbClr val="273D40"/>
              </a:buClr>
              <a:buSzPts val="600"/>
              <a:buNone/>
            </a:pPr>
            <a:r>
              <a:rPr lang="en-ID" dirty="0"/>
              <a:t>	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 yang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mencatat</a:t>
            </a:r>
            <a:r>
              <a:rPr lang="en-ID" dirty="0"/>
              <a:t> data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 badan,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tidur,dll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data-data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dikumpulkan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sering</a:t>
            </a:r>
            <a:r>
              <a:rPr lang="en-ID" dirty="0"/>
              <a:t> kali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menumpuk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yang </a:t>
            </a:r>
            <a:r>
              <a:rPr lang="en-ID" dirty="0" err="1"/>
              <a:t>bermakna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insight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. 	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data </a:t>
            </a:r>
            <a:r>
              <a:rPr lang="en-ID" dirty="0" err="1"/>
              <a:t>kesehatan</a:t>
            </a:r>
            <a:r>
              <a:rPr lang="en-ID" dirty="0"/>
              <a:t> personal </a:t>
            </a:r>
            <a:r>
              <a:rPr lang="en-ID" dirty="0" err="1"/>
              <a:t>mereka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254" name="Google Shape;254;p31" title="Sin título-2.png"/>
          <p:cNvPicPr preferRelativeResize="0"/>
          <p:nvPr/>
        </p:nvPicPr>
        <p:blipFill rotWithShape="1">
          <a:blip r:embed="rId3">
            <a:alphaModFix/>
          </a:blip>
          <a:srcRect l="60127"/>
          <a:stretch/>
        </p:blipFill>
        <p:spPr>
          <a:xfrm>
            <a:off x="812800" y="1834311"/>
            <a:ext cx="2235200" cy="187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 descr="Edit button">
            <a:extLst>
              <a:ext uri="{FF2B5EF4-FFF2-40B4-BE49-F238E27FC236}">
                <a16:creationId xmlns:a16="http://schemas.microsoft.com/office/drawing/2014/main" id="{0954294D-4775-21CB-D340-9A46CE80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834390"/>
            <a:ext cx="801370" cy="80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oogle Shape;179;p28">
            <a:extLst>
              <a:ext uri="{FF2B5EF4-FFF2-40B4-BE49-F238E27FC236}">
                <a16:creationId xmlns:a16="http://schemas.microsoft.com/office/drawing/2014/main" id="{5E60E664-6EB9-72FB-135B-6ACF01B77A25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t="3240" b="3240"/>
          <a:stretch/>
        </p:blipFill>
        <p:spPr>
          <a:xfrm>
            <a:off x="816816" y="2016549"/>
            <a:ext cx="2222864" cy="207883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456036-F2C2-B0A1-B422-7C1CEECEB8AD}"/>
              </a:ext>
            </a:extLst>
          </p:cNvPr>
          <p:cNvSpPr txBox="1"/>
          <p:nvPr/>
        </p:nvSpPr>
        <p:spPr>
          <a:xfrm>
            <a:off x="3769360" y="4602480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000" i="1" dirty="0">
                <a:latin typeface="Roboto Mono" panose="00000009000000000000" pitchFamily="49" charset="0"/>
                <a:ea typeface="Roboto Mono" panose="00000009000000000000" pitchFamily="49" charset="0"/>
              </a:rPr>
              <a:t>tableau.com/dashboard/what-is-dashboard</a:t>
            </a:r>
            <a:r>
              <a:rPr lang="en-ID" sz="1000" dirty="0">
                <a:latin typeface="Roboto Mono" panose="00000009000000000000" pitchFamily="49" charset="0"/>
                <a:ea typeface="Roboto Mono" panose="00000009000000000000" pitchFamily="49" charset="0"/>
              </a:rPr>
              <a:t>, 2025</a:t>
            </a:r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2803805" y="1080950"/>
            <a:ext cx="4187395" cy="683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&amp; Tujuan</a:t>
            </a:r>
            <a:endParaRPr dirty="0"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3"/>
          </p:nvPr>
        </p:nvSpPr>
        <p:spPr>
          <a:xfrm>
            <a:off x="819600" y="2571750"/>
            <a:ext cx="4402640" cy="1492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melatih</a:t>
            </a:r>
            <a:r>
              <a:rPr lang="en-US" dirty="0"/>
              <a:t> model Machine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prediksi</a:t>
            </a:r>
            <a:r>
              <a:rPr lang="en-US" dirty="0"/>
              <a:t>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data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insight?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Inference API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cocok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analisa</a:t>
            </a:r>
            <a:r>
              <a:rPr lang="en-US" dirty="0"/>
              <a:t> dan insight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4"/>
          </p:nvPr>
        </p:nvSpPr>
        <p:spPr>
          <a:xfrm>
            <a:off x="5292000" y="2571750"/>
            <a:ext cx="3600000" cy="2030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pelacakan</a:t>
            </a:r>
            <a:r>
              <a:rPr lang="en-ID" dirty="0"/>
              <a:t> data </a:t>
            </a:r>
            <a:r>
              <a:rPr lang="en-ID" dirty="0" err="1"/>
              <a:t>kesehatan</a:t>
            </a:r>
            <a:r>
              <a:rPr lang="en-ID" dirty="0"/>
              <a:t> </a:t>
            </a:r>
            <a:r>
              <a:rPr lang="en-ID" dirty="0" err="1"/>
              <a:t>harian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sistematis</a:t>
            </a:r>
            <a:endParaRPr lang="en-ID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D" dirty="0" err="1"/>
              <a:t>Memberikan</a:t>
            </a:r>
            <a:r>
              <a:rPr lang="en-ID" dirty="0"/>
              <a:t> insight </a:t>
            </a:r>
            <a:r>
              <a:rPr lang="en-ID" dirty="0" err="1"/>
              <a:t>otomatis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AI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.</a:t>
            </a:r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1"/>
          </p:nvPr>
        </p:nvSpPr>
        <p:spPr>
          <a:xfrm>
            <a:off x="819600" y="1841590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Rumusan Masalah</a:t>
            </a:r>
            <a:endParaRPr dirty="0"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2"/>
          </p:nvPr>
        </p:nvSpPr>
        <p:spPr>
          <a:xfrm>
            <a:off x="5292000" y="1851750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pic>
        <p:nvPicPr>
          <p:cNvPr id="2050" name="Picture 2" descr="Search">
            <a:extLst>
              <a:ext uri="{FF2B5EF4-FFF2-40B4-BE49-F238E27FC236}">
                <a16:creationId xmlns:a16="http://schemas.microsoft.com/office/drawing/2014/main" id="{4D820D39-73E9-CFD2-66F0-3F25F4D3B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179830"/>
            <a:ext cx="510750" cy="5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uestion">
            <a:extLst>
              <a:ext uri="{FF2B5EF4-FFF2-40B4-BE49-F238E27FC236}">
                <a16:creationId xmlns:a16="http://schemas.microsoft.com/office/drawing/2014/main" id="{32B807F4-BD94-274A-7ADB-EDD285E5B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41830"/>
            <a:ext cx="426720" cy="42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ocation">
            <a:extLst>
              <a:ext uri="{FF2B5EF4-FFF2-40B4-BE49-F238E27FC236}">
                <a16:creationId xmlns:a16="http://schemas.microsoft.com/office/drawing/2014/main" id="{62E8B235-3362-4809-094B-9954D389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972310"/>
            <a:ext cx="386080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>
          <a:extLst>
            <a:ext uri="{FF2B5EF4-FFF2-40B4-BE49-F238E27FC236}">
              <a16:creationId xmlns:a16="http://schemas.microsoft.com/office/drawing/2014/main" id="{63A5E53C-B00C-952F-C89A-38470DBBD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>
            <a:extLst>
              <a:ext uri="{FF2B5EF4-FFF2-40B4-BE49-F238E27FC236}">
                <a16:creationId xmlns:a16="http://schemas.microsoft.com/office/drawing/2014/main" id="{B63BAF3E-1518-C414-8400-5EA72AFD1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0550" y="1085310"/>
            <a:ext cx="4547700" cy="425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A</a:t>
            </a:r>
            <a:r>
              <a:rPr lang="en-ID" dirty="0"/>
              <a:t>p</a:t>
            </a:r>
            <a:r>
              <a:rPr lang="en" dirty="0"/>
              <a:t>a itu </a:t>
            </a:r>
            <a:r>
              <a:rPr lang="en-ID" dirty="0"/>
              <a:t>AI Inference API?</a:t>
            </a:r>
            <a:endParaRPr dirty="0"/>
          </a:p>
        </p:txBody>
      </p:sp>
      <p:sp>
        <p:nvSpPr>
          <p:cNvPr id="251" name="Google Shape;251;p31">
            <a:extLst>
              <a:ext uri="{FF2B5EF4-FFF2-40B4-BE49-F238E27FC236}">
                <a16:creationId xmlns:a16="http://schemas.microsoft.com/office/drawing/2014/main" id="{DD69BC50-DD8E-B51E-3A78-90FA4A58B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85280" y="1872070"/>
            <a:ext cx="3666400" cy="1460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rgbClr val="273D40"/>
              </a:buClr>
              <a:buSzPts val="600"/>
              <a:buNone/>
            </a:pPr>
            <a:r>
              <a:rPr lang="en-ID" i="1" dirty="0"/>
              <a:t>	Inference</a:t>
            </a:r>
            <a:r>
              <a:rPr lang="en-ID" dirty="0"/>
              <a:t> 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di mana model AI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respons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pertanyaan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 Jadi AI Inference API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yang buat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mengakses</a:t>
            </a:r>
            <a:r>
              <a:rPr lang="en-ID" dirty="0"/>
              <a:t> model AI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prediksi</a:t>
            </a:r>
            <a:r>
              <a:rPr lang="en-ID" dirty="0"/>
              <a:t>/</a:t>
            </a:r>
            <a:r>
              <a:rPr lang="en-ID" dirty="0" err="1"/>
              <a:t>respon</a:t>
            </a:r>
            <a:r>
              <a:rPr lang="en-ID" dirty="0"/>
              <a:t>.</a:t>
            </a:r>
            <a:endParaRPr dirty="0"/>
          </a:p>
        </p:txBody>
      </p:sp>
      <p:pic>
        <p:nvPicPr>
          <p:cNvPr id="254" name="Google Shape;254;p31" title="Sin título-2.png">
            <a:extLst>
              <a:ext uri="{FF2B5EF4-FFF2-40B4-BE49-F238E27FC236}">
                <a16:creationId xmlns:a16="http://schemas.microsoft.com/office/drawing/2014/main" id="{8906129B-BB94-38FC-0F09-52CC6DE578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0127"/>
          <a:stretch/>
        </p:blipFill>
        <p:spPr>
          <a:xfrm>
            <a:off x="5679440" y="1581191"/>
            <a:ext cx="2358517" cy="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fo">
            <a:extLst>
              <a:ext uri="{FF2B5EF4-FFF2-40B4-BE49-F238E27FC236}">
                <a16:creationId xmlns:a16="http://schemas.microsoft.com/office/drawing/2014/main" id="{A62B3AB2-E251-B0D4-02DE-B3D6D61B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07110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Rectangle 1031">
            <a:extLst>
              <a:ext uri="{FF2B5EF4-FFF2-40B4-BE49-F238E27FC236}">
                <a16:creationId xmlns:a16="http://schemas.microsoft.com/office/drawing/2014/main" id="{D4F30F5E-F1FA-6D7D-3DC0-D7619099FFF2}"/>
              </a:ext>
            </a:extLst>
          </p:cNvPr>
          <p:cNvSpPr/>
          <p:nvPr/>
        </p:nvSpPr>
        <p:spPr>
          <a:xfrm>
            <a:off x="5689600" y="1798320"/>
            <a:ext cx="2336800" cy="2345267"/>
          </a:xfrm>
          <a:prstGeom prst="rect">
            <a:avLst/>
          </a:prstGeom>
          <a:effectLst>
            <a:innerShdw blurRad="63500" dist="50800" dir="11520000">
              <a:prstClr val="black">
                <a:alpha val="50000"/>
              </a:prstClr>
            </a:innerShdw>
            <a:softEdge rad="0"/>
          </a:effectLst>
          <a:scene3d>
            <a:camera prst="orthographicFront"/>
            <a:lightRig rig="threePt" dir="t"/>
          </a:scene3d>
          <a:sp3d>
            <a:bevelT prst="angle"/>
            <a:bevelB w="171450" h="0" prst="convex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027" name="Google Shape;575;p46">
            <a:extLst>
              <a:ext uri="{FF2B5EF4-FFF2-40B4-BE49-F238E27FC236}">
                <a16:creationId xmlns:a16="http://schemas.microsoft.com/office/drawing/2014/main" id="{617FAE84-FC3C-8617-3528-FBBCAEA49629}"/>
              </a:ext>
            </a:extLst>
          </p:cNvPr>
          <p:cNvGrpSpPr/>
          <p:nvPr/>
        </p:nvGrpSpPr>
        <p:grpSpPr>
          <a:xfrm>
            <a:off x="5733678" y="1856142"/>
            <a:ext cx="2266602" cy="2218927"/>
            <a:chOff x="3736598" y="2170606"/>
            <a:chExt cx="404889" cy="404889"/>
          </a:xfrm>
        </p:grpSpPr>
        <p:sp>
          <p:nvSpPr>
            <p:cNvPr id="1028" name="Google Shape;576;p46">
              <a:extLst>
                <a:ext uri="{FF2B5EF4-FFF2-40B4-BE49-F238E27FC236}">
                  <a16:creationId xmlns:a16="http://schemas.microsoft.com/office/drawing/2014/main" id="{0667F59A-C955-7322-F020-89F135506E55}"/>
                </a:ext>
              </a:extLst>
            </p:cNvPr>
            <p:cNvSpPr/>
            <p:nvPr/>
          </p:nvSpPr>
          <p:spPr>
            <a:xfrm>
              <a:off x="3950281" y="2170846"/>
              <a:ext cx="191206" cy="231947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solidFill>
              <a:srgbClr val="5032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Input</a:t>
              </a:r>
              <a:endParaRPr sz="105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  <p:sp>
          <p:nvSpPr>
            <p:cNvPr id="1029" name="Google Shape;577;p46">
              <a:extLst>
                <a:ext uri="{FF2B5EF4-FFF2-40B4-BE49-F238E27FC236}">
                  <a16:creationId xmlns:a16="http://schemas.microsoft.com/office/drawing/2014/main" id="{D6E84366-4C89-9B45-6CD0-C950B5C79E66}"/>
                </a:ext>
              </a:extLst>
            </p:cNvPr>
            <p:cNvSpPr/>
            <p:nvPr/>
          </p:nvSpPr>
          <p:spPr>
            <a:xfrm>
              <a:off x="3737099" y="2170606"/>
              <a:ext cx="231947" cy="19144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2224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Request</a:t>
              </a:r>
              <a:endParaRPr sz="105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  <p:sp>
          <p:nvSpPr>
            <p:cNvPr id="1030" name="Google Shape;578;p46">
              <a:extLst>
                <a:ext uri="{FF2B5EF4-FFF2-40B4-BE49-F238E27FC236}">
                  <a16:creationId xmlns:a16="http://schemas.microsoft.com/office/drawing/2014/main" id="{FC1683CB-5E67-BF29-9CE2-3C53A7CF83DD}"/>
                </a:ext>
              </a:extLst>
            </p:cNvPr>
            <p:cNvSpPr/>
            <p:nvPr/>
          </p:nvSpPr>
          <p:spPr>
            <a:xfrm>
              <a:off x="3909539" y="2384027"/>
              <a:ext cx="231686" cy="191468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rgbClr val="765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>
                  <a:solidFill>
                    <a:schemeClr val="accent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Inference</a:t>
              </a:r>
              <a:endParaRPr sz="105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  <p:sp>
          <p:nvSpPr>
            <p:cNvPr id="1031" name="Google Shape;579;p46">
              <a:extLst>
                <a:ext uri="{FF2B5EF4-FFF2-40B4-BE49-F238E27FC236}">
                  <a16:creationId xmlns:a16="http://schemas.microsoft.com/office/drawing/2014/main" id="{7041B73C-2B4B-AA47-4D40-10D7E81C675A}"/>
                </a:ext>
              </a:extLst>
            </p:cNvPr>
            <p:cNvSpPr/>
            <p:nvPr/>
          </p:nvSpPr>
          <p:spPr>
            <a:xfrm>
              <a:off x="3736598" y="2343307"/>
              <a:ext cx="191707" cy="231686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solidFill>
              <a:srgbClr val="B07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chemeClr val="accent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Respon</a:t>
              </a:r>
              <a:r>
                <a:rPr lang="en-US" sz="1050" dirty="0">
                  <a:solidFill>
                    <a:schemeClr val="accent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/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 dirty="0" err="1">
                  <a:solidFill>
                    <a:schemeClr val="accent1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Prediksi</a:t>
              </a:r>
              <a:endParaRPr sz="1050" dirty="0">
                <a:solidFill>
                  <a:schemeClr val="accent1"/>
                </a:solidFill>
                <a:latin typeface="Roboto Mono" panose="00000009000000000000" pitchFamily="49" charset="0"/>
                <a:ea typeface="Roboto Mono" panose="00000009000000000000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0D08CC-A187-4B59-C086-28525C879D91}"/>
              </a:ext>
            </a:extLst>
          </p:cNvPr>
          <p:cNvSpPr txBox="1"/>
          <p:nvPr/>
        </p:nvSpPr>
        <p:spPr>
          <a:xfrm>
            <a:off x="873760" y="4612640"/>
            <a:ext cx="18341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Roboto Mono" panose="00000009000000000000" pitchFamily="49" charset="0"/>
                <a:ea typeface="Roboto Mono" panose="00000009000000000000" pitchFamily="49" charset="0"/>
              </a:rPr>
              <a:t>Deka LLM, cloudeka.id</a:t>
            </a:r>
            <a:endParaRPr lang="en-ID" sz="1000" i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0200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B36DCF1E-0755-8F23-FF24-286B375AA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>
            <a:extLst>
              <a:ext uri="{FF2B5EF4-FFF2-40B4-BE49-F238E27FC236}">
                <a16:creationId xmlns:a16="http://schemas.microsoft.com/office/drawing/2014/main" id="{88E8B0BE-7DA1-425A-3F23-057AF84CC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5600" y="755830"/>
            <a:ext cx="441015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Tinjauan</a:t>
            </a:r>
            <a:r>
              <a:rPr lang="en-US" dirty="0"/>
              <a:t> Pustaka</a:t>
            </a:r>
            <a:endParaRPr dirty="0"/>
          </a:p>
        </p:txBody>
      </p:sp>
      <p:sp>
        <p:nvSpPr>
          <p:cNvPr id="277" name="Google Shape;277;p34">
            <a:extLst>
              <a:ext uri="{FF2B5EF4-FFF2-40B4-BE49-F238E27FC236}">
                <a16:creationId xmlns:a16="http://schemas.microsoft.com/office/drawing/2014/main" id="{DAEDB926-2016-6791-DBFB-E7EC3ED022F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58640" y="1758950"/>
            <a:ext cx="36508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ID" sz="1100" dirty="0"/>
              <a:t>	</a:t>
            </a:r>
            <a:r>
              <a:rPr lang="en-ID" sz="1100" dirty="0" err="1"/>
              <a:t>Analisis</a:t>
            </a:r>
            <a:r>
              <a:rPr lang="en-ID" sz="1100" dirty="0"/>
              <a:t> </a:t>
            </a:r>
            <a:r>
              <a:rPr lang="en-ID" sz="1100" dirty="0" err="1"/>
              <a:t>terhadap</a:t>
            </a:r>
            <a:r>
              <a:rPr lang="en-ID" sz="1100" dirty="0"/>
              <a:t> </a:t>
            </a:r>
            <a:r>
              <a:rPr lang="en-ID" sz="1100" dirty="0" err="1"/>
              <a:t>implementasi</a:t>
            </a:r>
            <a:r>
              <a:rPr lang="en-ID" sz="1100" dirty="0"/>
              <a:t> dashboard AI </a:t>
            </a:r>
            <a:r>
              <a:rPr lang="en-ID" sz="1100" dirty="0" err="1"/>
              <a:t>terkini</a:t>
            </a:r>
            <a:r>
              <a:rPr lang="en-ID" sz="1100" dirty="0"/>
              <a:t> (Tableau AI, Power BI AI, Google Analytics Intelligence) yang </a:t>
            </a:r>
            <a:r>
              <a:rPr lang="en-ID" sz="1100" dirty="0" err="1"/>
              <a:t>telah</a:t>
            </a:r>
            <a:r>
              <a:rPr lang="en-ID" sz="1100" dirty="0"/>
              <a:t> </a:t>
            </a:r>
            <a:r>
              <a:rPr lang="en-ID" sz="1100" dirty="0" err="1"/>
              <a:t>mengintegrasikan</a:t>
            </a:r>
            <a:r>
              <a:rPr lang="en-ID" sz="1100" dirty="0"/>
              <a:t> machine learning </a:t>
            </a:r>
            <a:r>
              <a:rPr lang="en-ID" sz="1100" dirty="0" err="1"/>
              <a:t>untuk</a:t>
            </a:r>
            <a:r>
              <a:rPr lang="en-ID" sz="1100" dirty="0"/>
              <a:t> automated insights dan natural language processing.</a:t>
            </a:r>
          </a:p>
          <a:p>
            <a:pPr marL="0" indent="0" algn="just"/>
            <a:r>
              <a:rPr lang="en-ID" sz="800" i="1" dirty="0"/>
              <a:t>(Emmanuel </a:t>
            </a:r>
            <a:r>
              <a:rPr lang="en-ID" sz="800" i="1" dirty="0" err="1"/>
              <a:t>Otaesiri</a:t>
            </a:r>
            <a:r>
              <a:rPr lang="en-ID" sz="800" i="1" dirty="0"/>
              <a:t>, novaiq.medium.com/top-5-ai-powered-dashboard-software-for-businesses-d438ab8a3857</a:t>
            </a:r>
            <a:r>
              <a:rPr lang="en-ID" sz="800" i="1" dirty="0">
                <a:hlinkClick r:id="rId3"/>
              </a:rPr>
              <a:t>)</a:t>
            </a:r>
            <a:endParaRPr lang="en-ID" sz="1100" i="1" dirty="0">
              <a:hlinkClick r:id="rId3"/>
            </a:endParaRPr>
          </a:p>
          <a:p>
            <a:pPr marL="0" lvl="0" indent="0" algn="just"/>
            <a:endParaRPr lang="en-ID" sz="1100" dirty="0"/>
          </a:p>
          <a:p>
            <a:pPr marL="0" lvl="0" indent="0" algn="just"/>
            <a:endParaRPr lang="en-ID" sz="1100" dirty="0"/>
          </a:p>
          <a:p>
            <a:pPr marL="0" lvl="0" indent="0" algn="just"/>
            <a:endParaRPr sz="1100" dirty="0"/>
          </a:p>
        </p:txBody>
      </p:sp>
      <p:sp>
        <p:nvSpPr>
          <p:cNvPr id="279" name="Google Shape;279;p34">
            <a:extLst>
              <a:ext uri="{FF2B5EF4-FFF2-40B4-BE49-F238E27FC236}">
                <a16:creationId xmlns:a16="http://schemas.microsoft.com/office/drawing/2014/main" id="{EA3A460F-B030-802C-C068-61642A78D6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7680" y="1252310"/>
            <a:ext cx="25738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Studi Dashboard AI</a:t>
            </a:r>
            <a:endParaRPr sz="2000" dirty="0"/>
          </a:p>
        </p:txBody>
      </p:sp>
      <p:sp>
        <p:nvSpPr>
          <p:cNvPr id="9" name="Google Shape;277;p34">
            <a:extLst>
              <a:ext uri="{FF2B5EF4-FFF2-40B4-BE49-F238E27FC236}">
                <a16:creationId xmlns:a16="http://schemas.microsoft.com/office/drawing/2014/main" id="{A8585877-F1FF-527E-2A02-252AB0766CFC}"/>
              </a:ext>
            </a:extLst>
          </p:cNvPr>
          <p:cNvSpPr txBox="1">
            <a:spLocks/>
          </p:cNvSpPr>
          <p:nvPr/>
        </p:nvSpPr>
        <p:spPr>
          <a:xfrm>
            <a:off x="4700720" y="1748790"/>
            <a:ext cx="373208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2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 algn="just"/>
            <a:r>
              <a:rPr lang="en-ID" sz="1100" dirty="0"/>
              <a:t>	</a:t>
            </a:r>
            <a:r>
              <a:rPr lang="en-ID" sz="1100" dirty="0" err="1"/>
              <a:t>Mengkaji</a:t>
            </a:r>
            <a:r>
              <a:rPr lang="en-ID" sz="1100" dirty="0"/>
              <a:t> </a:t>
            </a:r>
            <a:r>
              <a:rPr lang="en-ID" sz="1100" dirty="0" err="1"/>
              <a:t>tentang</a:t>
            </a:r>
            <a:r>
              <a:rPr lang="en-ID" sz="1100" dirty="0"/>
              <a:t> </a:t>
            </a:r>
            <a:r>
              <a:rPr lang="en-ID" sz="1100" dirty="0" err="1"/>
              <a:t>berbagai</a:t>
            </a:r>
            <a:r>
              <a:rPr lang="en-ID" sz="1100" dirty="0"/>
              <a:t> </a:t>
            </a:r>
            <a:r>
              <a:rPr lang="en-ID" sz="1100" dirty="0" err="1"/>
              <a:t>algoritma</a:t>
            </a:r>
            <a:r>
              <a:rPr lang="en-ID" sz="1100" dirty="0"/>
              <a:t> ML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regresi</a:t>
            </a:r>
            <a:r>
              <a:rPr lang="en-ID" sz="1100" dirty="0"/>
              <a:t> </a:t>
            </a:r>
            <a:r>
              <a:rPr lang="en-ID" sz="1100" dirty="0" err="1"/>
              <a:t>seperti</a:t>
            </a:r>
            <a:r>
              <a:rPr lang="en-ID" sz="1100" dirty="0"/>
              <a:t> </a:t>
            </a:r>
            <a:r>
              <a:rPr lang="en-ID" sz="1100" b="1" dirty="0"/>
              <a:t>Linear Regression</a:t>
            </a:r>
            <a:r>
              <a:rPr lang="en-ID" sz="1100" dirty="0"/>
              <a:t>, </a:t>
            </a:r>
            <a:r>
              <a:rPr lang="en-ID" sz="1100" b="1" dirty="0"/>
              <a:t>Random Forest</a:t>
            </a:r>
            <a:r>
              <a:rPr lang="en-ID" sz="1100" dirty="0"/>
              <a:t>, dan </a:t>
            </a:r>
            <a:r>
              <a:rPr lang="en-ID" sz="1100" b="1" dirty="0" err="1"/>
              <a:t>XGBoost</a:t>
            </a:r>
            <a:r>
              <a:rPr lang="en-ID" sz="1100" dirty="0"/>
              <a:t> yang </a:t>
            </a:r>
            <a:r>
              <a:rPr lang="en-ID" sz="1100" dirty="0" err="1"/>
              <a:t>sesuai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implementasi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sistem</a:t>
            </a:r>
            <a:r>
              <a:rPr lang="en-ID" sz="1100" dirty="0"/>
              <a:t> dashboard real-time. </a:t>
            </a:r>
          </a:p>
          <a:p>
            <a:pPr marL="0" indent="0" algn="just"/>
            <a:r>
              <a:rPr lang="en-ID" sz="800" i="1" dirty="0"/>
              <a:t>Brandon Wohlwend, medium.com/@brandon93.w/three-regression-models-for-data-science-linear-regression-lasso-regression-and-ridge-regression-6aac73c0d7a5</a:t>
            </a:r>
            <a:r>
              <a:rPr lang="en-ID" sz="900" i="1" dirty="0">
                <a:hlinkClick r:id="rId4"/>
              </a:rPr>
              <a:t>)</a:t>
            </a:r>
          </a:p>
          <a:p>
            <a:pPr marL="0" indent="0" algn="just"/>
            <a:endParaRPr lang="en-ID" sz="1100" dirty="0"/>
          </a:p>
          <a:p>
            <a:pPr marL="0" indent="0" algn="just"/>
            <a:endParaRPr lang="en-ID" sz="1100" i="1" dirty="0"/>
          </a:p>
          <a:p>
            <a:pPr marL="0" indent="0" algn="just"/>
            <a:endParaRPr lang="en-ID" sz="1100" dirty="0"/>
          </a:p>
        </p:txBody>
      </p:sp>
      <p:sp>
        <p:nvSpPr>
          <p:cNvPr id="10" name="Google Shape;279;p34">
            <a:extLst>
              <a:ext uri="{FF2B5EF4-FFF2-40B4-BE49-F238E27FC236}">
                <a16:creationId xmlns:a16="http://schemas.microsoft.com/office/drawing/2014/main" id="{1996B81C-7C1D-CFD9-1E61-65D2C4554404}"/>
              </a:ext>
            </a:extLst>
          </p:cNvPr>
          <p:cNvSpPr txBox="1">
            <a:spLocks/>
          </p:cNvSpPr>
          <p:nvPr/>
        </p:nvSpPr>
        <p:spPr>
          <a:xfrm>
            <a:off x="4964880" y="1262470"/>
            <a:ext cx="339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3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000" dirty="0" err="1"/>
              <a:t>Teknologi</a:t>
            </a:r>
            <a:r>
              <a:rPr lang="en-US" sz="2000" dirty="0"/>
              <a:t> Machine Learning</a:t>
            </a:r>
          </a:p>
        </p:txBody>
      </p:sp>
      <p:sp>
        <p:nvSpPr>
          <p:cNvPr id="11" name="Google Shape;277;p34">
            <a:extLst>
              <a:ext uri="{FF2B5EF4-FFF2-40B4-BE49-F238E27FC236}">
                <a16:creationId xmlns:a16="http://schemas.microsoft.com/office/drawing/2014/main" id="{49225B11-AFFE-9FBB-35D0-E452BD8A5B28}"/>
              </a:ext>
            </a:extLst>
          </p:cNvPr>
          <p:cNvSpPr txBox="1">
            <a:spLocks/>
          </p:cNvSpPr>
          <p:nvPr/>
        </p:nvSpPr>
        <p:spPr>
          <a:xfrm>
            <a:off x="667200" y="3531870"/>
            <a:ext cx="8476800" cy="11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2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1" dirty="0"/>
              <a:t>Python </a:t>
            </a:r>
            <a:r>
              <a:rPr lang="en-ID" sz="1100" dirty="0"/>
              <a:t>dan</a:t>
            </a:r>
            <a:r>
              <a:rPr lang="en-ID" sz="1100" b="1" dirty="0"/>
              <a:t> </a:t>
            </a:r>
            <a:r>
              <a:rPr lang="en-ID" sz="1100" b="1" dirty="0" err="1"/>
              <a:t>Streamlit</a:t>
            </a:r>
            <a:r>
              <a:rPr lang="en-ID" sz="1100" b="1" dirty="0"/>
              <a:t> </a:t>
            </a:r>
            <a:r>
              <a:rPr lang="en-ID" sz="1100" dirty="0" err="1"/>
              <a:t>dipilih</a:t>
            </a:r>
            <a:r>
              <a:rPr lang="en-ID" sz="1100" dirty="0"/>
              <a:t> </a:t>
            </a:r>
            <a:r>
              <a:rPr lang="en-ID" sz="1100" dirty="0" err="1"/>
              <a:t>sebagai</a:t>
            </a:r>
            <a:r>
              <a:rPr lang="en-ID" sz="1100" dirty="0"/>
              <a:t> stack </a:t>
            </a:r>
            <a:r>
              <a:rPr lang="en-ID" sz="1100" dirty="0" err="1"/>
              <a:t>utama</a:t>
            </a:r>
            <a:r>
              <a:rPr lang="en-ID" sz="1100" dirty="0"/>
              <a:t> </a:t>
            </a:r>
            <a:r>
              <a:rPr lang="en-ID" sz="1100" dirty="0" err="1"/>
              <a:t>berdasarkan</a:t>
            </a:r>
            <a:r>
              <a:rPr lang="en-ID" sz="1100" dirty="0"/>
              <a:t> </a:t>
            </a:r>
            <a:r>
              <a:rPr lang="en-ID" sz="1100" dirty="0" err="1"/>
              <a:t>keunggulan</a:t>
            </a:r>
            <a:r>
              <a:rPr lang="en-ID" sz="1100" dirty="0"/>
              <a:t> </a:t>
            </a:r>
            <a:r>
              <a:rPr lang="en-ID" sz="1100" dirty="0" err="1"/>
              <a:t>dalam</a:t>
            </a:r>
            <a:r>
              <a:rPr lang="en-ID" sz="1100" dirty="0"/>
              <a:t> </a:t>
            </a:r>
            <a:r>
              <a:rPr lang="en-ID" sz="1100" dirty="0" err="1"/>
              <a:t>kemudahan</a:t>
            </a:r>
            <a:r>
              <a:rPr lang="en-ID" sz="1100" dirty="0"/>
              <a:t> prototyping, </a:t>
            </a:r>
            <a:r>
              <a:rPr lang="en-ID" sz="1100" dirty="0" err="1"/>
              <a:t>integrasi</a:t>
            </a:r>
            <a:r>
              <a:rPr lang="en-ID" sz="1100" dirty="0"/>
              <a:t> </a:t>
            </a:r>
            <a:r>
              <a:rPr lang="en-ID" sz="1100" dirty="0" err="1"/>
              <a:t>visualisasi</a:t>
            </a:r>
            <a:r>
              <a:rPr lang="en-ID" sz="1100" dirty="0"/>
              <a:t> data yang </a:t>
            </a:r>
            <a:r>
              <a:rPr lang="en-ID" sz="1100" dirty="0" err="1"/>
              <a:t>cepat</a:t>
            </a:r>
            <a:r>
              <a:rPr lang="en-ID" sz="1100" dirty="0"/>
              <a:t>, dan </a:t>
            </a:r>
            <a:r>
              <a:rPr lang="en-ID" sz="1100" dirty="0" err="1"/>
              <a:t>kemampuan</a:t>
            </a:r>
            <a:r>
              <a:rPr lang="en-ID" sz="1100" dirty="0"/>
              <a:t> </a:t>
            </a:r>
            <a:r>
              <a:rPr lang="en-ID" sz="1100" dirty="0" err="1"/>
              <a:t>membuat</a:t>
            </a:r>
            <a:r>
              <a:rPr lang="en-ID" sz="1100" dirty="0"/>
              <a:t> </a:t>
            </a:r>
            <a:r>
              <a:rPr lang="en-ID" sz="1100" dirty="0" err="1"/>
              <a:t>aplikasi</a:t>
            </a:r>
            <a:r>
              <a:rPr lang="en-ID" sz="1100" dirty="0"/>
              <a:t> web </a:t>
            </a:r>
            <a:r>
              <a:rPr lang="en-ID" sz="1100" dirty="0" err="1"/>
              <a:t>interaktif</a:t>
            </a:r>
            <a:r>
              <a:rPr lang="en-ID" sz="1100" dirty="0"/>
              <a:t> </a:t>
            </a:r>
            <a:r>
              <a:rPr lang="en-ID" sz="1100" dirty="0" err="1"/>
              <a:t>tanpa</a:t>
            </a:r>
            <a:r>
              <a:rPr lang="en-ID" sz="1100" dirty="0"/>
              <a:t> </a:t>
            </a:r>
            <a:r>
              <a:rPr lang="en-ID" sz="1100" dirty="0" err="1"/>
              <a:t>perlu</a:t>
            </a:r>
            <a:r>
              <a:rPr lang="en-ID" sz="1100" dirty="0"/>
              <a:t> backend </a:t>
            </a:r>
            <a:r>
              <a:rPr lang="en-ID" sz="1100" dirty="0" err="1"/>
              <a:t>kompleks</a:t>
            </a:r>
            <a:r>
              <a:rPr lang="en-ID" sz="1100" dirty="0"/>
              <a:t>. </a:t>
            </a:r>
            <a:r>
              <a:rPr lang="en-ID" sz="800" dirty="0"/>
              <a:t>(https://pypi.org/project/streamlit/, 2025)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dirty="0"/>
              <a:t>Pustaka </a:t>
            </a:r>
            <a:r>
              <a:rPr lang="en-ID" sz="1100" b="1" dirty="0" err="1"/>
              <a:t>Joblib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menyimpan</a:t>
            </a:r>
            <a:r>
              <a:rPr lang="en-ID" sz="1100" dirty="0"/>
              <a:t> dan </a:t>
            </a:r>
            <a:r>
              <a:rPr lang="en-ID" sz="1100" dirty="0" err="1"/>
              <a:t>mengunggah</a:t>
            </a:r>
            <a:r>
              <a:rPr lang="en-ID" sz="1100" dirty="0"/>
              <a:t> </a:t>
            </a:r>
            <a:r>
              <a:rPr lang="en-ID" sz="1100" dirty="0" err="1"/>
              <a:t>hasil</a:t>
            </a:r>
            <a:r>
              <a:rPr lang="en-ID" sz="1100" dirty="0"/>
              <a:t> model training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prediksi</a:t>
            </a:r>
            <a:r>
              <a:rPr lang="en-ID" sz="1100" dirty="0"/>
              <a:t>. </a:t>
            </a:r>
            <a:r>
              <a:rPr lang="en-ID" sz="800" i="1" dirty="0"/>
              <a:t>(https://pypi.org/project/joblib/, 2025)</a:t>
            </a:r>
            <a:r>
              <a:rPr lang="en-ID" sz="11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100" b="1" dirty="0"/>
              <a:t>Scikit-learn</a:t>
            </a:r>
            <a:r>
              <a:rPr lang="en-ID" sz="1100" dirty="0"/>
              <a:t> dan </a:t>
            </a:r>
            <a:r>
              <a:rPr lang="en-ID" sz="1100" b="1" dirty="0" err="1"/>
              <a:t>CerebrasAI</a:t>
            </a:r>
            <a:r>
              <a:rPr lang="en-ID" sz="1100" b="1" dirty="0"/>
              <a:t> Inference API</a:t>
            </a:r>
            <a:r>
              <a:rPr lang="en-ID" sz="1100" dirty="0"/>
              <a:t> </a:t>
            </a:r>
            <a:r>
              <a:rPr lang="en-ID" sz="1100" dirty="0" err="1"/>
              <a:t>digunakan</a:t>
            </a:r>
            <a:r>
              <a:rPr lang="en-ID" sz="1100" dirty="0"/>
              <a:t> </a:t>
            </a:r>
            <a:r>
              <a:rPr lang="en-ID" sz="1100" dirty="0" err="1"/>
              <a:t>untuk</a:t>
            </a:r>
            <a:r>
              <a:rPr lang="en-ID" sz="1100" dirty="0"/>
              <a:t> </a:t>
            </a:r>
            <a:r>
              <a:rPr lang="en-ID" sz="1100" dirty="0" err="1"/>
              <a:t>implementasi</a:t>
            </a:r>
            <a:r>
              <a:rPr lang="en-ID" sz="1100" dirty="0"/>
              <a:t> model Machine Learning dan</a:t>
            </a:r>
            <a:r>
              <a:rPr lang="en-ID" sz="1100" i="1" dirty="0"/>
              <a:t> </a:t>
            </a:r>
            <a:r>
              <a:rPr lang="en-ID" sz="1100" dirty="0"/>
              <a:t>AI. </a:t>
            </a:r>
            <a:r>
              <a:rPr lang="en-ID" sz="800" dirty="0"/>
              <a:t>(</a:t>
            </a:r>
            <a:r>
              <a:rPr lang="en-ID" sz="800" i="1" dirty="0"/>
              <a:t>Bryan Clark,</a:t>
            </a:r>
            <a:r>
              <a:rPr lang="en-US" sz="800" i="1" dirty="0"/>
              <a:t> ibm.com/think/topics/scikit-learn</a:t>
            </a:r>
            <a:r>
              <a:rPr lang="en-ID" sz="800" dirty="0"/>
              <a:t>)(</a:t>
            </a:r>
            <a:r>
              <a:rPr lang="en-ID" sz="800" i="1" dirty="0"/>
              <a:t>github.com/Cerebras/inference-examples/blob/main/README.md, 2025)</a:t>
            </a:r>
            <a:endParaRPr lang="en-ID" sz="1100" i="1" dirty="0"/>
          </a:p>
        </p:txBody>
      </p:sp>
      <p:sp>
        <p:nvSpPr>
          <p:cNvPr id="12" name="Google Shape;279;p34">
            <a:extLst>
              <a:ext uri="{FF2B5EF4-FFF2-40B4-BE49-F238E27FC236}">
                <a16:creationId xmlns:a16="http://schemas.microsoft.com/office/drawing/2014/main" id="{3C6A464C-2C94-2585-6CDB-58F3EDDCCFF4}"/>
              </a:ext>
            </a:extLst>
          </p:cNvPr>
          <p:cNvSpPr txBox="1">
            <a:spLocks/>
          </p:cNvSpPr>
          <p:nvPr/>
        </p:nvSpPr>
        <p:spPr>
          <a:xfrm>
            <a:off x="687520" y="3070950"/>
            <a:ext cx="365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3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000" dirty="0"/>
              <a:t>Framework &amp; Inference Provider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9CF4B7-9586-6093-C602-83CBD891FCC1}"/>
              </a:ext>
            </a:extLst>
          </p:cNvPr>
          <p:cNvCxnSpPr>
            <a:cxnSpLocks/>
          </p:cNvCxnSpPr>
          <p:nvPr/>
        </p:nvCxnSpPr>
        <p:spPr>
          <a:xfrm>
            <a:off x="4561840" y="1391920"/>
            <a:ext cx="0" cy="1717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Text file">
            <a:extLst>
              <a:ext uri="{FF2B5EF4-FFF2-40B4-BE49-F238E27FC236}">
                <a16:creationId xmlns:a16="http://schemas.microsoft.com/office/drawing/2014/main" id="{16BEC7A7-87C6-D78D-AE3A-EE88C9BEC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773430"/>
            <a:ext cx="670560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lien pixelated shape of a digital game">
            <a:extLst>
              <a:ext uri="{FF2B5EF4-FFF2-40B4-BE49-F238E27FC236}">
                <a16:creationId xmlns:a16="http://schemas.microsoft.com/office/drawing/2014/main" id="{28242B20-F44C-5617-4514-270067FED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43383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xelated alien">
            <a:extLst>
              <a:ext uri="{FF2B5EF4-FFF2-40B4-BE49-F238E27FC236}">
                <a16:creationId xmlns:a16="http://schemas.microsoft.com/office/drawing/2014/main" id="{C543B18B-8846-1B2C-E6BC-E521E06A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0" y="1413510"/>
            <a:ext cx="447040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Weather forecast">
            <a:extLst>
              <a:ext uri="{FF2B5EF4-FFF2-40B4-BE49-F238E27FC236}">
                <a16:creationId xmlns:a16="http://schemas.microsoft.com/office/drawing/2014/main" id="{0D1AAACE-8132-2136-BE43-EBA28078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252470"/>
            <a:ext cx="345440" cy="34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85843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>
          <a:extLst>
            <a:ext uri="{FF2B5EF4-FFF2-40B4-BE49-F238E27FC236}">
              <a16:creationId xmlns:a16="http://schemas.microsoft.com/office/drawing/2014/main" id="{69B0E5F7-CECB-AF17-D060-281FC8B5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>
            <a:extLst>
              <a:ext uri="{FF2B5EF4-FFF2-40B4-BE49-F238E27FC236}">
                <a16:creationId xmlns:a16="http://schemas.microsoft.com/office/drawing/2014/main" id="{2E23AEB4-5781-7396-B62D-E954ADC36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5600" y="755830"/>
            <a:ext cx="441015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Pustaka </a:t>
            </a:r>
            <a:r>
              <a:rPr lang="en-US" dirty="0" err="1"/>
              <a:t>Lainnya</a:t>
            </a:r>
            <a:endParaRPr dirty="0"/>
          </a:p>
        </p:txBody>
      </p:sp>
      <p:sp>
        <p:nvSpPr>
          <p:cNvPr id="11" name="Google Shape;277;p34">
            <a:extLst>
              <a:ext uri="{FF2B5EF4-FFF2-40B4-BE49-F238E27FC236}">
                <a16:creationId xmlns:a16="http://schemas.microsoft.com/office/drawing/2014/main" id="{E0B4E76F-9132-8A8A-541C-89000C602100}"/>
              </a:ext>
            </a:extLst>
          </p:cNvPr>
          <p:cNvSpPr txBox="1">
            <a:spLocks/>
          </p:cNvSpPr>
          <p:nvPr/>
        </p:nvSpPr>
        <p:spPr>
          <a:xfrm>
            <a:off x="1981199" y="1765820"/>
            <a:ext cx="6391275" cy="5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2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Dipilih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sebagai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pustaka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utama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untuk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menampilkan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dirty="0" err="1">
                <a:latin typeface="Roboto Mono" panose="00000009000000000000" pitchFamily="49" charset="0"/>
                <a:ea typeface="Roboto Mono" panose="00000009000000000000" pitchFamily="49" charset="0"/>
              </a:rPr>
              <a:t>grafik</a:t>
            </a:r>
            <a:r>
              <a:rPr lang="en-US" dirty="0">
                <a:latin typeface="Roboto Mono" panose="00000009000000000000" pitchFamily="49" charset="0"/>
                <a:ea typeface="Roboto Mono" panose="00000009000000000000" pitchFamily="49" charset="0"/>
              </a:rPr>
              <a:t>/diagram pada data user. </a:t>
            </a:r>
            <a:r>
              <a:rPr lang="en-US" sz="800" i="1" dirty="0">
                <a:latin typeface="Roboto Mono" panose="00000009000000000000" pitchFamily="49" charset="0"/>
                <a:ea typeface="Roboto Mono" panose="00000009000000000000" pitchFamily="49" charset="0"/>
              </a:rPr>
              <a:t>(https://pypi.org/project/matplotlib/, 2025)(https://pypi.org/project/seaborn/, 2025)</a:t>
            </a:r>
            <a:endParaRPr lang="en-ID" i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2" name="Google Shape;279;p34">
            <a:extLst>
              <a:ext uri="{FF2B5EF4-FFF2-40B4-BE49-F238E27FC236}">
                <a16:creationId xmlns:a16="http://schemas.microsoft.com/office/drawing/2014/main" id="{1CE19FCE-DB9F-4882-96C3-AFB40806A899}"/>
              </a:ext>
            </a:extLst>
          </p:cNvPr>
          <p:cNvSpPr txBox="1">
            <a:spLocks/>
          </p:cNvSpPr>
          <p:nvPr/>
        </p:nvSpPr>
        <p:spPr>
          <a:xfrm>
            <a:off x="1236160" y="1268182"/>
            <a:ext cx="3650800" cy="5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3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000" dirty="0"/>
              <a:t>Matplotlib &amp; Seaborn</a:t>
            </a:r>
          </a:p>
        </p:txBody>
      </p:sp>
      <p:pic>
        <p:nvPicPr>
          <p:cNvPr id="4106" name="Picture 10" descr="Weather forecast">
            <a:extLst>
              <a:ext uri="{FF2B5EF4-FFF2-40B4-BE49-F238E27FC236}">
                <a16:creationId xmlns:a16="http://schemas.microsoft.com/office/drawing/2014/main" id="{0FC002BA-FBBF-29DD-1DC4-7B1D8B7A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760" y="935990"/>
            <a:ext cx="345440" cy="34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279;p34">
            <a:extLst>
              <a:ext uri="{FF2B5EF4-FFF2-40B4-BE49-F238E27FC236}">
                <a16:creationId xmlns:a16="http://schemas.microsoft.com/office/drawing/2014/main" id="{C5370047-A217-359F-6A19-5AE292750975}"/>
              </a:ext>
            </a:extLst>
          </p:cNvPr>
          <p:cNvSpPr txBox="1">
            <a:spLocks/>
          </p:cNvSpPr>
          <p:nvPr/>
        </p:nvSpPr>
        <p:spPr>
          <a:xfrm>
            <a:off x="1246320" y="2141942"/>
            <a:ext cx="3650800" cy="5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3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000" dirty="0" err="1"/>
              <a:t>HashLib</a:t>
            </a:r>
            <a:endParaRPr lang="en-US" sz="2000" dirty="0"/>
          </a:p>
        </p:txBody>
      </p:sp>
      <p:sp>
        <p:nvSpPr>
          <p:cNvPr id="7" name="Google Shape;279;p34">
            <a:extLst>
              <a:ext uri="{FF2B5EF4-FFF2-40B4-BE49-F238E27FC236}">
                <a16:creationId xmlns:a16="http://schemas.microsoft.com/office/drawing/2014/main" id="{5A02A771-7E97-81FE-DAFE-88FD3A9C0526}"/>
              </a:ext>
            </a:extLst>
          </p:cNvPr>
          <p:cNvSpPr txBox="1">
            <a:spLocks/>
          </p:cNvSpPr>
          <p:nvPr/>
        </p:nvSpPr>
        <p:spPr>
          <a:xfrm>
            <a:off x="1226000" y="2924262"/>
            <a:ext cx="3650800" cy="520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3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2000" dirty="0"/>
              <a:t>FPDF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7619C4-9354-520A-DF63-A1E37823DA7F}"/>
              </a:ext>
            </a:extLst>
          </p:cNvPr>
          <p:cNvSpPr txBox="1"/>
          <p:nvPr/>
        </p:nvSpPr>
        <p:spPr>
          <a:xfrm>
            <a:off x="1981200" y="2624495"/>
            <a:ext cx="604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Dipilih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untuk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men-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ekripsi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kata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sandi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dari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user demi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keamanan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dan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privasi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. </a:t>
            </a:r>
            <a:r>
              <a:rPr lang="en-US" sz="800" i="1" dirty="0">
                <a:latin typeface="Roboto Mono" panose="00000009000000000000" pitchFamily="49" charset="0"/>
                <a:ea typeface="Roboto Mono" panose="00000009000000000000" pitchFamily="49" charset="0"/>
              </a:rPr>
              <a:t>(https://docs.python.org/3/library/hashlib.html, 2025)</a:t>
            </a:r>
            <a:endParaRPr lang="en-ID" sz="1200" i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BABCF-5851-FCAE-9E71-2FFCA7054DFF}"/>
              </a:ext>
            </a:extLst>
          </p:cNvPr>
          <p:cNvSpPr txBox="1"/>
          <p:nvPr/>
        </p:nvSpPr>
        <p:spPr>
          <a:xfrm>
            <a:off x="1991360" y="3313608"/>
            <a:ext cx="614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Dipilih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sebagai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pustaka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utama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untuk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membuat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file .pdf agar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pengguna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dapat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mengunduh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dan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memastikan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hasil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dari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AI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dengan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 </a:t>
            </a:r>
            <a:r>
              <a:rPr lang="en-US" sz="12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baik</a:t>
            </a:r>
            <a:r>
              <a:rPr lang="en-US" sz="1200" dirty="0">
                <a:latin typeface="Roboto Mono" panose="00000009000000000000" pitchFamily="49" charset="0"/>
                <a:ea typeface="Roboto Mono" panose="00000009000000000000" pitchFamily="49" charset="0"/>
              </a:rPr>
              <a:t>. </a:t>
            </a:r>
            <a:r>
              <a:rPr lang="en-US" sz="800" i="1" dirty="0">
                <a:latin typeface="Roboto Mono" panose="00000009000000000000" pitchFamily="49" charset="0"/>
                <a:ea typeface="Roboto Mono" panose="00000009000000000000" pitchFamily="49" charset="0"/>
              </a:rPr>
              <a:t>(https://pypi.org/project/fpdf/, 2025)</a:t>
            </a:r>
            <a:endParaRPr lang="en-ID" sz="1200" i="1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18" name="Picture 4" descr="Play">
            <a:extLst>
              <a:ext uri="{FF2B5EF4-FFF2-40B4-BE49-F238E27FC236}">
                <a16:creationId xmlns:a16="http://schemas.microsoft.com/office/drawing/2014/main" id="{CC666BA7-208E-F195-BC44-09652C515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0874" y="1459725"/>
            <a:ext cx="286645" cy="2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lay">
            <a:extLst>
              <a:ext uri="{FF2B5EF4-FFF2-40B4-BE49-F238E27FC236}">
                <a16:creationId xmlns:a16="http://schemas.microsoft.com/office/drawing/2014/main" id="{116CC345-48D5-1AD9-DD77-5E7071FC2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1194" y="3095485"/>
            <a:ext cx="286645" cy="2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lay">
            <a:extLst>
              <a:ext uri="{FF2B5EF4-FFF2-40B4-BE49-F238E27FC236}">
                <a16:creationId xmlns:a16="http://schemas.microsoft.com/office/drawing/2014/main" id="{7250CA3E-A4DC-FF8A-990C-0ECB27692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20874" y="2333485"/>
            <a:ext cx="286645" cy="28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0434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3674330" y="628790"/>
            <a:ext cx="1954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Metodologi</a:t>
            </a:r>
            <a:endParaRPr dirty="0"/>
          </a:p>
        </p:txBody>
      </p:sp>
      <p:sp>
        <p:nvSpPr>
          <p:cNvPr id="321" name="Google Shape;321;p38"/>
          <p:cNvSpPr txBox="1"/>
          <p:nvPr/>
        </p:nvSpPr>
        <p:spPr>
          <a:xfrm>
            <a:off x="2113851" y="1466912"/>
            <a:ext cx="184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Data Processing</a:t>
            </a:r>
            <a:endParaRPr sz="1800" dirty="0">
              <a:solidFill>
                <a:schemeClr val="tx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grpSp>
        <p:nvGrpSpPr>
          <p:cNvPr id="329" name="Google Shape;329;p38"/>
          <p:cNvGrpSpPr/>
          <p:nvPr/>
        </p:nvGrpSpPr>
        <p:grpSpPr>
          <a:xfrm rot="5400000">
            <a:off x="3707592" y="1695343"/>
            <a:ext cx="257270" cy="265503"/>
            <a:chOff x="3526100" y="1307775"/>
            <a:chExt cx="318285" cy="328470"/>
          </a:xfrm>
        </p:grpSpPr>
        <p:sp>
          <p:nvSpPr>
            <p:cNvPr id="330" name="Google Shape;330;p38"/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332" name="Google Shape;332;p38"/>
          <p:cNvGrpSpPr/>
          <p:nvPr/>
        </p:nvGrpSpPr>
        <p:grpSpPr>
          <a:xfrm rot="5400000">
            <a:off x="3707592" y="2450107"/>
            <a:ext cx="257270" cy="265503"/>
            <a:chOff x="3526100" y="1307775"/>
            <a:chExt cx="318285" cy="328470"/>
          </a:xfrm>
        </p:grpSpPr>
        <p:sp>
          <p:nvSpPr>
            <p:cNvPr id="333" name="Google Shape;333;p38"/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41" name="Google Shape;341;p38"/>
          <p:cNvCxnSpPr>
            <a:cxnSpLocks/>
            <a:stCxn id="331" idx="3"/>
            <a:endCxn id="334" idx="1"/>
          </p:cNvCxnSpPr>
          <p:nvPr/>
        </p:nvCxnSpPr>
        <p:spPr>
          <a:xfrm>
            <a:off x="3844460" y="1948497"/>
            <a:ext cx="0" cy="5057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332;p38">
            <a:extLst>
              <a:ext uri="{FF2B5EF4-FFF2-40B4-BE49-F238E27FC236}">
                <a16:creationId xmlns:a16="http://schemas.microsoft.com/office/drawing/2014/main" id="{B34E211B-E460-446A-A5D7-64BC0AD6957B}"/>
              </a:ext>
            </a:extLst>
          </p:cNvPr>
          <p:cNvGrpSpPr/>
          <p:nvPr/>
        </p:nvGrpSpPr>
        <p:grpSpPr>
          <a:xfrm rot="5400000">
            <a:off x="3707594" y="3201944"/>
            <a:ext cx="257270" cy="265503"/>
            <a:chOff x="3526100" y="1307775"/>
            <a:chExt cx="318285" cy="328470"/>
          </a:xfrm>
        </p:grpSpPr>
        <p:sp>
          <p:nvSpPr>
            <p:cNvPr id="4" name="Google Shape;333;p38">
              <a:extLst>
                <a:ext uri="{FF2B5EF4-FFF2-40B4-BE49-F238E27FC236}">
                  <a16:creationId xmlns:a16="http://schemas.microsoft.com/office/drawing/2014/main" id="{F7EC05A9-A140-B392-D2CE-0BD6F97DB85E}"/>
                </a:ext>
              </a:extLst>
            </p:cNvPr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" name="Google Shape;334;p38">
              <a:extLst>
                <a:ext uri="{FF2B5EF4-FFF2-40B4-BE49-F238E27FC236}">
                  <a16:creationId xmlns:a16="http://schemas.microsoft.com/office/drawing/2014/main" id="{BA00E431-9A0B-812C-0DDB-9AAD3CD640EA}"/>
                </a:ext>
              </a:extLst>
            </p:cNvPr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2" name="Google Shape;341;p38">
            <a:extLst>
              <a:ext uri="{FF2B5EF4-FFF2-40B4-BE49-F238E27FC236}">
                <a16:creationId xmlns:a16="http://schemas.microsoft.com/office/drawing/2014/main" id="{C2DA24F2-24BE-917F-626F-F7BB981200DE}"/>
              </a:ext>
            </a:extLst>
          </p:cNvPr>
          <p:cNvCxnSpPr>
            <a:cxnSpLocks/>
            <a:stCxn id="334" idx="3"/>
            <a:endCxn id="5" idx="1"/>
          </p:cNvCxnSpPr>
          <p:nvPr/>
        </p:nvCxnSpPr>
        <p:spPr>
          <a:xfrm>
            <a:off x="3844460" y="2703261"/>
            <a:ext cx="2" cy="502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332;p38">
            <a:extLst>
              <a:ext uri="{FF2B5EF4-FFF2-40B4-BE49-F238E27FC236}">
                <a16:creationId xmlns:a16="http://schemas.microsoft.com/office/drawing/2014/main" id="{1B300E4A-E676-DE2D-9D5F-69A58C560996}"/>
              </a:ext>
            </a:extLst>
          </p:cNvPr>
          <p:cNvGrpSpPr/>
          <p:nvPr/>
        </p:nvGrpSpPr>
        <p:grpSpPr>
          <a:xfrm rot="5400000">
            <a:off x="3707594" y="3963945"/>
            <a:ext cx="257270" cy="265503"/>
            <a:chOff x="3526100" y="1307775"/>
            <a:chExt cx="318285" cy="328470"/>
          </a:xfrm>
        </p:grpSpPr>
        <p:sp>
          <p:nvSpPr>
            <p:cNvPr id="29" name="Google Shape;333;p38">
              <a:extLst>
                <a:ext uri="{FF2B5EF4-FFF2-40B4-BE49-F238E27FC236}">
                  <a16:creationId xmlns:a16="http://schemas.microsoft.com/office/drawing/2014/main" id="{219A1012-60D1-9009-2C99-9552BAE93703}"/>
                </a:ext>
              </a:extLst>
            </p:cNvPr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0" name="Google Shape;334;p38">
              <a:extLst>
                <a:ext uri="{FF2B5EF4-FFF2-40B4-BE49-F238E27FC236}">
                  <a16:creationId xmlns:a16="http://schemas.microsoft.com/office/drawing/2014/main" id="{E609C232-0452-C11E-9323-7362B5710E0D}"/>
                </a:ext>
              </a:extLst>
            </p:cNvPr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1" name="Google Shape;341;p38">
            <a:extLst>
              <a:ext uri="{FF2B5EF4-FFF2-40B4-BE49-F238E27FC236}">
                <a16:creationId xmlns:a16="http://schemas.microsoft.com/office/drawing/2014/main" id="{4805DF11-8D1E-3757-6B25-DA9251C77252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V="1">
            <a:off x="3844462" y="3455098"/>
            <a:ext cx="0" cy="5129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21;p38">
            <a:extLst>
              <a:ext uri="{FF2B5EF4-FFF2-40B4-BE49-F238E27FC236}">
                <a16:creationId xmlns:a16="http://schemas.microsoft.com/office/drawing/2014/main" id="{22D8AEF4-97EC-0906-B0A6-DA56A400067D}"/>
              </a:ext>
            </a:extLst>
          </p:cNvPr>
          <p:cNvSpPr txBox="1"/>
          <p:nvPr/>
        </p:nvSpPr>
        <p:spPr>
          <a:xfrm>
            <a:off x="2144331" y="2228912"/>
            <a:ext cx="1655509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Model Selection</a:t>
            </a:r>
            <a:endParaRPr sz="1800" dirty="0">
              <a:solidFill>
                <a:schemeClr val="tx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5" name="Google Shape;321;p38">
            <a:extLst>
              <a:ext uri="{FF2B5EF4-FFF2-40B4-BE49-F238E27FC236}">
                <a16:creationId xmlns:a16="http://schemas.microsoft.com/office/drawing/2014/main" id="{D25D88E3-8F5C-E658-5414-99DF989D7606}"/>
              </a:ext>
            </a:extLst>
          </p:cNvPr>
          <p:cNvSpPr txBox="1"/>
          <p:nvPr/>
        </p:nvSpPr>
        <p:spPr>
          <a:xfrm>
            <a:off x="1890331" y="3255072"/>
            <a:ext cx="184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Model Training &amp; Evaluation</a:t>
            </a:r>
            <a:endParaRPr sz="1800" dirty="0">
              <a:solidFill>
                <a:schemeClr val="tx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6" name="Google Shape;321;p38">
            <a:extLst>
              <a:ext uri="{FF2B5EF4-FFF2-40B4-BE49-F238E27FC236}">
                <a16:creationId xmlns:a16="http://schemas.microsoft.com/office/drawing/2014/main" id="{B74E7C29-EACC-2938-E4F2-276838B4AE22}"/>
              </a:ext>
            </a:extLst>
          </p:cNvPr>
          <p:cNvSpPr txBox="1"/>
          <p:nvPr/>
        </p:nvSpPr>
        <p:spPr>
          <a:xfrm>
            <a:off x="1900491" y="3732592"/>
            <a:ext cx="1844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Model Prediction</a:t>
            </a:r>
            <a:endParaRPr sz="1800" dirty="0">
              <a:solidFill>
                <a:schemeClr val="tx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grpSp>
        <p:nvGrpSpPr>
          <p:cNvPr id="37" name="Google Shape;329;p38">
            <a:extLst>
              <a:ext uri="{FF2B5EF4-FFF2-40B4-BE49-F238E27FC236}">
                <a16:creationId xmlns:a16="http://schemas.microsoft.com/office/drawing/2014/main" id="{330C436A-1EC1-1CB5-A0CD-CC3BF1F0A067}"/>
              </a:ext>
            </a:extLst>
          </p:cNvPr>
          <p:cNvGrpSpPr/>
          <p:nvPr/>
        </p:nvGrpSpPr>
        <p:grpSpPr>
          <a:xfrm rot="5400000">
            <a:off x="5213026" y="1693941"/>
            <a:ext cx="257270" cy="265503"/>
            <a:chOff x="3526100" y="1307775"/>
            <a:chExt cx="318285" cy="328470"/>
          </a:xfrm>
        </p:grpSpPr>
        <p:sp>
          <p:nvSpPr>
            <p:cNvPr id="38" name="Google Shape;330;p38">
              <a:extLst>
                <a:ext uri="{FF2B5EF4-FFF2-40B4-BE49-F238E27FC236}">
                  <a16:creationId xmlns:a16="http://schemas.microsoft.com/office/drawing/2014/main" id="{DD19A68E-06E9-7091-B841-89C5D062DDDA}"/>
                </a:ext>
              </a:extLst>
            </p:cNvPr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9" name="Google Shape;331;p38">
              <a:extLst>
                <a:ext uri="{FF2B5EF4-FFF2-40B4-BE49-F238E27FC236}">
                  <a16:creationId xmlns:a16="http://schemas.microsoft.com/office/drawing/2014/main" id="{D175B188-88E4-DF92-9212-D2921CF5CA68}"/>
                </a:ext>
              </a:extLst>
            </p:cNvPr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40" name="Google Shape;341;p38">
            <a:extLst>
              <a:ext uri="{FF2B5EF4-FFF2-40B4-BE49-F238E27FC236}">
                <a16:creationId xmlns:a16="http://schemas.microsoft.com/office/drawing/2014/main" id="{6F02EFE0-D9B0-996C-A4CF-EF3745AC0E61}"/>
              </a:ext>
            </a:extLst>
          </p:cNvPr>
          <p:cNvCxnSpPr>
            <a:cxnSpLocks/>
            <a:stCxn id="39" idx="3"/>
            <a:endCxn id="45" idx="1"/>
          </p:cNvCxnSpPr>
          <p:nvPr/>
        </p:nvCxnSpPr>
        <p:spPr>
          <a:xfrm>
            <a:off x="5349894" y="1947095"/>
            <a:ext cx="0" cy="50280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" name="Google Shape;329;p38">
            <a:extLst>
              <a:ext uri="{FF2B5EF4-FFF2-40B4-BE49-F238E27FC236}">
                <a16:creationId xmlns:a16="http://schemas.microsoft.com/office/drawing/2014/main" id="{5EDB5058-A515-8DA9-5587-A7D02A93C13F}"/>
              </a:ext>
            </a:extLst>
          </p:cNvPr>
          <p:cNvGrpSpPr/>
          <p:nvPr/>
        </p:nvGrpSpPr>
        <p:grpSpPr>
          <a:xfrm rot="5400000">
            <a:off x="5213026" y="2445785"/>
            <a:ext cx="257270" cy="265503"/>
            <a:chOff x="3526100" y="1307775"/>
            <a:chExt cx="318285" cy="328470"/>
          </a:xfrm>
        </p:grpSpPr>
        <p:sp>
          <p:nvSpPr>
            <p:cNvPr id="44" name="Google Shape;330;p38">
              <a:extLst>
                <a:ext uri="{FF2B5EF4-FFF2-40B4-BE49-F238E27FC236}">
                  <a16:creationId xmlns:a16="http://schemas.microsoft.com/office/drawing/2014/main" id="{32F2F5C3-980F-8B06-E78C-6297A1D35590}"/>
                </a:ext>
              </a:extLst>
            </p:cNvPr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5" name="Google Shape;331;p38">
              <a:extLst>
                <a:ext uri="{FF2B5EF4-FFF2-40B4-BE49-F238E27FC236}">
                  <a16:creationId xmlns:a16="http://schemas.microsoft.com/office/drawing/2014/main" id="{C1135458-7665-99C3-8F48-C6D493AA7EF2}"/>
                </a:ext>
              </a:extLst>
            </p:cNvPr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46" name="Google Shape;341;p38">
            <a:extLst>
              <a:ext uri="{FF2B5EF4-FFF2-40B4-BE49-F238E27FC236}">
                <a16:creationId xmlns:a16="http://schemas.microsoft.com/office/drawing/2014/main" id="{01E49F0B-FC58-E577-37DE-E0C309D98FBB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5349894" y="2698939"/>
            <a:ext cx="0" cy="503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Google Shape;329;p38">
            <a:extLst>
              <a:ext uri="{FF2B5EF4-FFF2-40B4-BE49-F238E27FC236}">
                <a16:creationId xmlns:a16="http://schemas.microsoft.com/office/drawing/2014/main" id="{1713A8F4-90C5-3B64-F2BC-51B6D32462C0}"/>
              </a:ext>
            </a:extLst>
          </p:cNvPr>
          <p:cNvGrpSpPr/>
          <p:nvPr/>
        </p:nvGrpSpPr>
        <p:grpSpPr>
          <a:xfrm rot="5400000">
            <a:off x="5213026" y="3198678"/>
            <a:ext cx="257270" cy="265503"/>
            <a:chOff x="3526100" y="1307775"/>
            <a:chExt cx="318285" cy="328470"/>
          </a:xfrm>
        </p:grpSpPr>
        <p:sp>
          <p:nvSpPr>
            <p:cNvPr id="48" name="Google Shape;330;p38">
              <a:extLst>
                <a:ext uri="{FF2B5EF4-FFF2-40B4-BE49-F238E27FC236}">
                  <a16:creationId xmlns:a16="http://schemas.microsoft.com/office/drawing/2014/main" id="{3091E277-DDB3-2ECF-A4CE-E9B3EDF53612}"/>
                </a:ext>
              </a:extLst>
            </p:cNvPr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9" name="Google Shape;331;p38">
              <a:extLst>
                <a:ext uri="{FF2B5EF4-FFF2-40B4-BE49-F238E27FC236}">
                  <a16:creationId xmlns:a16="http://schemas.microsoft.com/office/drawing/2014/main" id="{C97CBC62-4C75-B1EF-F0D3-6FECC18A18F3}"/>
                </a:ext>
              </a:extLst>
            </p:cNvPr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53" name="Google Shape;329;p38">
            <a:extLst>
              <a:ext uri="{FF2B5EF4-FFF2-40B4-BE49-F238E27FC236}">
                <a16:creationId xmlns:a16="http://schemas.microsoft.com/office/drawing/2014/main" id="{30A8385C-55DB-5C77-B6C6-0135B4D77BFD}"/>
              </a:ext>
            </a:extLst>
          </p:cNvPr>
          <p:cNvGrpSpPr/>
          <p:nvPr/>
        </p:nvGrpSpPr>
        <p:grpSpPr>
          <a:xfrm rot="5400000">
            <a:off x="5213026" y="1693941"/>
            <a:ext cx="257270" cy="265503"/>
            <a:chOff x="3526100" y="1307775"/>
            <a:chExt cx="318285" cy="328470"/>
          </a:xfrm>
        </p:grpSpPr>
        <p:sp>
          <p:nvSpPr>
            <p:cNvPr id="54" name="Google Shape;330;p38">
              <a:extLst>
                <a:ext uri="{FF2B5EF4-FFF2-40B4-BE49-F238E27FC236}">
                  <a16:creationId xmlns:a16="http://schemas.microsoft.com/office/drawing/2014/main" id="{C620D126-7B26-1A93-6180-2DD59EEBF8B2}"/>
                </a:ext>
              </a:extLst>
            </p:cNvPr>
            <p:cNvSpPr/>
            <p:nvPr/>
          </p:nvSpPr>
          <p:spPr>
            <a:xfrm>
              <a:off x="3536285" y="1328145"/>
              <a:ext cx="308100" cy="30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5" name="Google Shape;331;p38">
              <a:extLst>
                <a:ext uri="{FF2B5EF4-FFF2-40B4-BE49-F238E27FC236}">
                  <a16:creationId xmlns:a16="http://schemas.microsoft.com/office/drawing/2014/main" id="{06DFF401-F6F3-D164-3267-EF9C01963B3A}"/>
                </a:ext>
              </a:extLst>
            </p:cNvPr>
            <p:cNvSpPr/>
            <p:nvPr/>
          </p:nvSpPr>
          <p:spPr>
            <a:xfrm>
              <a:off x="3526100" y="1307775"/>
              <a:ext cx="308100" cy="30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73EAD57-989C-8A56-3DC1-6D4B2D4525D5}"/>
              </a:ext>
            </a:extLst>
          </p:cNvPr>
          <p:cNvSpPr txBox="1"/>
          <p:nvPr/>
        </p:nvSpPr>
        <p:spPr>
          <a:xfrm>
            <a:off x="5444359" y="1618156"/>
            <a:ext cx="1979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API Request</a:t>
            </a:r>
            <a:endParaRPr lang="en-US" sz="1400" dirty="0">
              <a:solidFill>
                <a:schemeClr val="tx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FE13B1E9-5EC1-A506-0BD2-436CBC806792}"/>
              </a:ext>
            </a:extLst>
          </p:cNvPr>
          <p:cNvSpPr txBox="1"/>
          <p:nvPr/>
        </p:nvSpPr>
        <p:spPr>
          <a:xfrm>
            <a:off x="5473788" y="2380155"/>
            <a:ext cx="173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Inference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228A00A3-3835-C547-B94F-311C9DF9F0C6}"/>
              </a:ext>
            </a:extLst>
          </p:cNvPr>
          <p:cNvSpPr txBox="1"/>
          <p:nvPr/>
        </p:nvSpPr>
        <p:spPr>
          <a:xfrm>
            <a:off x="5443657" y="3119734"/>
            <a:ext cx="104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VT323"/>
                <a:ea typeface="VT323"/>
                <a:cs typeface="VT323"/>
                <a:sym typeface="VT323"/>
              </a:rPr>
              <a:t>Insight</a:t>
            </a:r>
            <a:endParaRPr lang="en-US" sz="1200" dirty="0">
              <a:solidFill>
                <a:schemeClr val="tx1"/>
              </a:solidFill>
              <a:latin typeface="VT323"/>
              <a:ea typeface="VT323"/>
              <a:cs typeface="VT323"/>
              <a:sym typeface="VT323"/>
            </a:endParaRPr>
          </a:p>
        </p:txBody>
      </p:sp>
      <p:pic>
        <p:nvPicPr>
          <p:cNvPr id="5122" name="Picture 2" descr="Ice cube">
            <a:extLst>
              <a:ext uri="{FF2B5EF4-FFF2-40B4-BE49-F238E27FC236}">
                <a16:creationId xmlns:a16="http://schemas.microsoft.com/office/drawing/2014/main" id="{9627BAF8-29AE-B0A2-B51B-938859539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758" y="784988"/>
            <a:ext cx="420415" cy="42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ay">
            <a:extLst>
              <a:ext uri="{FF2B5EF4-FFF2-40B4-BE49-F238E27FC236}">
                <a16:creationId xmlns:a16="http://schemas.microsoft.com/office/drawing/2014/main" id="{F9BDD8C0-D177-4725-C8F7-4DCACB3F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621" y="1648592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4" descr="Play">
            <a:extLst>
              <a:ext uri="{FF2B5EF4-FFF2-40B4-BE49-F238E27FC236}">
                <a16:creationId xmlns:a16="http://schemas.microsoft.com/office/drawing/2014/main" id="{1B84F7C0-2BE1-0C2B-8AB3-43E0D7485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625" y="2403935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4" descr="Play">
            <a:extLst>
              <a:ext uri="{FF2B5EF4-FFF2-40B4-BE49-F238E27FC236}">
                <a16:creationId xmlns:a16="http://schemas.microsoft.com/office/drawing/2014/main" id="{AB7BCC7B-EE20-FC8D-C81D-22FF57BB2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471220" y="1668561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4" descr="Play">
            <a:extLst>
              <a:ext uri="{FF2B5EF4-FFF2-40B4-BE49-F238E27FC236}">
                <a16:creationId xmlns:a16="http://schemas.microsoft.com/office/drawing/2014/main" id="{B4E9F526-A8FF-261A-F3F9-D9C50CB88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533" y="3935643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" name="Picture 4" descr="Play">
            <a:extLst>
              <a:ext uri="{FF2B5EF4-FFF2-40B4-BE49-F238E27FC236}">
                <a16:creationId xmlns:a16="http://schemas.microsoft.com/office/drawing/2014/main" id="{F813215A-27A0-1329-72F1-9206A8187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06" y="3154724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4" descr="Play">
            <a:extLst>
              <a:ext uri="{FF2B5EF4-FFF2-40B4-BE49-F238E27FC236}">
                <a16:creationId xmlns:a16="http://schemas.microsoft.com/office/drawing/2014/main" id="{766129D2-0357-01D7-374B-1BF7709C8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156260" y="3172241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4" descr="Play">
            <a:extLst>
              <a:ext uri="{FF2B5EF4-FFF2-40B4-BE49-F238E27FC236}">
                <a16:creationId xmlns:a16="http://schemas.microsoft.com/office/drawing/2014/main" id="{0151AD64-C5CC-C3F4-37ED-AAEC62A5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359460" y="2450881"/>
            <a:ext cx="315310" cy="3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320;p38">
            <a:extLst>
              <a:ext uri="{FF2B5EF4-FFF2-40B4-BE49-F238E27FC236}">
                <a16:creationId xmlns:a16="http://schemas.microsoft.com/office/drawing/2014/main" id="{A20D308B-5342-211A-7F97-71D6E68E2FB8}"/>
              </a:ext>
            </a:extLst>
          </p:cNvPr>
          <p:cNvSpPr txBox="1">
            <a:spLocks/>
          </p:cNvSpPr>
          <p:nvPr/>
        </p:nvSpPr>
        <p:spPr>
          <a:xfrm>
            <a:off x="1601690" y="964070"/>
            <a:ext cx="511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rPr lang="en-US" dirty="0"/>
              <a:t>ML</a:t>
            </a:r>
          </a:p>
        </p:txBody>
      </p:sp>
      <p:sp>
        <p:nvSpPr>
          <p:cNvPr id="6" name="Google Shape;320;p38">
            <a:extLst>
              <a:ext uri="{FF2B5EF4-FFF2-40B4-BE49-F238E27FC236}">
                <a16:creationId xmlns:a16="http://schemas.microsoft.com/office/drawing/2014/main" id="{87168616-A5D4-6AA4-7577-7CEF420D1355}"/>
              </a:ext>
            </a:extLst>
          </p:cNvPr>
          <p:cNvSpPr txBox="1">
            <a:spLocks/>
          </p:cNvSpPr>
          <p:nvPr/>
        </p:nvSpPr>
        <p:spPr>
          <a:xfrm>
            <a:off x="6844250" y="1055510"/>
            <a:ext cx="51159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/>
              <a:buNone/>
              <a:defRPr sz="3200" b="0" i="0" u="none" strike="noStrike" cap="none">
                <a:solidFill>
                  <a:schemeClr val="dk1"/>
                </a:solidFill>
                <a:latin typeface="VT323"/>
                <a:ea typeface="VT323"/>
                <a:cs typeface="VT323"/>
                <a:sym typeface="VT323"/>
              </a:defRPr>
            </a:lvl9pPr>
          </a:lstStyle>
          <a:p>
            <a:r>
              <a:rPr lang="en-US" dirty="0"/>
              <a:t>AI</a:t>
            </a:r>
          </a:p>
        </p:txBody>
      </p:sp>
      <p:pic>
        <p:nvPicPr>
          <p:cNvPr id="1028" name="Picture 4" descr="Down ">
            <a:extLst>
              <a:ext uri="{FF2B5EF4-FFF2-40B4-BE49-F238E27FC236}">
                <a16:creationId xmlns:a16="http://schemas.microsoft.com/office/drawing/2014/main" id="{6E96C1F9-3808-5586-71FB-619DBDB7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040" y="1223190"/>
            <a:ext cx="393520" cy="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 ">
            <a:extLst>
              <a:ext uri="{FF2B5EF4-FFF2-40B4-BE49-F238E27FC236}">
                <a16:creationId xmlns:a16="http://schemas.microsoft.com/office/drawing/2014/main" id="{EDA502B9-8C51-E6E1-4267-98DD1B025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560" y="1141910"/>
            <a:ext cx="393520" cy="39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134F3-E2A2-C477-87BD-AB1C23FAE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CF5C3D-246A-D675-7375-3649B38F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693" y="990080"/>
            <a:ext cx="2957654" cy="602400"/>
          </a:xfrm>
        </p:spPr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D69A5B-A24E-9552-B339-C5077163A179}"/>
              </a:ext>
            </a:extLst>
          </p:cNvPr>
          <p:cNvGrpSpPr/>
          <p:nvPr/>
        </p:nvGrpSpPr>
        <p:grpSpPr>
          <a:xfrm>
            <a:off x="1043715" y="1808088"/>
            <a:ext cx="4131978" cy="2904612"/>
            <a:chOff x="992915" y="1787768"/>
            <a:chExt cx="4131978" cy="290461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14A3A6-DEC4-BAB8-D856-E55CF12858BD}"/>
                </a:ext>
              </a:extLst>
            </p:cNvPr>
            <p:cNvCxnSpPr>
              <a:cxnSpLocks/>
            </p:cNvCxnSpPr>
            <p:nvPr/>
          </p:nvCxnSpPr>
          <p:spPr>
            <a:xfrm>
              <a:off x="1355075" y="3850038"/>
              <a:ext cx="3724925" cy="0"/>
            </a:xfrm>
            <a:prstGeom prst="line">
              <a:avLst/>
            </a:prstGeom>
            <a:ln w="38100" cap="rnd">
              <a:solidFill>
                <a:srgbClr val="2226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6BEF87-3DBC-64AE-43BD-AF5DC85A863E}"/>
                </a:ext>
              </a:extLst>
            </p:cNvPr>
            <p:cNvCxnSpPr>
              <a:cxnSpLocks/>
            </p:cNvCxnSpPr>
            <p:nvPr/>
          </p:nvCxnSpPr>
          <p:spPr>
            <a:xfrm>
              <a:off x="1553378" y="2630111"/>
              <a:ext cx="3496142" cy="0"/>
            </a:xfrm>
            <a:prstGeom prst="line">
              <a:avLst/>
            </a:prstGeom>
            <a:ln w="38100" cap="rnd">
              <a:solidFill>
                <a:srgbClr val="AFBF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461982-F07B-C025-C37B-00EB249963E1}"/>
                </a:ext>
              </a:extLst>
            </p:cNvPr>
            <p:cNvCxnSpPr>
              <a:cxnSpLocks/>
            </p:cNvCxnSpPr>
            <p:nvPr/>
          </p:nvCxnSpPr>
          <p:spPr>
            <a:xfrm>
              <a:off x="1564395" y="3036753"/>
              <a:ext cx="3560498" cy="0"/>
            </a:xfrm>
            <a:prstGeom prst="line">
              <a:avLst/>
            </a:prstGeom>
            <a:ln w="38100" cap="rnd">
              <a:solidFill>
                <a:srgbClr val="9097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BB7E26-A7F7-B03F-0664-42F2A95CAB0E}"/>
                </a:ext>
              </a:extLst>
            </p:cNvPr>
            <p:cNvCxnSpPr>
              <a:cxnSpLocks/>
            </p:cNvCxnSpPr>
            <p:nvPr/>
          </p:nvCxnSpPr>
          <p:spPr>
            <a:xfrm>
              <a:off x="1586429" y="3443396"/>
              <a:ext cx="3463091" cy="0"/>
            </a:xfrm>
            <a:prstGeom prst="line">
              <a:avLst/>
            </a:prstGeom>
            <a:ln w="38100" cap="rnd">
              <a:solidFill>
                <a:srgbClr val="464E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oogle Shape;1622;p50">
              <a:extLst>
                <a:ext uri="{FF2B5EF4-FFF2-40B4-BE49-F238E27FC236}">
                  <a16:creationId xmlns:a16="http://schemas.microsoft.com/office/drawing/2014/main" id="{6859D9D8-8792-4582-DE5E-7BFB22CFA335}"/>
                </a:ext>
              </a:extLst>
            </p:cNvPr>
            <p:cNvGrpSpPr/>
            <p:nvPr/>
          </p:nvGrpSpPr>
          <p:grpSpPr>
            <a:xfrm>
              <a:off x="992915" y="1787768"/>
              <a:ext cx="3383818" cy="2904612"/>
              <a:chOff x="7001525" y="647238"/>
              <a:chExt cx="1053900" cy="904650"/>
            </a:xfrm>
          </p:grpSpPr>
          <p:sp>
            <p:nvSpPr>
              <p:cNvPr id="14" name="Google Shape;1624;p50">
                <a:extLst>
                  <a:ext uri="{FF2B5EF4-FFF2-40B4-BE49-F238E27FC236}">
                    <a16:creationId xmlns:a16="http://schemas.microsoft.com/office/drawing/2014/main" id="{A5C4D624-E255-8BCD-55FD-043F0939EDAA}"/>
                  </a:ext>
                </a:extLst>
              </p:cNvPr>
              <p:cNvSpPr/>
              <p:nvPr/>
            </p:nvSpPr>
            <p:spPr>
              <a:xfrm>
                <a:off x="7001525" y="1027188"/>
                <a:ext cx="1053900" cy="524700"/>
              </a:xfrm>
              <a:prstGeom prst="diamond">
                <a:avLst/>
              </a:prstGeom>
              <a:solidFill>
                <a:srgbClr val="22263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" name="Google Shape;1627;p50">
                <a:extLst>
                  <a:ext uri="{FF2B5EF4-FFF2-40B4-BE49-F238E27FC236}">
                    <a16:creationId xmlns:a16="http://schemas.microsoft.com/office/drawing/2014/main" id="{D50234CE-E635-8319-8787-E00EF5E559ED}"/>
                  </a:ext>
                </a:extLst>
              </p:cNvPr>
              <p:cNvSpPr/>
              <p:nvPr/>
            </p:nvSpPr>
            <p:spPr>
              <a:xfrm>
                <a:off x="7001525" y="900538"/>
                <a:ext cx="1053900" cy="524700"/>
              </a:xfrm>
              <a:prstGeom prst="diamond">
                <a:avLst/>
              </a:prstGeom>
              <a:solidFill>
                <a:srgbClr val="464E7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0" name="Google Shape;1630;p50">
                <a:extLst>
                  <a:ext uri="{FF2B5EF4-FFF2-40B4-BE49-F238E27FC236}">
                    <a16:creationId xmlns:a16="http://schemas.microsoft.com/office/drawing/2014/main" id="{25E3F019-EE31-948B-8B4E-0439E19AAD9C}"/>
                  </a:ext>
                </a:extLst>
              </p:cNvPr>
              <p:cNvSpPr/>
              <p:nvPr/>
            </p:nvSpPr>
            <p:spPr>
              <a:xfrm>
                <a:off x="7001525" y="773888"/>
                <a:ext cx="1053900" cy="524700"/>
              </a:xfrm>
              <a:prstGeom prst="diamond">
                <a:avLst/>
              </a:prstGeom>
              <a:solidFill>
                <a:srgbClr val="9097C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" name="Google Shape;1633;p50">
                <a:extLst>
                  <a:ext uri="{FF2B5EF4-FFF2-40B4-BE49-F238E27FC236}">
                    <a16:creationId xmlns:a16="http://schemas.microsoft.com/office/drawing/2014/main" id="{E098F23B-3E0C-CAB2-6051-2BE05B894F7A}"/>
                  </a:ext>
                </a:extLst>
              </p:cNvPr>
              <p:cNvSpPr/>
              <p:nvPr/>
            </p:nvSpPr>
            <p:spPr>
              <a:xfrm>
                <a:off x="7001525" y="647238"/>
                <a:ext cx="1053900" cy="524700"/>
              </a:xfrm>
              <a:prstGeom prst="diamond">
                <a:avLst/>
              </a:prstGeom>
              <a:solidFill>
                <a:srgbClr val="AFBFDA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0EC815A-61B6-A93C-EE0F-49405A7FE9CE}"/>
              </a:ext>
            </a:extLst>
          </p:cNvPr>
          <p:cNvSpPr txBox="1"/>
          <p:nvPr/>
        </p:nvSpPr>
        <p:spPr>
          <a:xfrm>
            <a:off x="5313680" y="2367280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Interface</a:t>
            </a:r>
            <a:endParaRPr lang="en-ID" sz="2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FA896E-86C1-DE87-628B-5016741F2584}"/>
              </a:ext>
            </a:extLst>
          </p:cNvPr>
          <p:cNvSpPr txBox="1"/>
          <p:nvPr/>
        </p:nvSpPr>
        <p:spPr>
          <a:xfrm>
            <a:off x="5323840" y="2814320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Utility</a:t>
            </a:r>
            <a:endParaRPr lang="en-ID" sz="2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78A406-5A33-A08B-28F9-01AE095A1CBE}"/>
              </a:ext>
            </a:extLst>
          </p:cNvPr>
          <p:cNvSpPr txBox="1"/>
          <p:nvPr/>
        </p:nvSpPr>
        <p:spPr>
          <a:xfrm>
            <a:off x="5323840" y="3230880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Integration</a:t>
            </a:r>
            <a:endParaRPr lang="en-ID" sz="2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2CC8A7-DC19-5860-EFE4-BC4358F21F7B}"/>
              </a:ext>
            </a:extLst>
          </p:cNvPr>
          <p:cNvSpPr txBox="1"/>
          <p:nvPr/>
        </p:nvSpPr>
        <p:spPr>
          <a:xfrm>
            <a:off x="5344160" y="3667760"/>
            <a:ext cx="2377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Roboto Mono" panose="00000009000000000000" pitchFamily="49" charset="0"/>
                <a:ea typeface="Roboto Mono" panose="00000009000000000000" pitchFamily="49" charset="0"/>
              </a:rPr>
              <a:t>Data</a:t>
            </a:r>
            <a:endParaRPr lang="en-ID" sz="20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6146" name="Picture 2" descr="Open folder ">
            <a:extLst>
              <a:ext uri="{FF2B5EF4-FFF2-40B4-BE49-F238E27FC236}">
                <a16:creationId xmlns:a16="http://schemas.microsoft.com/office/drawing/2014/main" id="{D9321D76-4A36-0411-D6CB-17F807875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20" y="966470"/>
            <a:ext cx="680720" cy="6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69743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366D2C-DCC0-8916-6617-892CDC0A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604" y="1071360"/>
            <a:ext cx="3283475" cy="602400"/>
          </a:xfrm>
        </p:spPr>
        <p:txBody>
          <a:bodyPr/>
          <a:lstStyle/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ID" dirty="0"/>
          </a:p>
        </p:txBody>
      </p:sp>
      <p:pic>
        <p:nvPicPr>
          <p:cNvPr id="3074" name="Picture 2" descr="Pixels ">
            <a:extLst>
              <a:ext uri="{FF2B5EF4-FFF2-40B4-BE49-F238E27FC236}">
                <a16:creationId xmlns:a16="http://schemas.microsoft.com/office/drawing/2014/main" id="{B4BD7391-A530-B93B-7AE6-5299F2E8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80640" y="1179830"/>
            <a:ext cx="386080" cy="38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BE3A87-60BC-1A3D-C1C5-9E0B7A540E0A}"/>
              </a:ext>
            </a:extLst>
          </p:cNvPr>
          <p:cNvSpPr txBox="1"/>
          <p:nvPr/>
        </p:nvSpPr>
        <p:spPr>
          <a:xfrm>
            <a:off x="751840" y="1859280"/>
            <a:ext cx="4561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Login/Register Multi-User</a:t>
            </a:r>
          </a:p>
          <a:p>
            <a:pPr marL="285750" indent="-285750">
              <a:buBlip>
                <a:blip r:embed="rId3"/>
              </a:buBlip>
            </a:pPr>
            <a:r>
              <a:rPr lang="en-US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Input Data</a:t>
            </a:r>
          </a:p>
          <a:p>
            <a:pPr marL="285750" indent="-285750">
              <a:buBlip>
                <a:blip r:embed="rId3"/>
              </a:buBlip>
            </a:pPr>
            <a:r>
              <a:rPr lang="en-ID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Dashboard Analisa</a:t>
            </a:r>
          </a:p>
          <a:p>
            <a:pPr marL="285750" indent="-285750">
              <a:buBlip>
                <a:blip r:embed="rId3"/>
              </a:buBlip>
            </a:pPr>
            <a:r>
              <a:rPr lang="en-ID" sz="16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Prediksi</a:t>
            </a:r>
            <a:r>
              <a:rPr lang="en-ID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 Berat Badan</a:t>
            </a:r>
          </a:p>
          <a:p>
            <a:pPr marL="285750" indent="-285750">
              <a:buBlip>
                <a:blip r:embed="rId3"/>
              </a:buBlip>
            </a:pPr>
            <a:r>
              <a:rPr lang="en-ID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Demographic Recommendation</a:t>
            </a:r>
          </a:p>
          <a:p>
            <a:pPr marL="285750" indent="-285750">
              <a:buBlip>
                <a:blip r:embed="rId3"/>
              </a:buBlip>
            </a:pPr>
            <a:r>
              <a:rPr lang="en-ID" sz="1600" dirty="0">
                <a:latin typeface="Roboto Mono" panose="00000009000000000000" pitchFamily="49" charset="0"/>
                <a:ea typeface="Roboto Mono" panose="00000009000000000000" pitchFamily="49" charset="0"/>
              </a:rPr>
              <a:t>AI Analytics</a:t>
            </a:r>
          </a:p>
          <a:p>
            <a:pPr marL="285750" indent="-285750">
              <a:buBlip>
                <a:blip r:embed="rId3"/>
              </a:buBlip>
            </a:pPr>
            <a:endParaRPr lang="en-ID" sz="1600" dirty="0"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pic>
        <p:nvPicPr>
          <p:cNvPr id="3" name="Google Shape;254;p31" title="Sin título-2.png">
            <a:extLst>
              <a:ext uri="{FF2B5EF4-FFF2-40B4-BE49-F238E27FC236}">
                <a16:creationId xmlns:a16="http://schemas.microsoft.com/office/drawing/2014/main" id="{283FF311-52B7-A54A-BFBF-B17ACEB0C6B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0127"/>
          <a:stretch/>
        </p:blipFill>
        <p:spPr>
          <a:xfrm>
            <a:off x="4592320" y="2011680"/>
            <a:ext cx="4250641" cy="132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C9AA44-DF0B-1836-B9D7-0078ACE5C5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588"/>
          <a:stretch>
            <a:fillRect/>
          </a:stretch>
        </p:blipFill>
        <p:spPr>
          <a:xfrm>
            <a:off x="4599798" y="2133599"/>
            <a:ext cx="4238822" cy="2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968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687</Words>
  <Application>Microsoft Office PowerPoint</Application>
  <PresentationFormat>On-screen Show (16:9)</PresentationFormat>
  <Paragraphs>106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Cambria Math</vt:lpstr>
      <vt:lpstr>Raleway</vt:lpstr>
      <vt:lpstr>Roboto Mono</vt:lpstr>
      <vt:lpstr>Darker Grotesque SemiBold</vt:lpstr>
      <vt:lpstr>Arial</vt:lpstr>
      <vt:lpstr>VT323</vt:lpstr>
      <vt:lpstr>Inter</vt:lpstr>
      <vt:lpstr>My Presentation Template</vt:lpstr>
      <vt:lpstr>Dashboard Interaktif Berbasis AI untuk Pemantauan Pola Makan, Aktivitas, dan Kesehatan Harian Pengguna</vt:lpstr>
      <vt:lpstr>Latar Belakang</vt:lpstr>
      <vt:lpstr>Rumusan Masalah &amp; Tujuan</vt:lpstr>
      <vt:lpstr>Apa itu AI Inference API?</vt:lpstr>
      <vt:lpstr>Tinjauan Pustaka</vt:lpstr>
      <vt:lpstr>Pustaka Lainnya</vt:lpstr>
      <vt:lpstr>Metodologi</vt:lpstr>
      <vt:lpstr>Arsitektur Sistem</vt:lpstr>
      <vt:lpstr>Implementasi Sistem</vt:lpstr>
      <vt:lpstr>Evaluasi&amp; Pembahasan</vt:lpstr>
      <vt:lpstr>PowerPoint Presentation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humaidi fikri</dc:creator>
  <cp:lastModifiedBy>humaidi fikri</cp:lastModifiedBy>
  <cp:revision>8</cp:revision>
  <dcterms:modified xsi:type="dcterms:W3CDTF">2025-07-30T07:07:18Z</dcterms:modified>
</cp:coreProperties>
</file>