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45465"/>
            <a:ext cx="7766936" cy="2505371"/>
          </a:xfrm>
        </p:spPr>
        <p:txBody>
          <a:bodyPr/>
          <a:lstStyle/>
          <a:p>
            <a:pPr algn="just"/>
            <a:r>
              <a:rPr lang="en-US" dirty="0" smtClean="0"/>
              <a:t>Chapter 3: Measures of location or Central Tendency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3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Value which represents data</a:t>
            </a:r>
          </a:p>
          <a:p>
            <a:r>
              <a:rPr lang="en-US" dirty="0" smtClean="0"/>
              <a:t>That value is neither small nor too large but in middle of group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Bowley</a:t>
            </a:r>
            <a:r>
              <a:rPr lang="en-US" dirty="0" smtClean="0"/>
              <a:t> defines average as:</a:t>
            </a:r>
          </a:p>
          <a:p>
            <a:r>
              <a:rPr lang="en-US" dirty="0" smtClean="0"/>
              <a:t>“An average is purely Mathematical conception such as average length of life in a varied population which does not correspond to any particular group but only short way of expressing the </a:t>
            </a:r>
            <a:r>
              <a:rPr lang="en-US" dirty="0" err="1" smtClean="0"/>
              <a:t>arithematical</a:t>
            </a:r>
            <a:r>
              <a:rPr lang="en-US" dirty="0" smtClean="0"/>
              <a:t> results”</a:t>
            </a:r>
          </a:p>
          <a:p>
            <a:r>
              <a:rPr lang="en-US" dirty="0" smtClean="0"/>
              <a:t>Average is a numerical expression which reflects the result of complex group</a:t>
            </a:r>
          </a:p>
          <a:p>
            <a:r>
              <a:rPr lang="en-US" dirty="0" smtClean="0"/>
              <a:t>2 points to be noted</a:t>
            </a:r>
          </a:p>
          <a:p>
            <a:pPr lvl="1"/>
            <a:r>
              <a:rPr lang="en-US" dirty="0" smtClean="0"/>
              <a:t>A measure of central tendency should be somewhere within the range of data’</a:t>
            </a:r>
          </a:p>
          <a:p>
            <a:pPr lvl="1"/>
            <a:r>
              <a:rPr lang="en-US" dirty="0" smtClean="0"/>
              <a:t>It should remain unchanged by rearrangement of values in different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of Measures of central Tendency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whole data</a:t>
            </a:r>
          </a:p>
          <a:p>
            <a:r>
              <a:rPr lang="en-US" dirty="0" smtClean="0"/>
              <a:t>Helps in comparative study</a:t>
            </a:r>
          </a:p>
          <a:p>
            <a:r>
              <a:rPr lang="en-US" dirty="0" smtClean="0"/>
              <a:t>It provides condensed picture of large group </a:t>
            </a:r>
            <a:r>
              <a:rPr lang="en-US" dirty="0" err="1" smtClean="0"/>
              <a:t>e.g</a:t>
            </a:r>
            <a:r>
              <a:rPr lang="en-US" dirty="0" smtClean="0"/>
              <a:t> marks of 100 students cannot be remembered but average can be easily retained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4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Qualities of Good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Rigidly defined</a:t>
            </a:r>
          </a:p>
          <a:p>
            <a:r>
              <a:rPr lang="en-US" dirty="0" smtClean="0"/>
              <a:t>Should base on all observations </a:t>
            </a:r>
          </a:p>
          <a:p>
            <a:r>
              <a:rPr lang="en-US" dirty="0" smtClean="0"/>
              <a:t>Easily computable</a:t>
            </a:r>
          </a:p>
          <a:p>
            <a:r>
              <a:rPr lang="en-US" dirty="0" smtClean="0"/>
              <a:t>Further used for algebraic treatment</a:t>
            </a:r>
          </a:p>
          <a:p>
            <a:r>
              <a:rPr lang="en-US" dirty="0" smtClean="0"/>
              <a:t>In form of mathematical formula</a:t>
            </a:r>
          </a:p>
          <a:p>
            <a:r>
              <a:rPr lang="en-US" dirty="0" smtClean="0"/>
              <a:t>Should not be affected by extreme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9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MEASURES OF CENTRAL TENDENCY OR MEASURES </a:t>
            </a:r>
            <a:r>
              <a:rPr lang="en-US" dirty="0" smtClean="0"/>
              <a:t>OF LOCATIONS </a:t>
            </a:r>
            <a:r>
              <a:rPr lang="en-US" dirty="0"/>
              <a:t>OR TYPES </a:t>
            </a:r>
            <a:r>
              <a:rPr lang="en-US" dirty="0" smtClean="0"/>
              <a:t>OF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central tendency or a measure of location helps us to know the </a:t>
            </a:r>
            <a:r>
              <a:rPr lang="en-US" dirty="0" smtClean="0"/>
              <a:t>average character </a:t>
            </a:r>
            <a:r>
              <a:rPr lang="en-US" dirty="0"/>
              <a:t>of the data under study by a single quantity. This is the quantity around which </a:t>
            </a:r>
            <a:r>
              <a:rPr lang="en-US" dirty="0" smtClean="0"/>
              <a:t>the data </a:t>
            </a:r>
            <a:r>
              <a:rPr lang="en-US" dirty="0"/>
              <a:t>tend to cluster. Under different types of situations. data tend to cluster around </a:t>
            </a:r>
            <a:r>
              <a:rPr lang="en-US" dirty="0" smtClean="0"/>
              <a:t>different quantities</a:t>
            </a:r>
            <a:r>
              <a:rPr lang="en-US" dirty="0"/>
              <a:t>. Thus a single average is not suitable under all types of situations. </a:t>
            </a:r>
            <a:r>
              <a:rPr lang="en-US" dirty="0" smtClean="0"/>
              <a:t>Consequently there </a:t>
            </a:r>
            <a:r>
              <a:rPr lang="en-US" dirty="0"/>
              <a:t>are five measures of central tendency which are in common use. These are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arithmetic </a:t>
            </a:r>
            <a:r>
              <a:rPr lang="en-US" dirty="0" smtClean="0"/>
              <a:t>mean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median.</a:t>
            </a:r>
          </a:p>
          <a:p>
            <a:pPr lvl="1"/>
            <a:r>
              <a:rPr lang="en-US" dirty="0" smtClean="0"/>
              <a:t>The mode.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geometric </a:t>
            </a:r>
            <a:r>
              <a:rPr lang="en-US" dirty="0" smtClean="0"/>
              <a:t>mean.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harmonic mean.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0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Arithmetic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most common type of averages. Obtained by dividing the sum of all values by their numbers. If a series is denoted by:</a:t>
            </a:r>
          </a:p>
          <a:p>
            <a:r>
              <a:rPr lang="en-US" b="1" dirty="0"/>
              <a:t>Arithmetic Mean = (x</a:t>
            </a:r>
            <a:r>
              <a:rPr lang="en-US" b="1" baseline="-25000" dirty="0"/>
              <a:t>1</a:t>
            </a:r>
            <a:r>
              <a:rPr lang="en-US" b="1" dirty="0"/>
              <a:t> + x</a:t>
            </a:r>
            <a:r>
              <a:rPr lang="en-US" b="1" baseline="-25000" dirty="0"/>
              <a:t>2</a:t>
            </a:r>
            <a:r>
              <a:rPr lang="en-US" b="1" dirty="0"/>
              <a:t> + …. + 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b="1" dirty="0"/>
              <a:t>) / </a:t>
            </a:r>
            <a:r>
              <a:rPr lang="en-US" b="1" dirty="0" smtClean="0"/>
              <a:t>n</a:t>
            </a:r>
          </a:p>
          <a:p>
            <a:r>
              <a:rPr lang="en-US" b="1" dirty="0"/>
              <a:t>Arithmetic Mean =∑ x</a:t>
            </a:r>
            <a:r>
              <a:rPr lang="en-US" b="1" baseline="-25000" dirty="0"/>
              <a:t>i </a:t>
            </a:r>
            <a:r>
              <a:rPr lang="en-US" b="1" dirty="0"/>
              <a:t>/ </a:t>
            </a:r>
            <a:r>
              <a:rPr lang="en-US" b="1" dirty="0" smtClean="0"/>
              <a:t>n</a:t>
            </a:r>
          </a:p>
          <a:p>
            <a:r>
              <a:rPr lang="en-US" dirty="0" smtClean="0">
                <a:latin typeface="MJXc-TeX-math-I"/>
              </a:rPr>
              <a:t>There are 3 methods</a:t>
            </a:r>
          </a:p>
          <a:p>
            <a:pPr lvl="1"/>
            <a:r>
              <a:rPr lang="en-US" dirty="0" smtClean="0">
                <a:latin typeface="MJXc-TeX-math-I"/>
              </a:rPr>
              <a:t>Direct or Long Method</a:t>
            </a:r>
          </a:p>
          <a:p>
            <a:pPr lvl="1"/>
            <a:r>
              <a:rPr lang="en-US" dirty="0" smtClean="0">
                <a:latin typeface="MJXc-TeX-math-I"/>
              </a:rPr>
              <a:t>Indirect or shortcut method</a:t>
            </a:r>
          </a:p>
          <a:p>
            <a:pPr lvl="1"/>
            <a:r>
              <a:rPr lang="en-US" dirty="0" smtClean="0">
                <a:latin typeface="MJXc-TeX-math-I"/>
              </a:rPr>
              <a:t>Step Deviation or coding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4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Arithematic</a:t>
            </a:r>
            <a:r>
              <a:rPr lang="en-US" dirty="0" smtClean="0"/>
              <a:t> mean for ungrouped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Method</a:t>
            </a:r>
          </a:p>
          <a:p>
            <a:r>
              <a:rPr lang="en-US" dirty="0" smtClean="0"/>
              <a:t>Sum of all values divided by No of values .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</a:p>
          <a:p>
            <a:r>
              <a:rPr lang="en-US" b="1" dirty="0"/>
              <a:t>Arithmetic Mean =∑ x</a:t>
            </a:r>
            <a:r>
              <a:rPr lang="en-US" b="1" baseline="-25000" dirty="0"/>
              <a:t>i </a:t>
            </a:r>
            <a:r>
              <a:rPr lang="en-US" b="1" dirty="0"/>
              <a:t>/ n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20,50,72,28,53,54,59,64,72,74,75,78,79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∑ </a:t>
            </a:r>
            <a:r>
              <a:rPr lang="en-US" b="1" dirty="0" smtClean="0"/>
              <a:t>x</a:t>
            </a:r>
            <a:r>
              <a:rPr lang="en-US" b="1" baseline="-25000" dirty="0"/>
              <a:t> </a:t>
            </a:r>
            <a:r>
              <a:rPr lang="en-US" b="1" dirty="0" smtClean="0"/>
              <a:t> = 778 , n=13</a:t>
            </a:r>
          </a:p>
          <a:p>
            <a:pPr marL="0" indent="0">
              <a:buNone/>
            </a:pPr>
            <a:r>
              <a:rPr lang="en-US" b="1" dirty="0" smtClean="0"/>
              <a:t>X = </a:t>
            </a:r>
            <a:r>
              <a:rPr lang="en-US" b="1" dirty="0"/>
              <a:t>∑ x</a:t>
            </a:r>
            <a:r>
              <a:rPr lang="en-US" b="1" baseline="-25000" dirty="0"/>
              <a:t> </a:t>
            </a:r>
            <a:r>
              <a:rPr lang="en-US" b="1" dirty="0" smtClean="0"/>
              <a:t>  /  n= 778/13= 59.85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98490" y="4984124"/>
            <a:ext cx="154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3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Arithematic</a:t>
            </a:r>
            <a:r>
              <a:rPr lang="en-US" dirty="0"/>
              <a:t> mean for ungrouped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Short cut Method</a:t>
            </a:r>
          </a:p>
          <a:p>
            <a:pPr marL="0" indent="0" algn="just">
              <a:buNone/>
            </a:pPr>
            <a:r>
              <a:rPr lang="en-US" dirty="0"/>
              <a:t>Direct method can be used only when the size of the figures is small. lf it IS not so,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there would be considerable difficulty in the calculation of the arithmetic mean. To overcome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drawback, short-cut method is used. Calculations can be simplified by using that is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known as short-cut method. In this method, any value of the variable may be assumed mean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or guessed mean or provisional mean. Deviation of values of each item from provisional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mean should be found and put down with proper </a:t>
            </a:r>
            <a:r>
              <a:rPr lang="en-US" dirty="0" err="1"/>
              <a:t>algebric</a:t>
            </a:r>
            <a:r>
              <a:rPr lang="en-US" dirty="0"/>
              <a:t> signs. The </a:t>
            </a:r>
            <a:r>
              <a:rPr lang="en-US" dirty="0" err="1"/>
              <a:t>algebric</a:t>
            </a:r>
            <a:r>
              <a:rPr lang="en-US" dirty="0"/>
              <a:t> sum of these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deviations divided by the number of items when added to the provisional mean gives required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arithmetic mean. The short-cut method will enable us to save as considerable amount of time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when a large group of data is involved 1n computing the mean. The short-cut method for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computing </a:t>
            </a:r>
            <a:r>
              <a:rPr lang="en-US" dirty="0"/>
              <a:t>the arithmetic mean is given below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 smtClean="0"/>
              <a:t>X= P.M + </a:t>
            </a:r>
            <a:r>
              <a:rPr lang="en-US" b="1" dirty="0" smtClean="0"/>
              <a:t>∑(X-P.M)/n= P.M +</a:t>
            </a:r>
            <a:r>
              <a:rPr lang="en-US" b="1" dirty="0"/>
              <a:t> </a:t>
            </a:r>
            <a:r>
              <a:rPr lang="en-US" b="1" dirty="0" smtClean="0"/>
              <a:t>∑D/n</a:t>
            </a:r>
          </a:p>
          <a:p>
            <a:pPr marL="0" indent="0" algn="just">
              <a:buNone/>
            </a:pPr>
            <a:r>
              <a:rPr lang="en-US" b="1" dirty="0" smtClean="0"/>
              <a:t>P.M= Provisional Mean</a:t>
            </a:r>
          </a:p>
          <a:p>
            <a:pPr marL="0" indent="0" algn="just">
              <a:buNone/>
            </a:pPr>
            <a:r>
              <a:rPr lang="en-US" b="1" dirty="0" smtClean="0"/>
              <a:t>D= Deviation of </a:t>
            </a:r>
            <a:r>
              <a:rPr lang="en-US" b="1" smtClean="0"/>
              <a:t>values from P.M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594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374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MJXc-TeX-math-I</vt:lpstr>
      <vt:lpstr>Trebuchet MS</vt:lpstr>
      <vt:lpstr>Wingdings 3</vt:lpstr>
      <vt:lpstr>Facet</vt:lpstr>
      <vt:lpstr>Chapter 3: Measures of location or Central Tendency</vt:lpstr>
      <vt:lpstr>Introduction</vt:lpstr>
      <vt:lpstr>Objects of Measures of central Tendency</vt:lpstr>
      <vt:lpstr>Qualities of Good Average</vt:lpstr>
      <vt:lpstr>MEASURES OF CENTRAL TENDENCY OR MEASURES OF LOCATIONS OR TYPES OF AVERAGES</vt:lpstr>
      <vt:lpstr>The Arithmetic Mean</vt:lpstr>
      <vt:lpstr>Arithematic mean for ungrouped data</vt:lpstr>
      <vt:lpstr>Arithematic mean for ungrouped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Measures of location or Central Tendency</dc:title>
  <dc:creator>Humaira Saeed</dc:creator>
  <cp:lastModifiedBy>Humaira Saeed</cp:lastModifiedBy>
  <cp:revision>8</cp:revision>
  <dcterms:created xsi:type="dcterms:W3CDTF">2020-11-26T13:06:31Z</dcterms:created>
  <dcterms:modified xsi:type="dcterms:W3CDTF">2020-11-26T14:22:15Z</dcterms:modified>
</cp:coreProperties>
</file>