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59" r:id="rId5"/>
    <p:sldId id="268" r:id="rId6"/>
    <p:sldId id="261" r:id="rId7"/>
    <p:sldId id="267" r:id="rId8"/>
    <p:sldId id="266" r:id="rId9"/>
    <p:sldId id="271" r:id="rId10"/>
    <p:sldId id="269" r:id="rId11"/>
    <p:sldId id="275" r:id="rId12"/>
    <p:sldId id="260" r:id="rId13"/>
    <p:sldId id="262" r:id="rId14"/>
    <p:sldId id="263" r:id="rId15"/>
    <p:sldId id="264" r:id="rId16"/>
    <p:sldId id="274" r:id="rId17"/>
    <p:sldId id="25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EEE11-0652-43C0-ACB7-4477AE5C998F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B484E7-EBE2-42F7-AC2C-C2E079384BCD}">
      <dgm:prSet/>
      <dgm:spPr/>
      <dgm:t>
        <a:bodyPr/>
        <a:lstStyle/>
        <a:p>
          <a:r>
            <a:rPr lang="en-GB" b="1"/>
            <a:t>Available features </a:t>
          </a:r>
          <a:endParaRPr lang="en-US" b="1" dirty="0"/>
        </a:p>
      </dgm:t>
    </dgm:pt>
    <dgm:pt modelId="{3A71D7F4-28BA-4494-9246-2CD71BA4FEE8}" type="parTrans" cxnId="{DFEA71E5-3FC5-4EA1-ACD7-27E6654C362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6333890-8D36-4824-A6BB-C445A8D92C17}" type="sibTrans" cxnId="{DFEA71E5-3FC5-4EA1-ACD7-27E6654C362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49F3E65-7AD0-4EBD-943A-8A0439D10DF6}">
      <dgm:prSet/>
      <dgm:spPr/>
      <dgm:t>
        <a:bodyPr/>
        <a:lstStyle/>
        <a:p>
          <a:pPr>
            <a:buNone/>
          </a:pPr>
          <a:r>
            <a:rPr lang="en-GB" b="1">
              <a:solidFill>
                <a:schemeClr val="accent4">
                  <a:lumMod val="50000"/>
                </a:schemeClr>
              </a:solidFill>
            </a:rPr>
            <a:t>Listings data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C646ACB-24BD-4927-AD14-4F00B00FEF81}" type="parTrans" cxnId="{1D36795E-2281-4FB9-92AC-988856F3C23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5CCFC896-5466-4BE6-8899-ECDFED4201F4}" type="sibTrans" cxnId="{1D36795E-2281-4FB9-92AC-988856F3C23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E81032C-9AAA-4527-9A7D-24A6B38DE0E2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Neighbourhood group (Manhattan, Brooklyn etc.) 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BCBD868B-6A05-4C4C-9E6E-EEA30A420F77}" type="parTrans" cxnId="{D720C7C8-2F83-4195-A582-1E0D9F5CE21E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8B872D8-FD23-4BBB-9A7B-9EC22EFA21BA}" type="sibTrans" cxnId="{D720C7C8-2F83-4195-A582-1E0D9F5CE21E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0E9E343-C533-498A-B1C0-5F3B2321535F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Latitude/Longitude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21B670A1-57A3-4043-B562-D06CECBBFF4A}" type="parTrans" cxnId="{BF4D4911-FD82-4BBD-910E-8E32926AB54E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8C16F96-C306-49E5-AF95-35DE28AB5A4D}" type="sibTrans" cxnId="{BF4D4911-FD82-4BBD-910E-8E32926AB54E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F6BCC45-39FA-4608-926D-2D27D555D9F3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Room type (private, entire apt, shared home)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A61948FA-B1F7-4843-8766-AB169377C5A7}" type="parTrans" cxnId="{E2FA82D1-F138-4019-97AF-B43B105D1AE6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6E5F4D9-227A-493F-9E04-D6B8A4BBC6DB}" type="sibTrans" cxnId="{E2FA82D1-F138-4019-97AF-B43B105D1AE6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F35224C-270C-4387-8B6B-888A20F15971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Min. nights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5934DA93-B3A1-4A02-A170-92A812CA1085}" type="parTrans" cxnId="{EB4FE4DB-B9BA-475F-8033-CFC368552F7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AC150D5-4858-4D65-A6D0-E883726FFCE1}" type="sibTrans" cxnId="{EB4FE4DB-B9BA-475F-8033-CFC368552F7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7AF124B-0866-432E-8790-17969B15DC08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Number of reviews 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E4F75F5D-4FB4-4290-8031-8C4856E147BE}" type="parTrans" cxnId="{AF483799-C21A-4C64-B0BB-CB130EFDC4F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BD491CE-40B1-4A63-B644-F39455C2B29C}" type="sibTrans" cxnId="{AF483799-C21A-4C64-B0BB-CB130EFDC4F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F95819BD-D16B-494C-9B1B-373A9E46053D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Host listings count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6354CA8D-72C7-4649-A911-05091B2DAB2F}" type="parTrans" cxnId="{8B4B8166-D381-439A-86C8-ED2760A7CFBA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F701A4DB-23C5-49E0-9377-C02908C8F0A7}" type="sibTrans" cxnId="{8B4B8166-D381-439A-86C8-ED2760A7CFBA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FB1435D-8665-46EB-B9B3-0A1C46F690BD}">
      <dgm:prSet/>
      <dgm:spPr/>
      <dgm:t>
        <a:bodyPr/>
        <a:lstStyle/>
        <a:p>
          <a:pPr>
            <a:buNone/>
          </a:pPr>
          <a:r>
            <a:rPr lang="en-GB" b="1" dirty="0">
              <a:solidFill>
                <a:schemeClr val="accent4">
                  <a:lumMod val="50000"/>
                </a:schemeClr>
              </a:solidFill>
            </a:rPr>
            <a:t>Reviews data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DAD2B3-C50D-4A49-961F-A5593871E9A0}" type="parTrans" cxnId="{99439A19-40EF-4F5D-ABEE-61E97B8AE1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D049BB9-2CB9-4FF2-8F88-158109D3DF28}" type="sibTrans" cxnId="{99439A19-40EF-4F5D-ABEE-61E97B8AE1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572F402-F9A3-4B58-AF28-89C3B3A35896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Date of review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562AC338-1728-4C2F-B61F-E379F8BBB891}" type="parTrans" cxnId="{4F5DB34E-99F3-4564-A6B4-86C732DC938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57FC4F0-0A30-481B-997A-E6EF8C09B185}" type="sibTrans" cxnId="{4F5DB34E-99F3-4564-A6B4-86C732DC938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039B7C7-C1A7-441D-A97D-7D54DBBCC948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Review comments  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B2367306-E139-46A5-BB1D-15C19F93F04E}" type="parTrans" cxnId="{EF109A23-7D11-4B0C-B338-89DDB3D99A5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3EEE3C8-2EBC-4925-8B60-0CBD60A4526E}" type="sibTrans" cxnId="{EF109A23-7D11-4B0C-B338-89DDB3D99A5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83B436A-CAE7-41EA-ADB4-67E6F259F933}">
      <dgm:prSet/>
      <dgm:spPr/>
      <dgm:t>
        <a:bodyPr/>
        <a:lstStyle/>
        <a:p>
          <a:pPr>
            <a:buNone/>
          </a:pPr>
          <a:r>
            <a:rPr lang="en-GB" b="1">
              <a:solidFill>
                <a:schemeClr val="accent4">
                  <a:lumMod val="50000"/>
                </a:schemeClr>
              </a:solidFill>
            </a:rPr>
            <a:t>Detailed listings data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49A5FD6-A170-4D07-B3A5-E531FF69EEB4}" type="parTrans" cxnId="{733CC216-BF18-4DF6-AC4B-DEE17C56A1C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FC48579-A5CA-4A66-A8F4-C8C884889906}" type="sibTrans" cxnId="{733CC216-BF18-4DF6-AC4B-DEE17C56A1C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8670CA4-71D3-4F91-A07F-DFDD6954B419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Accommodates/no. beds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D8F10816-5EB6-441F-9AAA-DC2A4E89EBF2}" type="parTrans" cxnId="{91D63F85-1449-41F6-AEFD-F10F5F7649F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7766C5D-8529-45C4-B499-164F9CCD699A}" type="sibTrans" cxnId="{91D63F85-1449-41F6-AEFD-F10F5F7649F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9F74592-BBD5-4B18-A5FB-6399EF64B701}">
      <dgm:prSet/>
      <dgm:spPr/>
      <dgm:t>
        <a:bodyPr/>
        <a:lstStyle/>
        <a:p>
          <a:r>
            <a:rPr lang="en-GB">
              <a:solidFill>
                <a:schemeClr val="accent4">
                  <a:lumMod val="50000"/>
                </a:schemeClr>
              </a:solidFill>
            </a:rPr>
            <a:t>Review score rating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D7C409E6-6BED-498E-824B-4BFCD5A48983}" type="parTrans" cxnId="{67BA109E-5EEA-4A8E-9DF2-1B39B290356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561C4BCE-32D2-457B-94D9-DF9A44AD22E8}" type="sibTrans" cxnId="{67BA109E-5EEA-4A8E-9DF2-1B39B290356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95437429-DA23-43DF-A813-C32BE678B831}">
      <dgm:prSet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7E96F2CD-F9D1-46B5-9178-986E989EE79A}" type="parTrans" cxnId="{0D640496-9434-40FD-90F0-1B13C415FD54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64BAC378-72B3-43A6-8788-E1AA81D5DF42}" type="sibTrans" cxnId="{0D640496-9434-40FD-90F0-1B13C415FD54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985A7771-89FA-4CD0-ABB4-61C14B5FB285}">
      <dgm:prSet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EFAB08C7-6D7C-4C2A-9EBC-5DC3380BE1FA}" type="parTrans" cxnId="{8410B8A0-A6B5-4C86-8823-FD47E696D6AD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DF033BF9-02C4-4B9B-8821-DD33DBBF67CC}" type="sibTrans" cxnId="{8410B8A0-A6B5-4C86-8823-FD47E696D6AD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2B5AAEB6-B54D-4F1A-B943-57962CD54649}">
      <dgm:prSet/>
      <dgm:spPr/>
      <dgm:t>
        <a:bodyPr/>
        <a:lstStyle/>
        <a:p>
          <a:r>
            <a:rPr lang="en-US">
              <a:solidFill>
                <a:schemeClr val="accent4">
                  <a:lumMod val="50000"/>
                </a:schemeClr>
              </a:solidFill>
            </a:rPr>
            <a:t>Listing name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8205BF6E-B964-46AC-92D7-1CDD639CA15D}" type="parTrans" cxnId="{DC15A806-5788-4E85-998C-290255CA63C2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7CFCF0B8-E802-4DCD-AE42-5643E8582461}" type="sibTrans" cxnId="{DC15A806-5788-4E85-998C-290255CA63C2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83C364A1-0701-4777-A439-CBBEB6BED138}">
      <dgm:prSet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8D64324C-92FE-46B2-AFC8-D72A084F9EFE}" type="parTrans" cxnId="{FEB0222E-E617-4261-8A6E-8A8707270005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B3CED576-1A60-47A8-837D-4C822C19EA0C}" type="sibTrans" cxnId="{FEB0222E-E617-4261-8A6E-8A8707270005}">
      <dgm:prSet/>
      <dgm:spPr/>
      <dgm:t>
        <a:bodyPr/>
        <a:lstStyle/>
        <a:p>
          <a:endParaRPr lang="en-GB">
            <a:solidFill>
              <a:schemeClr val="accent4">
                <a:lumMod val="50000"/>
              </a:schemeClr>
            </a:solidFill>
          </a:endParaRPr>
        </a:p>
      </dgm:t>
    </dgm:pt>
    <dgm:pt modelId="{F8793210-76A8-4727-A2CB-3C57D7C18FF9}" type="pres">
      <dgm:prSet presAssocID="{503EEE11-0652-43C0-ACB7-4477AE5C998F}" presName="linear" presStyleCnt="0">
        <dgm:presLayoutVars>
          <dgm:dir/>
          <dgm:animLvl val="lvl"/>
          <dgm:resizeHandles val="exact"/>
        </dgm:presLayoutVars>
      </dgm:prSet>
      <dgm:spPr/>
    </dgm:pt>
    <dgm:pt modelId="{701DCA62-A954-4314-B45D-A8246E8B980D}" type="pres">
      <dgm:prSet presAssocID="{66B484E7-EBE2-42F7-AC2C-C2E079384BCD}" presName="parentLin" presStyleCnt="0"/>
      <dgm:spPr/>
    </dgm:pt>
    <dgm:pt modelId="{794CA817-A5A1-4843-B123-7E0522A7386C}" type="pres">
      <dgm:prSet presAssocID="{66B484E7-EBE2-42F7-AC2C-C2E079384BCD}" presName="parentLeftMargin" presStyleLbl="node1" presStyleIdx="0" presStyleCnt="1"/>
      <dgm:spPr/>
    </dgm:pt>
    <dgm:pt modelId="{4A855194-6B1D-4C9B-93A1-D7A694651EB7}" type="pres">
      <dgm:prSet presAssocID="{66B484E7-EBE2-42F7-AC2C-C2E079384B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41EAA4-B26E-4FCA-A5E8-F917AFEBB3D8}" type="pres">
      <dgm:prSet presAssocID="{66B484E7-EBE2-42F7-AC2C-C2E079384BCD}" presName="negativeSpace" presStyleCnt="0"/>
      <dgm:spPr/>
    </dgm:pt>
    <dgm:pt modelId="{907319E4-8D37-4EBE-83C9-F146F754852C}" type="pres">
      <dgm:prSet presAssocID="{66B484E7-EBE2-42F7-AC2C-C2E079384BCD}" presName="childText" presStyleLbl="conFgAcc1" presStyleIdx="0" presStyleCnt="1" custScaleY="109633">
        <dgm:presLayoutVars>
          <dgm:bulletEnabled val="1"/>
        </dgm:presLayoutVars>
      </dgm:prSet>
      <dgm:spPr/>
    </dgm:pt>
  </dgm:ptLst>
  <dgm:cxnLst>
    <dgm:cxn modelId="{38CF4B03-FDC9-48F2-88C3-9720C95DD5BB}" type="presOf" srcId="{D0E9E343-C533-498A-B1C0-5F3B2321535F}" destId="{907319E4-8D37-4EBE-83C9-F146F754852C}" srcOrd="0" destOrd="3" presId="urn:microsoft.com/office/officeart/2005/8/layout/list1"/>
    <dgm:cxn modelId="{DC15A806-5788-4E85-998C-290255CA63C2}" srcId="{A49F3E65-7AD0-4EBD-943A-8A0439D10DF6}" destId="{2B5AAEB6-B54D-4F1A-B943-57962CD54649}" srcOrd="0" destOrd="0" parTransId="{8205BF6E-B964-46AC-92D7-1CDD639CA15D}" sibTransId="{7CFCF0B8-E802-4DCD-AE42-5643E8582461}"/>
    <dgm:cxn modelId="{A6D50107-F614-4BB3-A95F-AF8F7A7F415E}" type="presOf" srcId="{47AF124B-0866-432E-8790-17969B15DC08}" destId="{907319E4-8D37-4EBE-83C9-F146F754852C}" srcOrd="0" destOrd="6" presId="urn:microsoft.com/office/officeart/2005/8/layout/list1"/>
    <dgm:cxn modelId="{B1EC0F0E-F529-42FC-9A45-9EC56FB04A0E}" type="presOf" srcId="{A49F3E65-7AD0-4EBD-943A-8A0439D10DF6}" destId="{907319E4-8D37-4EBE-83C9-F146F754852C}" srcOrd="0" destOrd="0" presId="urn:microsoft.com/office/officeart/2005/8/layout/list1"/>
    <dgm:cxn modelId="{BF4D4911-FD82-4BBD-910E-8E32926AB54E}" srcId="{A49F3E65-7AD0-4EBD-943A-8A0439D10DF6}" destId="{D0E9E343-C533-498A-B1C0-5F3B2321535F}" srcOrd="2" destOrd="0" parTransId="{21B670A1-57A3-4043-B562-D06CECBBFF4A}" sibTransId="{18C16F96-C306-49E5-AF95-35DE28AB5A4D}"/>
    <dgm:cxn modelId="{733CC216-BF18-4DF6-AC4B-DEE17C56A1CB}" srcId="{66B484E7-EBE2-42F7-AC2C-C2E079384BCD}" destId="{183B436A-CAE7-41EA-ADB4-67E6F259F933}" srcOrd="2" destOrd="0" parTransId="{849A5FD6-A170-4D07-B3A5-E531FF69EEB4}" sibTransId="{DFC48579-A5CA-4A66-A8F4-C8C884889906}"/>
    <dgm:cxn modelId="{DF377219-A7AB-42D4-8233-AD7EE40D94F4}" type="presOf" srcId="{3039B7C7-C1A7-441D-A97D-7D54DBBCC948}" destId="{907319E4-8D37-4EBE-83C9-F146F754852C}" srcOrd="0" destOrd="11" presId="urn:microsoft.com/office/officeart/2005/8/layout/list1"/>
    <dgm:cxn modelId="{99439A19-40EF-4F5D-ABEE-61E97B8AE18D}" srcId="{66B484E7-EBE2-42F7-AC2C-C2E079384BCD}" destId="{1FB1435D-8665-46EB-B9B3-0A1C46F690BD}" srcOrd="1" destOrd="0" parTransId="{42DAD2B3-C50D-4A49-961F-A5593871E9A0}" sibTransId="{7D049BB9-2CB9-4FF2-8F88-158109D3DF28}"/>
    <dgm:cxn modelId="{4ED8DB1B-E10F-4A2A-8D51-E77878223ECC}" type="presOf" srcId="{83C364A1-0701-4777-A439-CBBEB6BED138}" destId="{907319E4-8D37-4EBE-83C9-F146F754852C}" srcOrd="0" destOrd="16" presId="urn:microsoft.com/office/officeart/2005/8/layout/list1"/>
    <dgm:cxn modelId="{46A20C1F-6318-4034-847C-946BE1BD0C81}" type="presOf" srcId="{AF6BCC45-39FA-4608-926D-2D27D555D9F3}" destId="{907319E4-8D37-4EBE-83C9-F146F754852C}" srcOrd="0" destOrd="4" presId="urn:microsoft.com/office/officeart/2005/8/layout/list1"/>
    <dgm:cxn modelId="{71F16C23-FB69-4E0E-8727-4254029F7C0A}" type="presOf" srcId="{AE81032C-9AAA-4527-9A7D-24A6B38DE0E2}" destId="{907319E4-8D37-4EBE-83C9-F146F754852C}" srcOrd="0" destOrd="2" presId="urn:microsoft.com/office/officeart/2005/8/layout/list1"/>
    <dgm:cxn modelId="{EF109A23-7D11-4B0C-B338-89DDB3D99A50}" srcId="{1FB1435D-8665-46EB-B9B3-0A1C46F690BD}" destId="{3039B7C7-C1A7-441D-A97D-7D54DBBCC948}" srcOrd="1" destOrd="0" parTransId="{B2367306-E139-46A5-BB1D-15C19F93F04E}" sibTransId="{C3EEE3C8-2EBC-4925-8B60-0CBD60A4526E}"/>
    <dgm:cxn modelId="{03240B24-9F81-4A2B-BEA7-A3B4CFB297B8}" type="presOf" srcId="{F95819BD-D16B-494C-9B1B-373A9E46053D}" destId="{907319E4-8D37-4EBE-83C9-F146F754852C}" srcOrd="0" destOrd="7" presId="urn:microsoft.com/office/officeart/2005/8/layout/list1"/>
    <dgm:cxn modelId="{FEB0222E-E617-4261-8A6E-8A8707270005}" srcId="{183B436A-CAE7-41EA-ADB4-67E6F259F933}" destId="{83C364A1-0701-4777-A439-CBBEB6BED138}" srcOrd="2" destOrd="0" parTransId="{8D64324C-92FE-46B2-AFC8-D72A084F9EFE}" sibTransId="{B3CED576-1A60-47A8-837D-4C822C19EA0C}"/>
    <dgm:cxn modelId="{309BB55D-0409-4C3F-A1AA-01258FBE44D2}" type="presOf" srcId="{66B484E7-EBE2-42F7-AC2C-C2E079384BCD}" destId="{4A855194-6B1D-4C9B-93A1-D7A694651EB7}" srcOrd="1" destOrd="0" presId="urn:microsoft.com/office/officeart/2005/8/layout/list1"/>
    <dgm:cxn modelId="{1D36795E-2281-4FB9-92AC-988856F3C23C}" srcId="{66B484E7-EBE2-42F7-AC2C-C2E079384BCD}" destId="{A49F3E65-7AD0-4EBD-943A-8A0439D10DF6}" srcOrd="0" destOrd="0" parTransId="{5C646ACB-24BD-4927-AD14-4F00B00FEF81}" sibTransId="{5CCFC896-5466-4BE6-8899-ECDFED4201F4}"/>
    <dgm:cxn modelId="{68B1AF61-D868-4568-B21B-D541D82CA9DA}" type="presOf" srcId="{66B484E7-EBE2-42F7-AC2C-C2E079384BCD}" destId="{794CA817-A5A1-4843-B123-7E0522A7386C}" srcOrd="0" destOrd="0" presId="urn:microsoft.com/office/officeart/2005/8/layout/list1"/>
    <dgm:cxn modelId="{8B4B8166-D381-439A-86C8-ED2760A7CFBA}" srcId="{A49F3E65-7AD0-4EBD-943A-8A0439D10DF6}" destId="{F95819BD-D16B-494C-9B1B-373A9E46053D}" srcOrd="6" destOrd="0" parTransId="{6354CA8D-72C7-4649-A911-05091B2DAB2F}" sibTransId="{F701A4DB-23C5-49E0-9377-C02908C8F0A7}"/>
    <dgm:cxn modelId="{A0E3B348-3C44-40CD-8DC8-139F396E3A29}" type="presOf" srcId="{95437429-DA23-43DF-A813-C32BE678B831}" destId="{907319E4-8D37-4EBE-83C9-F146F754852C}" srcOrd="0" destOrd="8" presId="urn:microsoft.com/office/officeart/2005/8/layout/list1"/>
    <dgm:cxn modelId="{5C50394A-E31C-4638-B134-715B2D9B0B40}" type="presOf" srcId="{2B5AAEB6-B54D-4F1A-B943-57962CD54649}" destId="{907319E4-8D37-4EBE-83C9-F146F754852C}" srcOrd="0" destOrd="1" presId="urn:microsoft.com/office/officeart/2005/8/layout/list1"/>
    <dgm:cxn modelId="{4F5DB34E-99F3-4564-A6B4-86C732DC9383}" srcId="{1FB1435D-8665-46EB-B9B3-0A1C46F690BD}" destId="{2572F402-F9A3-4B58-AF28-89C3B3A35896}" srcOrd="0" destOrd="0" parTransId="{562AC338-1728-4C2F-B61F-E379F8BBB891}" sibTransId="{C57FC4F0-0A30-481B-997A-E6EF8C09B185}"/>
    <dgm:cxn modelId="{19E7DB6F-0A25-42CA-9CB0-5F5FEC68A290}" type="presOf" srcId="{89F74592-BBD5-4B18-A5FB-6399EF64B701}" destId="{907319E4-8D37-4EBE-83C9-F146F754852C}" srcOrd="0" destOrd="15" presId="urn:microsoft.com/office/officeart/2005/8/layout/list1"/>
    <dgm:cxn modelId="{96725C52-C268-4DA3-8EE7-54D67B3DA3CD}" type="presOf" srcId="{2572F402-F9A3-4B58-AF28-89C3B3A35896}" destId="{907319E4-8D37-4EBE-83C9-F146F754852C}" srcOrd="0" destOrd="10" presId="urn:microsoft.com/office/officeart/2005/8/layout/list1"/>
    <dgm:cxn modelId="{E31FAA56-6FC3-4779-8359-DC10028C8243}" type="presOf" srcId="{1FB1435D-8665-46EB-B9B3-0A1C46F690BD}" destId="{907319E4-8D37-4EBE-83C9-F146F754852C}" srcOrd="0" destOrd="9" presId="urn:microsoft.com/office/officeart/2005/8/layout/list1"/>
    <dgm:cxn modelId="{57EF9858-BEB8-4083-93BB-C9A529484D9C}" type="presOf" srcId="{AF35224C-270C-4387-8B6B-888A20F15971}" destId="{907319E4-8D37-4EBE-83C9-F146F754852C}" srcOrd="0" destOrd="5" presId="urn:microsoft.com/office/officeart/2005/8/layout/list1"/>
    <dgm:cxn modelId="{91D63F85-1449-41F6-AEFD-F10F5F7649F2}" srcId="{183B436A-CAE7-41EA-ADB4-67E6F259F933}" destId="{28670CA4-71D3-4F91-A07F-DFDD6954B419}" srcOrd="0" destOrd="0" parTransId="{D8F10816-5EB6-441F-9AAA-DC2A4E89EBF2}" sibTransId="{37766C5D-8529-45C4-B499-164F9CCD699A}"/>
    <dgm:cxn modelId="{0D640496-9434-40FD-90F0-1B13C415FD54}" srcId="{A49F3E65-7AD0-4EBD-943A-8A0439D10DF6}" destId="{95437429-DA23-43DF-A813-C32BE678B831}" srcOrd="7" destOrd="0" parTransId="{7E96F2CD-F9D1-46B5-9178-986E989EE79A}" sibTransId="{64BAC378-72B3-43A6-8788-E1AA81D5DF42}"/>
    <dgm:cxn modelId="{75299196-4F4E-4926-9905-2FEFEB237B5A}" type="presOf" srcId="{985A7771-89FA-4CD0-ABB4-61C14B5FB285}" destId="{907319E4-8D37-4EBE-83C9-F146F754852C}" srcOrd="0" destOrd="12" presId="urn:microsoft.com/office/officeart/2005/8/layout/list1"/>
    <dgm:cxn modelId="{AF483799-C21A-4C64-B0BB-CB130EFDC4F3}" srcId="{A49F3E65-7AD0-4EBD-943A-8A0439D10DF6}" destId="{47AF124B-0866-432E-8790-17969B15DC08}" srcOrd="5" destOrd="0" parTransId="{E4F75F5D-4FB4-4290-8031-8C4856E147BE}" sibTransId="{4BD491CE-40B1-4A63-B644-F39455C2B29C}"/>
    <dgm:cxn modelId="{67BA109E-5EEA-4A8E-9DF2-1B39B290356C}" srcId="{183B436A-CAE7-41EA-ADB4-67E6F259F933}" destId="{89F74592-BBD5-4B18-A5FB-6399EF64B701}" srcOrd="1" destOrd="0" parTransId="{D7C409E6-6BED-498E-824B-4BFCD5A48983}" sibTransId="{561C4BCE-32D2-457B-94D9-DF9A44AD22E8}"/>
    <dgm:cxn modelId="{8410B8A0-A6B5-4C86-8823-FD47E696D6AD}" srcId="{1FB1435D-8665-46EB-B9B3-0A1C46F690BD}" destId="{985A7771-89FA-4CD0-ABB4-61C14B5FB285}" srcOrd="2" destOrd="0" parTransId="{EFAB08C7-6D7C-4C2A-9EBC-5DC3380BE1FA}" sibTransId="{DF033BF9-02C4-4B9B-8821-DD33DBBF67CC}"/>
    <dgm:cxn modelId="{D720C7C8-2F83-4195-A582-1E0D9F5CE21E}" srcId="{A49F3E65-7AD0-4EBD-943A-8A0439D10DF6}" destId="{AE81032C-9AAA-4527-9A7D-24A6B38DE0E2}" srcOrd="1" destOrd="0" parTransId="{BCBD868B-6A05-4C4C-9E6E-EEA30A420F77}" sibTransId="{88B872D8-FD23-4BBB-9A7B-9EC22EFA21BA}"/>
    <dgm:cxn modelId="{E2FA82D1-F138-4019-97AF-B43B105D1AE6}" srcId="{A49F3E65-7AD0-4EBD-943A-8A0439D10DF6}" destId="{AF6BCC45-39FA-4608-926D-2D27D555D9F3}" srcOrd="3" destOrd="0" parTransId="{A61948FA-B1F7-4843-8766-AB169377C5A7}" sibTransId="{46E5F4D9-227A-493F-9E04-D6B8A4BBC6DB}"/>
    <dgm:cxn modelId="{EB4FE4DB-B9BA-475F-8033-CFC368552F70}" srcId="{A49F3E65-7AD0-4EBD-943A-8A0439D10DF6}" destId="{AF35224C-270C-4387-8B6B-888A20F15971}" srcOrd="4" destOrd="0" parTransId="{5934DA93-B3A1-4A02-A170-92A812CA1085}" sibTransId="{7AC150D5-4858-4D65-A6D0-E883726FFCE1}"/>
    <dgm:cxn modelId="{AC9D64DF-21C7-4D35-8653-F76EBAEE4EE1}" type="presOf" srcId="{503EEE11-0652-43C0-ACB7-4477AE5C998F}" destId="{F8793210-76A8-4727-A2CB-3C57D7C18FF9}" srcOrd="0" destOrd="0" presId="urn:microsoft.com/office/officeart/2005/8/layout/list1"/>
    <dgm:cxn modelId="{12BABCDF-C195-428B-9893-BB7143D4A7F8}" type="presOf" srcId="{28670CA4-71D3-4F91-A07F-DFDD6954B419}" destId="{907319E4-8D37-4EBE-83C9-F146F754852C}" srcOrd="0" destOrd="14" presId="urn:microsoft.com/office/officeart/2005/8/layout/list1"/>
    <dgm:cxn modelId="{DFEA71E5-3FC5-4EA1-ACD7-27E6654C362B}" srcId="{503EEE11-0652-43C0-ACB7-4477AE5C998F}" destId="{66B484E7-EBE2-42F7-AC2C-C2E079384BCD}" srcOrd="0" destOrd="0" parTransId="{3A71D7F4-28BA-4494-9246-2CD71BA4FEE8}" sibTransId="{E6333890-8D36-4824-A6BB-C445A8D92C17}"/>
    <dgm:cxn modelId="{B83547F3-EA1D-4EF3-8050-AED9AFCE11BF}" type="presOf" srcId="{183B436A-CAE7-41EA-ADB4-67E6F259F933}" destId="{907319E4-8D37-4EBE-83C9-F146F754852C}" srcOrd="0" destOrd="13" presId="urn:microsoft.com/office/officeart/2005/8/layout/list1"/>
    <dgm:cxn modelId="{D63FF5A2-0977-43E6-A325-E10604F06A52}" type="presParOf" srcId="{F8793210-76A8-4727-A2CB-3C57D7C18FF9}" destId="{701DCA62-A954-4314-B45D-A8246E8B980D}" srcOrd="0" destOrd="0" presId="urn:microsoft.com/office/officeart/2005/8/layout/list1"/>
    <dgm:cxn modelId="{43022C18-8858-4706-8632-31801CA4F2B9}" type="presParOf" srcId="{701DCA62-A954-4314-B45D-A8246E8B980D}" destId="{794CA817-A5A1-4843-B123-7E0522A7386C}" srcOrd="0" destOrd="0" presId="urn:microsoft.com/office/officeart/2005/8/layout/list1"/>
    <dgm:cxn modelId="{7D3C26BA-0566-4816-819C-B1DEC4B4C01A}" type="presParOf" srcId="{701DCA62-A954-4314-B45D-A8246E8B980D}" destId="{4A855194-6B1D-4C9B-93A1-D7A694651EB7}" srcOrd="1" destOrd="0" presId="urn:microsoft.com/office/officeart/2005/8/layout/list1"/>
    <dgm:cxn modelId="{EAC7DDB2-DFC5-4ADB-85EA-718910561108}" type="presParOf" srcId="{F8793210-76A8-4727-A2CB-3C57D7C18FF9}" destId="{6F41EAA4-B26E-4FCA-A5E8-F917AFEBB3D8}" srcOrd="1" destOrd="0" presId="urn:microsoft.com/office/officeart/2005/8/layout/list1"/>
    <dgm:cxn modelId="{1E389FD3-3D80-40B6-A8AC-6D3CFDDC4D40}" type="presParOf" srcId="{F8793210-76A8-4727-A2CB-3C57D7C18FF9}" destId="{907319E4-8D37-4EBE-83C9-F146F754852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EEE11-0652-43C0-ACB7-4477AE5C998F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B484E7-EBE2-42F7-AC2C-C2E079384BCD}">
      <dgm:prSet custT="1"/>
      <dgm:spPr/>
      <dgm:t>
        <a:bodyPr/>
        <a:lstStyle/>
        <a:p>
          <a:r>
            <a:rPr lang="en-GB" sz="1200" b="1">
              <a:solidFill>
                <a:schemeClr val="bg1"/>
              </a:solidFill>
            </a:rPr>
            <a:t>Additional features created</a:t>
          </a:r>
          <a:endParaRPr lang="en-US" sz="1200" b="1" dirty="0">
            <a:solidFill>
              <a:schemeClr val="bg1"/>
            </a:solidFill>
          </a:endParaRPr>
        </a:p>
      </dgm:t>
    </dgm:pt>
    <dgm:pt modelId="{3A71D7F4-28BA-4494-9246-2CD71BA4FEE8}" type="parTrans" cxnId="{DFEA71E5-3FC5-4EA1-ACD7-27E6654C362B}">
      <dgm:prSet/>
      <dgm:spPr/>
      <dgm:t>
        <a:bodyPr/>
        <a:lstStyle/>
        <a:p>
          <a:endParaRPr lang="en-US" sz="1200">
            <a:solidFill>
              <a:schemeClr val="accent4">
                <a:lumMod val="50000"/>
              </a:schemeClr>
            </a:solidFill>
          </a:endParaRPr>
        </a:p>
      </dgm:t>
    </dgm:pt>
    <dgm:pt modelId="{E6333890-8D36-4824-A6BB-C445A8D92C17}" type="sibTrans" cxnId="{DFEA71E5-3FC5-4EA1-ACD7-27E6654C362B}">
      <dgm:prSet/>
      <dgm:spPr/>
      <dgm:t>
        <a:bodyPr/>
        <a:lstStyle/>
        <a:p>
          <a:endParaRPr lang="en-US" sz="1200">
            <a:solidFill>
              <a:schemeClr val="accent4">
                <a:lumMod val="50000"/>
              </a:schemeClr>
            </a:solidFill>
          </a:endParaRPr>
        </a:p>
      </dgm:t>
    </dgm:pt>
    <dgm:pt modelId="{A49F3E65-7AD0-4EBD-943A-8A0439D10DF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1">
              <a:solidFill>
                <a:schemeClr val="accent4">
                  <a:lumMod val="50000"/>
                </a:schemeClr>
              </a:solidFill>
            </a:rPr>
            <a:t>Distance from popular locations:</a:t>
          </a:r>
          <a:endParaRPr lang="en-US" sz="1200" b="1" dirty="0">
            <a:solidFill>
              <a:schemeClr val="accent4">
                <a:lumMod val="50000"/>
              </a:schemeClr>
            </a:solidFill>
          </a:endParaRPr>
        </a:p>
      </dgm:t>
    </dgm:pt>
    <dgm:pt modelId="{5C646ACB-24BD-4927-AD14-4F00B00FEF81}" type="parTrans" cxnId="{1D36795E-2281-4FB9-92AC-988856F3C23C}">
      <dgm:prSet/>
      <dgm:spPr/>
      <dgm:t>
        <a:bodyPr/>
        <a:lstStyle/>
        <a:p>
          <a:endParaRPr lang="en-US" sz="1200">
            <a:solidFill>
              <a:schemeClr val="accent4">
                <a:lumMod val="50000"/>
              </a:schemeClr>
            </a:solidFill>
          </a:endParaRPr>
        </a:p>
      </dgm:t>
    </dgm:pt>
    <dgm:pt modelId="{5CCFC896-5466-4BE6-8899-ECDFED4201F4}" type="sibTrans" cxnId="{1D36795E-2281-4FB9-92AC-988856F3C23C}">
      <dgm:prSet/>
      <dgm:spPr/>
      <dgm:t>
        <a:bodyPr/>
        <a:lstStyle/>
        <a:p>
          <a:endParaRPr lang="en-US" sz="1200">
            <a:solidFill>
              <a:schemeClr val="accent4">
                <a:lumMod val="50000"/>
              </a:schemeClr>
            </a:solidFill>
          </a:endParaRPr>
        </a:p>
      </dgm:t>
    </dgm:pt>
    <dgm:pt modelId="{7CB56CB6-B766-482E-A551-D6512A469A5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Distance from Brooklyn Bridge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6963F3CD-ED7C-40A8-98FB-B54DB910C10F}" type="parTrans" cxnId="{ECF1106A-C674-4D40-91DA-366757DAD528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934DFBBD-2210-480E-ABE5-15B2FE000504}" type="sibTrans" cxnId="{ECF1106A-C674-4D40-91DA-366757DAD528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B1A7DD01-9AA9-4DA7-902A-554DBB5923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Distance from Central Park 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F2710F0F-D861-4212-9132-156D3303EA6A}" type="parTrans" cxnId="{BB9FEEF5-64F9-4446-A91F-1CACD8D05AFD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D0BDC4CE-1AE2-41C5-A586-174DB40A23BB}" type="sibTrans" cxnId="{BB9FEEF5-64F9-4446-A91F-1CACD8D05AFD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2C1F8341-217B-41C9-A012-B718E080556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Distance from LGA airport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8B418DC8-E002-4E87-BDD1-208960A00DE4}" type="parTrans" cxnId="{0BAE3D8B-81CC-4DE0-8DD1-835B718F87D0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009B8717-65FF-4052-8A42-F1C068514726}" type="sibTrans" cxnId="{0BAE3D8B-81CC-4DE0-8DD1-835B718F87D0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52FB9603-3EB7-45FF-8263-9A6AA207EC9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Distance from JFK airport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A2BEEA34-D26A-4293-9457-503CFBDC1DC2}" type="parTrans" cxnId="{3E753210-E766-48EC-820E-0BBF22F7AD98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A2DE1C0B-A09C-4B0C-99F9-1131FE65D407}" type="sibTrans" cxnId="{3E753210-E766-48EC-820E-0BBF22F7AD98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3DD7D9EE-1E3D-41E7-9999-361EA26521A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 i="1">
              <a:solidFill>
                <a:schemeClr val="accent4">
                  <a:lumMod val="50000"/>
                </a:schemeClr>
              </a:solidFill>
            </a:rPr>
            <a:t>Calculated using longitude/latitude</a:t>
          </a:r>
          <a:endParaRPr lang="en-GB" sz="1200" i="1" dirty="0">
            <a:solidFill>
              <a:schemeClr val="accent4">
                <a:lumMod val="50000"/>
              </a:schemeClr>
            </a:solidFill>
          </a:endParaRPr>
        </a:p>
      </dgm:t>
    </dgm:pt>
    <dgm:pt modelId="{9905E2A8-3C7F-41B1-AA18-779C7A282D9B}" type="parTrans" cxnId="{935F3582-BC24-4F48-8843-FE6368A5A1C3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775D4DCA-D687-492E-AB26-42F98DCA1C16}" type="sibTrans" cxnId="{935F3582-BC24-4F48-8843-FE6368A5A1C3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79E1D519-0B01-465C-B10A-C2E5E76A4EC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sz="1200" b="1" i="0">
              <a:solidFill>
                <a:schemeClr val="accent4">
                  <a:lumMod val="50000"/>
                </a:schemeClr>
              </a:solidFill>
            </a:rPr>
            <a:t>Reviews sentiment: </a:t>
          </a:r>
          <a:endParaRPr lang="en-GB" sz="1200" b="1" i="0" dirty="0">
            <a:solidFill>
              <a:schemeClr val="accent4">
                <a:lumMod val="50000"/>
              </a:schemeClr>
            </a:solidFill>
          </a:endParaRPr>
        </a:p>
      </dgm:t>
    </dgm:pt>
    <dgm:pt modelId="{7F0B297A-5A35-4C10-A6EE-F148E46C7296}" type="parTrans" cxnId="{BC6E9903-3E77-4507-A271-902C440BF75A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4EB88E4A-001B-4571-9ECA-C804219994DD}" type="sibTrans" cxnId="{BC6E9903-3E77-4507-A271-902C440BF75A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E84FDBEA-674A-4320-BE64-71D13D4B5D8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Average review sentiment per listing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8E592646-EB6D-4A0A-BD2E-0EA54705B025}" type="parTrans" cxnId="{3AB3C6CD-3536-4258-A3EA-261007974140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2188BD75-0894-427C-AA1E-8D21012A4CD1}" type="sibTrans" cxnId="{3AB3C6CD-3536-4258-A3EA-261007974140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E0C1DD79-7E70-42B7-AF37-2511B34C4740}">
      <dgm:prSet custT="1"/>
      <dgm:spPr/>
      <dgm:t>
        <a:bodyPr/>
        <a:lstStyle/>
        <a:p>
          <a:pPr>
            <a:buNone/>
          </a:pPr>
          <a:endParaRPr lang="en-US" sz="1200" b="1" dirty="0">
            <a:solidFill>
              <a:schemeClr val="accent4">
                <a:lumMod val="50000"/>
              </a:schemeClr>
            </a:solidFill>
          </a:endParaRPr>
        </a:p>
      </dgm:t>
    </dgm:pt>
    <dgm:pt modelId="{26A810EA-BC62-4D97-84AB-BFC6AA48D998}" type="parTrans" cxnId="{14F1E69A-C1F2-44A0-A02A-5E911A8BD6EB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F6922A84-804C-42F3-8D04-60C9E4353535}" type="sibTrans" cxnId="{14F1E69A-C1F2-44A0-A02A-5E911A8BD6EB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6DA943D9-A21A-4602-8205-85D07AD1346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GB" sz="1200" i="1" dirty="0">
            <a:solidFill>
              <a:schemeClr val="accent4">
                <a:lumMod val="50000"/>
              </a:schemeClr>
            </a:solidFill>
          </a:endParaRPr>
        </a:p>
      </dgm:t>
    </dgm:pt>
    <dgm:pt modelId="{A1DF59F1-116E-4201-AE7E-E10EB6A7AF15}" type="parTrans" cxnId="{721B4A9A-46E6-490C-B041-621B772D894F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24E2D6D3-1563-46C3-85AA-7E997EC50534}" type="sibTrans" cxnId="{721B4A9A-46E6-490C-B041-621B772D894F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02116F40-4868-41A9-8D77-F3FEC01E476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>
              <a:solidFill>
                <a:schemeClr val="accent4">
                  <a:lumMod val="50000"/>
                </a:schemeClr>
              </a:solidFill>
            </a:rPr>
            <a:t>Distance from Statue of Liberty</a:t>
          </a:r>
          <a:endParaRPr lang="en-GB" sz="1200" dirty="0">
            <a:solidFill>
              <a:schemeClr val="accent4">
                <a:lumMod val="50000"/>
              </a:schemeClr>
            </a:solidFill>
          </a:endParaRPr>
        </a:p>
      </dgm:t>
    </dgm:pt>
    <dgm:pt modelId="{B1A5E52C-9419-44B1-8CF0-BC3FFDC508FA}" type="parTrans" cxnId="{8A4E78F7-3606-4E3A-BDB4-43D9BC4AB59A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A4F1024E-B7A4-4AD6-B039-6A584A1A8BA4}" type="sibTrans" cxnId="{8A4E78F7-3606-4E3A-BDB4-43D9BC4AB59A}">
      <dgm:prSet/>
      <dgm:spPr/>
      <dgm:t>
        <a:bodyPr/>
        <a:lstStyle/>
        <a:p>
          <a:endParaRPr lang="en-GB" sz="1200">
            <a:solidFill>
              <a:schemeClr val="accent4">
                <a:lumMod val="50000"/>
              </a:schemeClr>
            </a:solidFill>
          </a:endParaRPr>
        </a:p>
      </dgm:t>
    </dgm:pt>
    <dgm:pt modelId="{F8793210-76A8-4727-A2CB-3C57D7C18FF9}" type="pres">
      <dgm:prSet presAssocID="{503EEE11-0652-43C0-ACB7-4477AE5C998F}" presName="linear" presStyleCnt="0">
        <dgm:presLayoutVars>
          <dgm:dir/>
          <dgm:animLvl val="lvl"/>
          <dgm:resizeHandles val="exact"/>
        </dgm:presLayoutVars>
      </dgm:prSet>
      <dgm:spPr/>
    </dgm:pt>
    <dgm:pt modelId="{701DCA62-A954-4314-B45D-A8246E8B980D}" type="pres">
      <dgm:prSet presAssocID="{66B484E7-EBE2-42F7-AC2C-C2E079384BCD}" presName="parentLin" presStyleCnt="0"/>
      <dgm:spPr/>
    </dgm:pt>
    <dgm:pt modelId="{794CA817-A5A1-4843-B123-7E0522A7386C}" type="pres">
      <dgm:prSet presAssocID="{66B484E7-EBE2-42F7-AC2C-C2E079384BCD}" presName="parentLeftMargin" presStyleLbl="node1" presStyleIdx="0" presStyleCnt="1"/>
      <dgm:spPr/>
    </dgm:pt>
    <dgm:pt modelId="{4A855194-6B1D-4C9B-93A1-D7A694651EB7}" type="pres">
      <dgm:prSet presAssocID="{66B484E7-EBE2-42F7-AC2C-C2E079384BCD}" presName="parentText" presStyleLbl="node1" presStyleIdx="0" presStyleCnt="1" custScaleY="257427" custLinFactY="16624" custLinFactNeighborY="100000">
        <dgm:presLayoutVars>
          <dgm:chMax val="0"/>
          <dgm:bulletEnabled val="1"/>
        </dgm:presLayoutVars>
      </dgm:prSet>
      <dgm:spPr/>
    </dgm:pt>
    <dgm:pt modelId="{6F41EAA4-B26E-4FCA-A5E8-F917AFEBB3D8}" type="pres">
      <dgm:prSet presAssocID="{66B484E7-EBE2-42F7-AC2C-C2E079384BCD}" presName="negativeSpace" presStyleCnt="0"/>
      <dgm:spPr/>
    </dgm:pt>
    <dgm:pt modelId="{907319E4-8D37-4EBE-83C9-F146F754852C}" type="pres">
      <dgm:prSet presAssocID="{66B484E7-EBE2-42F7-AC2C-C2E079384BCD}" presName="childText" presStyleLbl="conFgAcc1" presStyleIdx="0" presStyleCnt="1" custScaleY="190883" custLinFactNeighborY="67621">
        <dgm:presLayoutVars>
          <dgm:bulletEnabled val="1"/>
        </dgm:presLayoutVars>
      </dgm:prSet>
      <dgm:spPr/>
    </dgm:pt>
  </dgm:ptLst>
  <dgm:cxnLst>
    <dgm:cxn modelId="{BC6E9903-3E77-4507-A271-902C440BF75A}" srcId="{66B484E7-EBE2-42F7-AC2C-C2E079384BCD}" destId="{79E1D519-0B01-465C-B10A-C2E5E76A4EC9}" srcOrd="7" destOrd="0" parTransId="{7F0B297A-5A35-4C10-A6EE-F148E46C7296}" sibTransId="{4EB88E4A-001B-4571-9ECA-C804219994DD}"/>
    <dgm:cxn modelId="{10BC500D-B378-4F7F-9EE0-FCD1E2F8493C}" type="presOf" srcId="{B1A7DD01-9AA9-4DA7-902A-554DBB59235D}" destId="{907319E4-8D37-4EBE-83C9-F146F754852C}" srcOrd="0" destOrd="2" presId="urn:microsoft.com/office/officeart/2005/8/layout/list1"/>
    <dgm:cxn modelId="{B1EC0F0E-F529-42FC-9A45-9EC56FB04A0E}" type="presOf" srcId="{A49F3E65-7AD0-4EBD-943A-8A0439D10DF6}" destId="{907319E4-8D37-4EBE-83C9-F146F754852C}" srcOrd="0" destOrd="0" presId="urn:microsoft.com/office/officeart/2005/8/layout/list1"/>
    <dgm:cxn modelId="{3E753210-E766-48EC-820E-0BBF22F7AD98}" srcId="{66B484E7-EBE2-42F7-AC2C-C2E079384BCD}" destId="{52FB9603-3EB7-45FF-8263-9A6AA207EC90}" srcOrd="5" destOrd="0" parTransId="{A2BEEA34-D26A-4293-9457-503CFBDC1DC2}" sibTransId="{A2DE1C0B-A09C-4B0C-99F9-1131FE65D407}"/>
    <dgm:cxn modelId="{CA959D1D-241C-4443-A9AA-2763384DE00A}" type="presOf" srcId="{E0C1DD79-7E70-42B7-AF37-2511B34C4740}" destId="{907319E4-8D37-4EBE-83C9-F146F754852C}" srcOrd="0" destOrd="10" presId="urn:microsoft.com/office/officeart/2005/8/layout/list1"/>
    <dgm:cxn modelId="{88BD4B23-775D-4768-8D74-92956A0133BE}" type="presOf" srcId="{2C1F8341-217B-41C9-A012-B718E0805563}" destId="{907319E4-8D37-4EBE-83C9-F146F754852C}" srcOrd="0" destOrd="4" presId="urn:microsoft.com/office/officeart/2005/8/layout/list1"/>
    <dgm:cxn modelId="{309BB55D-0409-4C3F-A1AA-01258FBE44D2}" type="presOf" srcId="{66B484E7-EBE2-42F7-AC2C-C2E079384BCD}" destId="{4A855194-6B1D-4C9B-93A1-D7A694651EB7}" srcOrd="1" destOrd="0" presId="urn:microsoft.com/office/officeart/2005/8/layout/list1"/>
    <dgm:cxn modelId="{1D36795E-2281-4FB9-92AC-988856F3C23C}" srcId="{66B484E7-EBE2-42F7-AC2C-C2E079384BCD}" destId="{A49F3E65-7AD0-4EBD-943A-8A0439D10DF6}" srcOrd="0" destOrd="0" parTransId="{5C646ACB-24BD-4927-AD14-4F00B00FEF81}" sibTransId="{5CCFC896-5466-4BE6-8899-ECDFED4201F4}"/>
    <dgm:cxn modelId="{68B1AF61-D868-4568-B21B-D541D82CA9DA}" type="presOf" srcId="{66B484E7-EBE2-42F7-AC2C-C2E079384BCD}" destId="{794CA817-A5A1-4843-B123-7E0522A7386C}" srcOrd="0" destOrd="0" presId="urn:microsoft.com/office/officeart/2005/8/layout/list1"/>
    <dgm:cxn modelId="{ECF1106A-C674-4D40-91DA-366757DAD528}" srcId="{66B484E7-EBE2-42F7-AC2C-C2E079384BCD}" destId="{7CB56CB6-B766-482E-A551-D6512A469A51}" srcOrd="1" destOrd="0" parTransId="{6963F3CD-ED7C-40A8-98FB-B54DB910C10F}" sibTransId="{934DFBBD-2210-480E-ABE5-15B2FE000504}"/>
    <dgm:cxn modelId="{0DB56274-4146-4B4B-9BE0-66D97ADF6BB0}" type="presOf" srcId="{52FB9603-3EB7-45FF-8263-9A6AA207EC90}" destId="{907319E4-8D37-4EBE-83C9-F146F754852C}" srcOrd="0" destOrd="5" presId="urn:microsoft.com/office/officeart/2005/8/layout/list1"/>
    <dgm:cxn modelId="{935F3582-BC24-4F48-8843-FE6368A5A1C3}" srcId="{52FB9603-3EB7-45FF-8263-9A6AA207EC90}" destId="{3DD7D9EE-1E3D-41E7-9999-361EA26521AC}" srcOrd="0" destOrd="0" parTransId="{9905E2A8-3C7F-41B1-AA18-779C7A282D9B}" sibTransId="{775D4DCA-D687-492E-AB26-42F98DCA1C16}"/>
    <dgm:cxn modelId="{0BAE3D8B-81CC-4DE0-8DD1-835B718F87D0}" srcId="{66B484E7-EBE2-42F7-AC2C-C2E079384BCD}" destId="{2C1F8341-217B-41C9-A012-B718E0805563}" srcOrd="4" destOrd="0" parTransId="{8B418DC8-E002-4E87-BDD1-208960A00DE4}" sibTransId="{009B8717-65FF-4052-8A42-F1C068514726}"/>
    <dgm:cxn modelId="{721B4A9A-46E6-490C-B041-621B772D894F}" srcId="{66B484E7-EBE2-42F7-AC2C-C2E079384BCD}" destId="{6DA943D9-A21A-4602-8205-85D07AD13469}" srcOrd="6" destOrd="0" parTransId="{A1DF59F1-116E-4201-AE7E-E10EB6A7AF15}" sibTransId="{24E2D6D3-1563-46C3-85AA-7E997EC50534}"/>
    <dgm:cxn modelId="{14F1E69A-C1F2-44A0-A02A-5E911A8BD6EB}" srcId="{66B484E7-EBE2-42F7-AC2C-C2E079384BCD}" destId="{E0C1DD79-7E70-42B7-AF37-2511B34C4740}" srcOrd="9" destOrd="0" parTransId="{26A810EA-BC62-4D97-84AB-BFC6AA48D998}" sibTransId="{F6922A84-804C-42F3-8D04-60C9E4353535}"/>
    <dgm:cxn modelId="{75294AAA-62DA-4AED-AF18-C9588523440B}" type="presOf" srcId="{79E1D519-0B01-465C-B10A-C2E5E76A4EC9}" destId="{907319E4-8D37-4EBE-83C9-F146F754852C}" srcOrd="0" destOrd="8" presId="urn:microsoft.com/office/officeart/2005/8/layout/list1"/>
    <dgm:cxn modelId="{0957B8B3-4D67-48C3-9BC3-9058BBFA0421}" type="presOf" srcId="{3DD7D9EE-1E3D-41E7-9999-361EA26521AC}" destId="{907319E4-8D37-4EBE-83C9-F146F754852C}" srcOrd="0" destOrd="6" presId="urn:microsoft.com/office/officeart/2005/8/layout/list1"/>
    <dgm:cxn modelId="{769859C1-7BAB-4180-B068-3AE5B3695544}" type="presOf" srcId="{7CB56CB6-B766-482E-A551-D6512A469A51}" destId="{907319E4-8D37-4EBE-83C9-F146F754852C}" srcOrd="0" destOrd="1" presId="urn:microsoft.com/office/officeart/2005/8/layout/list1"/>
    <dgm:cxn modelId="{3AB3C6CD-3536-4258-A3EA-261007974140}" srcId="{66B484E7-EBE2-42F7-AC2C-C2E079384BCD}" destId="{E84FDBEA-674A-4320-BE64-71D13D4B5D8D}" srcOrd="8" destOrd="0" parTransId="{8E592646-EB6D-4A0A-BD2E-0EA54705B025}" sibTransId="{2188BD75-0894-427C-AA1E-8D21012A4CD1}"/>
    <dgm:cxn modelId="{DF38BECE-A721-4086-B0C3-AC3B765D277B}" type="presOf" srcId="{6DA943D9-A21A-4602-8205-85D07AD13469}" destId="{907319E4-8D37-4EBE-83C9-F146F754852C}" srcOrd="0" destOrd="7" presId="urn:microsoft.com/office/officeart/2005/8/layout/list1"/>
    <dgm:cxn modelId="{A480F0D1-9FBE-4ACC-BCF9-9AFF2B75B318}" type="presOf" srcId="{E84FDBEA-674A-4320-BE64-71D13D4B5D8D}" destId="{907319E4-8D37-4EBE-83C9-F146F754852C}" srcOrd="0" destOrd="9" presId="urn:microsoft.com/office/officeart/2005/8/layout/list1"/>
    <dgm:cxn modelId="{AC9D64DF-21C7-4D35-8653-F76EBAEE4EE1}" type="presOf" srcId="{503EEE11-0652-43C0-ACB7-4477AE5C998F}" destId="{F8793210-76A8-4727-A2CB-3C57D7C18FF9}" srcOrd="0" destOrd="0" presId="urn:microsoft.com/office/officeart/2005/8/layout/list1"/>
    <dgm:cxn modelId="{DFEA71E5-3FC5-4EA1-ACD7-27E6654C362B}" srcId="{503EEE11-0652-43C0-ACB7-4477AE5C998F}" destId="{66B484E7-EBE2-42F7-AC2C-C2E079384BCD}" srcOrd="0" destOrd="0" parTransId="{3A71D7F4-28BA-4494-9246-2CD71BA4FEE8}" sibTransId="{E6333890-8D36-4824-A6BB-C445A8D92C17}"/>
    <dgm:cxn modelId="{BB9FEEF5-64F9-4446-A91F-1CACD8D05AFD}" srcId="{66B484E7-EBE2-42F7-AC2C-C2E079384BCD}" destId="{B1A7DD01-9AA9-4DA7-902A-554DBB59235D}" srcOrd="2" destOrd="0" parTransId="{F2710F0F-D861-4212-9132-156D3303EA6A}" sibTransId="{D0BDC4CE-1AE2-41C5-A586-174DB40A23BB}"/>
    <dgm:cxn modelId="{8A4E78F7-3606-4E3A-BDB4-43D9BC4AB59A}" srcId="{66B484E7-EBE2-42F7-AC2C-C2E079384BCD}" destId="{02116F40-4868-41A9-8D77-F3FEC01E4765}" srcOrd="3" destOrd="0" parTransId="{B1A5E52C-9419-44B1-8CF0-BC3FFDC508FA}" sibTransId="{A4F1024E-B7A4-4AD6-B039-6A584A1A8BA4}"/>
    <dgm:cxn modelId="{692003FF-8680-4426-B1A6-784BB5CD4D0B}" type="presOf" srcId="{02116F40-4868-41A9-8D77-F3FEC01E4765}" destId="{907319E4-8D37-4EBE-83C9-F146F754852C}" srcOrd="0" destOrd="3" presId="urn:microsoft.com/office/officeart/2005/8/layout/list1"/>
    <dgm:cxn modelId="{D63FF5A2-0977-43E6-A325-E10604F06A52}" type="presParOf" srcId="{F8793210-76A8-4727-A2CB-3C57D7C18FF9}" destId="{701DCA62-A954-4314-B45D-A8246E8B980D}" srcOrd="0" destOrd="0" presId="urn:microsoft.com/office/officeart/2005/8/layout/list1"/>
    <dgm:cxn modelId="{43022C18-8858-4706-8632-31801CA4F2B9}" type="presParOf" srcId="{701DCA62-A954-4314-B45D-A8246E8B980D}" destId="{794CA817-A5A1-4843-B123-7E0522A7386C}" srcOrd="0" destOrd="0" presId="urn:microsoft.com/office/officeart/2005/8/layout/list1"/>
    <dgm:cxn modelId="{7D3C26BA-0566-4816-819C-B1DEC4B4C01A}" type="presParOf" srcId="{701DCA62-A954-4314-B45D-A8246E8B980D}" destId="{4A855194-6B1D-4C9B-93A1-D7A694651EB7}" srcOrd="1" destOrd="0" presId="urn:microsoft.com/office/officeart/2005/8/layout/list1"/>
    <dgm:cxn modelId="{EAC7DDB2-DFC5-4ADB-85EA-718910561108}" type="presParOf" srcId="{F8793210-76A8-4727-A2CB-3C57D7C18FF9}" destId="{6F41EAA4-B26E-4FCA-A5E8-F917AFEBB3D8}" srcOrd="1" destOrd="0" presId="urn:microsoft.com/office/officeart/2005/8/layout/list1"/>
    <dgm:cxn modelId="{1E389FD3-3D80-40B6-A8AC-6D3CFDDC4D40}" type="presParOf" srcId="{F8793210-76A8-4727-A2CB-3C57D7C18FF9}" destId="{907319E4-8D37-4EBE-83C9-F146F754852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68A239-CF10-4673-8047-95113677A8A7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28267BF-B0DE-42D6-8C32-A00A4061AFD5}">
      <dgm:prSet/>
      <dgm:spPr/>
      <dgm:t>
        <a:bodyPr/>
        <a:lstStyle/>
        <a:p>
          <a:r>
            <a:rPr lang="en-GB" b="1" dirty="0"/>
            <a:t>Only took listings available in all three main datasets </a:t>
          </a:r>
          <a:endParaRPr lang="en-US" b="1" dirty="0"/>
        </a:p>
      </dgm:t>
    </dgm:pt>
    <dgm:pt modelId="{841E942D-92A6-4C00-B6C0-E323DD1CC1EC}" type="parTrans" cxnId="{0D69F973-3AC5-4F55-9CD8-A3618A403EA1}">
      <dgm:prSet/>
      <dgm:spPr/>
      <dgm:t>
        <a:bodyPr/>
        <a:lstStyle/>
        <a:p>
          <a:endParaRPr lang="en-US" b="1"/>
        </a:p>
      </dgm:t>
    </dgm:pt>
    <dgm:pt modelId="{1B6C894B-9BD8-4805-8D4B-2EEF4746CA07}" type="sibTrans" cxnId="{0D69F973-3AC5-4F55-9CD8-A3618A403EA1}">
      <dgm:prSet/>
      <dgm:spPr/>
      <dgm:t>
        <a:bodyPr/>
        <a:lstStyle/>
        <a:p>
          <a:endParaRPr lang="en-US" b="1"/>
        </a:p>
      </dgm:t>
    </dgm:pt>
    <dgm:pt modelId="{D55D0C26-C1BA-4B7F-A195-6A3FB53FA8D3}">
      <dgm:prSet custT="1"/>
      <dgm:spPr/>
      <dgm:t>
        <a:bodyPr/>
        <a:lstStyle/>
        <a:p>
          <a:r>
            <a:rPr lang="en-GB" sz="1100" b="1" dirty="0"/>
            <a:t>Looked at listings priced &lt;= $500 per night only </a:t>
          </a:r>
        </a:p>
        <a:p>
          <a:r>
            <a:rPr lang="en-GB" sz="900" b="1" dirty="0"/>
            <a:t>(</a:t>
          </a:r>
          <a:r>
            <a:rPr lang="en-GB" sz="900" b="1" i="1" dirty="0"/>
            <a:t>very few priced &gt; $500)</a:t>
          </a:r>
          <a:endParaRPr lang="en-US" sz="900" b="1" dirty="0"/>
        </a:p>
      </dgm:t>
    </dgm:pt>
    <dgm:pt modelId="{A4C41C25-BDC3-48DB-801A-949DA40F5D65}" type="parTrans" cxnId="{93999A7D-0B15-4A7A-96EF-A8AAECF3A599}">
      <dgm:prSet/>
      <dgm:spPr/>
      <dgm:t>
        <a:bodyPr/>
        <a:lstStyle/>
        <a:p>
          <a:endParaRPr lang="en-US" b="1"/>
        </a:p>
      </dgm:t>
    </dgm:pt>
    <dgm:pt modelId="{5338BF87-193E-4B0D-B2F4-D194387EB32E}" type="sibTrans" cxnId="{93999A7D-0B15-4A7A-96EF-A8AAECF3A599}">
      <dgm:prSet/>
      <dgm:spPr/>
      <dgm:t>
        <a:bodyPr/>
        <a:lstStyle/>
        <a:p>
          <a:endParaRPr lang="en-US" b="1"/>
        </a:p>
      </dgm:t>
    </dgm:pt>
    <dgm:pt modelId="{38A926EB-701C-491F-8E7D-1DF93B726203}">
      <dgm:prSet custT="1"/>
      <dgm:spPr/>
      <dgm:t>
        <a:bodyPr/>
        <a:lstStyle/>
        <a:p>
          <a:r>
            <a:rPr lang="en-GB" sz="1100" b="1" dirty="0"/>
            <a:t>Removed handful of listings priced at $0 per night</a:t>
          </a:r>
        </a:p>
        <a:p>
          <a:r>
            <a:rPr lang="en-GB" sz="900" b="1" dirty="0"/>
            <a:t>(</a:t>
          </a:r>
          <a:r>
            <a:rPr lang="en-GB" sz="900" b="1" i="1" dirty="0"/>
            <a:t>11 listings removed)</a:t>
          </a:r>
          <a:endParaRPr lang="en-US" sz="900" b="1" dirty="0"/>
        </a:p>
      </dgm:t>
    </dgm:pt>
    <dgm:pt modelId="{C9CD895E-AB4A-4FBB-8A44-7D02A0DC84E0}" type="parTrans" cxnId="{11689C15-6073-4942-B176-684C15B7A830}">
      <dgm:prSet/>
      <dgm:spPr/>
      <dgm:t>
        <a:bodyPr/>
        <a:lstStyle/>
        <a:p>
          <a:endParaRPr lang="en-US" b="1"/>
        </a:p>
      </dgm:t>
    </dgm:pt>
    <dgm:pt modelId="{6561DB3E-C7D4-4E9E-9D7A-E86EACCAD346}" type="sibTrans" cxnId="{11689C15-6073-4942-B176-684C15B7A830}">
      <dgm:prSet/>
      <dgm:spPr/>
      <dgm:t>
        <a:bodyPr/>
        <a:lstStyle/>
        <a:p>
          <a:endParaRPr lang="en-US" b="1"/>
        </a:p>
      </dgm:t>
    </dgm:pt>
    <dgm:pt modelId="{A7F011B6-5CA0-4165-86B9-BD60C13E0C3F}">
      <dgm:prSet/>
      <dgm:spPr/>
      <dgm:t>
        <a:bodyPr/>
        <a:lstStyle/>
        <a:p>
          <a:r>
            <a:rPr lang="en-GB" b="1" dirty="0"/>
            <a:t>Removed listings with &gt;30 nights min. stay requirement</a:t>
          </a:r>
          <a:endParaRPr lang="en-US" b="1" dirty="0"/>
        </a:p>
      </dgm:t>
    </dgm:pt>
    <dgm:pt modelId="{7BB78448-BF92-46F2-B039-5C89A07323D9}" type="parTrans" cxnId="{37151413-670C-4AA7-BC48-59C81693234B}">
      <dgm:prSet/>
      <dgm:spPr/>
      <dgm:t>
        <a:bodyPr/>
        <a:lstStyle/>
        <a:p>
          <a:endParaRPr lang="en-US" b="1"/>
        </a:p>
      </dgm:t>
    </dgm:pt>
    <dgm:pt modelId="{372D8C1A-03E7-44A7-B90F-1E177C789168}" type="sibTrans" cxnId="{37151413-670C-4AA7-BC48-59C81693234B}">
      <dgm:prSet/>
      <dgm:spPr/>
      <dgm:t>
        <a:bodyPr/>
        <a:lstStyle/>
        <a:p>
          <a:endParaRPr lang="en-US" b="1"/>
        </a:p>
      </dgm:t>
    </dgm:pt>
    <dgm:pt modelId="{B8BC13B2-47B1-4DA9-9C23-0A1CCC1785AD}">
      <dgm:prSet/>
      <dgm:spPr/>
      <dgm:t>
        <a:bodyPr/>
        <a:lstStyle/>
        <a:p>
          <a:r>
            <a:rPr lang="en-GB" b="1"/>
            <a:t>Dist_statue_liberty &amp; Dist_Brooklyn_Bridge were almost perfectly correlated (0.97!) and so we only used one of these as a feature</a:t>
          </a:r>
          <a:endParaRPr lang="en-US" b="1"/>
        </a:p>
      </dgm:t>
    </dgm:pt>
    <dgm:pt modelId="{802CDF64-68CD-4DBF-BBA4-F13CFC8FA414}" type="parTrans" cxnId="{0F9F9C9B-B292-46A9-A4E7-1B34AB2DC49A}">
      <dgm:prSet/>
      <dgm:spPr/>
      <dgm:t>
        <a:bodyPr/>
        <a:lstStyle/>
        <a:p>
          <a:endParaRPr lang="en-US" b="1"/>
        </a:p>
      </dgm:t>
    </dgm:pt>
    <dgm:pt modelId="{54B93EC5-C1B4-4B22-8231-45728A496FDA}" type="sibTrans" cxnId="{0F9F9C9B-B292-46A9-A4E7-1B34AB2DC49A}">
      <dgm:prSet/>
      <dgm:spPr/>
      <dgm:t>
        <a:bodyPr/>
        <a:lstStyle/>
        <a:p>
          <a:endParaRPr lang="en-US" b="1"/>
        </a:p>
      </dgm:t>
    </dgm:pt>
    <dgm:pt modelId="{03B25945-15B6-416A-83A8-513B2DEFD024}">
      <dgm:prSet/>
      <dgm:spPr/>
      <dgm:t>
        <a:bodyPr/>
        <a:lstStyle/>
        <a:p>
          <a:r>
            <a:rPr lang="en-GB" b="1"/>
            <a:t>Replaced null reviews_per_month with 0’s</a:t>
          </a:r>
          <a:endParaRPr lang="en-US" b="1"/>
        </a:p>
      </dgm:t>
    </dgm:pt>
    <dgm:pt modelId="{181F93D1-7C46-45EB-AE5F-895AEF674996}" type="parTrans" cxnId="{F7F8ED2E-F27A-48AF-A2A4-23E525BEB7B6}">
      <dgm:prSet/>
      <dgm:spPr/>
      <dgm:t>
        <a:bodyPr/>
        <a:lstStyle/>
        <a:p>
          <a:endParaRPr lang="en-US" b="1"/>
        </a:p>
      </dgm:t>
    </dgm:pt>
    <dgm:pt modelId="{58158EFC-9AD7-4CED-9D14-582A52F12E12}" type="sibTrans" cxnId="{F7F8ED2E-F27A-48AF-A2A4-23E525BEB7B6}">
      <dgm:prSet/>
      <dgm:spPr/>
      <dgm:t>
        <a:bodyPr/>
        <a:lstStyle/>
        <a:p>
          <a:endParaRPr lang="en-US" b="1"/>
        </a:p>
      </dgm:t>
    </dgm:pt>
    <dgm:pt modelId="{6A23D6D3-0A78-4491-B230-525ED67FE2F1}">
      <dgm:prSet custT="1"/>
      <dgm:spPr/>
      <dgm:t>
        <a:bodyPr/>
        <a:lstStyle/>
        <a:p>
          <a:r>
            <a:rPr lang="en-GB" sz="1400" b="1" dirty="0"/>
            <a:t>Resulted in ~18,700 rows to work with</a:t>
          </a:r>
          <a:endParaRPr lang="en-US" sz="1400" b="1" dirty="0"/>
        </a:p>
      </dgm:t>
    </dgm:pt>
    <dgm:pt modelId="{E946D418-BFA4-4136-BA80-C3A785708719}" type="parTrans" cxnId="{F736E292-F36B-4AE5-A079-A8B837019079}">
      <dgm:prSet/>
      <dgm:spPr/>
      <dgm:t>
        <a:bodyPr/>
        <a:lstStyle/>
        <a:p>
          <a:endParaRPr lang="en-US" b="1"/>
        </a:p>
      </dgm:t>
    </dgm:pt>
    <dgm:pt modelId="{B011C610-590B-43DF-A035-16DB92636A1A}" type="sibTrans" cxnId="{F736E292-F36B-4AE5-A079-A8B837019079}">
      <dgm:prSet/>
      <dgm:spPr/>
      <dgm:t>
        <a:bodyPr/>
        <a:lstStyle/>
        <a:p>
          <a:endParaRPr lang="en-US" b="1"/>
        </a:p>
      </dgm:t>
    </dgm:pt>
    <dgm:pt modelId="{D67BF73A-231B-4EB7-8E80-21DFA258DEE7}" type="pres">
      <dgm:prSet presAssocID="{FB68A239-CF10-4673-8047-95113677A8A7}" presName="diagram" presStyleCnt="0">
        <dgm:presLayoutVars>
          <dgm:dir/>
          <dgm:resizeHandles val="exact"/>
        </dgm:presLayoutVars>
      </dgm:prSet>
      <dgm:spPr/>
    </dgm:pt>
    <dgm:pt modelId="{F0BFDCEA-3DB4-493A-ACC8-9C4FBECDDA95}" type="pres">
      <dgm:prSet presAssocID="{128267BF-B0DE-42D6-8C32-A00A4061AFD5}" presName="node" presStyleLbl="node1" presStyleIdx="0" presStyleCnt="7">
        <dgm:presLayoutVars>
          <dgm:bulletEnabled val="1"/>
        </dgm:presLayoutVars>
      </dgm:prSet>
      <dgm:spPr/>
    </dgm:pt>
    <dgm:pt modelId="{23B74476-9B37-485E-987D-90BBF3FD37C4}" type="pres">
      <dgm:prSet presAssocID="{1B6C894B-9BD8-4805-8D4B-2EEF4746CA07}" presName="sibTrans" presStyleCnt="0"/>
      <dgm:spPr/>
    </dgm:pt>
    <dgm:pt modelId="{30B2BD47-C9F1-4D96-8B4C-0F46FAE27B0F}" type="pres">
      <dgm:prSet presAssocID="{D55D0C26-C1BA-4B7F-A195-6A3FB53FA8D3}" presName="node" presStyleLbl="node1" presStyleIdx="1" presStyleCnt="7">
        <dgm:presLayoutVars>
          <dgm:bulletEnabled val="1"/>
        </dgm:presLayoutVars>
      </dgm:prSet>
      <dgm:spPr/>
    </dgm:pt>
    <dgm:pt modelId="{CA70CF85-898C-4F9F-9819-28CEF90CEC61}" type="pres">
      <dgm:prSet presAssocID="{5338BF87-193E-4B0D-B2F4-D194387EB32E}" presName="sibTrans" presStyleCnt="0"/>
      <dgm:spPr/>
    </dgm:pt>
    <dgm:pt modelId="{F09E340D-E3E9-4914-BA13-FB872250C9BD}" type="pres">
      <dgm:prSet presAssocID="{38A926EB-701C-491F-8E7D-1DF93B726203}" presName="node" presStyleLbl="node1" presStyleIdx="2" presStyleCnt="7">
        <dgm:presLayoutVars>
          <dgm:bulletEnabled val="1"/>
        </dgm:presLayoutVars>
      </dgm:prSet>
      <dgm:spPr/>
    </dgm:pt>
    <dgm:pt modelId="{C640A2D0-5A3A-43AF-8AC3-C1C22DF43983}" type="pres">
      <dgm:prSet presAssocID="{6561DB3E-C7D4-4E9E-9D7A-E86EACCAD346}" presName="sibTrans" presStyleCnt="0"/>
      <dgm:spPr/>
    </dgm:pt>
    <dgm:pt modelId="{896FFFDA-31B1-4BFB-9062-9F5D97A1EB22}" type="pres">
      <dgm:prSet presAssocID="{A7F011B6-5CA0-4165-86B9-BD60C13E0C3F}" presName="node" presStyleLbl="node1" presStyleIdx="3" presStyleCnt="7">
        <dgm:presLayoutVars>
          <dgm:bulletEnabled val="1"/>
        </dgm:presLayoutVars>
      </dgm:prSet>
      <dgm:spPr/>
    </dgm:pt>
    <dgm:pt modelId="{1FBDF4ED-6C55-4F12-810F-CBD2CC57C6EA}" type="pres">
      <dgm:prSet presAssocID="{372D8C1A-03E7-44A7-B90F-1E177C789168}" presName="sibTrans" presStyleCnt="0"/>
      <dgm:spPr/>
    </dgm:pt>
    <dgm:pt modelId="{BA3AE5DD-677E-4607-B119-1AEE00B00521}" type="pres">
      <dgm:prSet presAssocID="{B8BC13B2-47B1-4DA9-9C23-0A1CCC1785AD}" presName="node" presStyleLbl="node1" presStyleIdx="4" presStyleCnt="7">
        <dgm:presLayoutVars>
          <dgm:bulletEnabled val="1"/>
        </dgm:presLayoutVars>
      </dgm:prSet>
      <dgm:spPr/>
    </dgm:pt>
    <dgm:pt modelId="{76B7D9B2-2B88-473A-80A0-96E6E2ACCBCF}" type="pres">
      <dgm:prSet presAssocID="{54B93EC5-C1B4-4B22-8231-45728A496FDA}" presName="sibTrans" presStyleCnt="0"/>
      <dgm:spPr/>
    </dgm:pt>
    <dgm:pt modelId="{0DDBBED6-35E8-4DAB-B012-C6DA87AB7D9B}" type="pres">
      <dgm:prSet presAssocID="{03B25945-15B6-416A-83A8-513B2DEFD024}" presName="node" presStyleLbl="node1" presStyleIdx="5" presStyleCnt="7">
        <dgm:presLayoutVars>
          <dgm:bulletEnabled val="1"/>
        </dgm:presLayoutVars>
      </dgm:prSet>
      <dgm:spPr/>
    </dgm:pt>
    <dgm:pt modelId="{49EEE91E-C9BE-4108-A461-27E1227A805C}" type="pres">
      <dgm:prSet presAssocID="{58158EFC-9AD7-4CED-9D14-582A52F12E12}" presName="sibTrans" presStyleCnt="0"/>
      <dgm:spPr/>
    </dgm:pt>
    <dgm:pt modelId="{C55A6D84-6254-4C53-9C69-0CCBDE2CE97F}" type="pres">
      <dgm:prSet presAssocID="{6A23D6D3-0A78-4491-B230-525ED67FE2F1}" presName="node" presStyleLbl="node1" presStyleIdx="6" presStyleCnt="7" custScaleX="191918">
        <dgm:presLayoutVars>
          <dgm:bulletEnabled val="1"/>
        </dgm:presLayoutVars>
      </dgm:prSet>
      <dgm:spPr/>
    </dgm:pt>
  </dgm:ptLst>
  <dgm:cxnLst>
    <dgm:cxn modelId="{37151413-670C-4AA7-BC48-59C81693234B}" srcId="{FB68A239-CF10-4673-8047-95113677A8A7}" destId="{A7F011B6-5CA0-4165-86B9-BD60C13E0C3F}" srcOrd="3" destOrd="0" parTransId="{7BB78448-BF92-46F2-B039-5C89A07323D9}" sibTransId="{372D8C1A-03E7-44A7-B90F-1E177C789168}"/>
    <dgm:cxn modelId="{11689C15-6073-4942-B176-684C15B7A830}" srcId="{FB68A239-CF10-4673-8047-95113677A8A7}" destId="{38A926EB-701C-491F-8E7D-1DF93B726203}" srcOrd="2" destOrd="0" parTransId="{C9CD895E-AB4A-4FBB-8A44-7D02A0DC84E0}" sibTransId="{6561DB3E-C7D4-4E9E-9D7A-E86EACCAD346}"/>
    <dgm:cxn modelId="{F7F8ED2E-F27A-48AF-A2A4-23E525BEB7B6}" srcId="{FB68A239-CF10-4673-8047-95113677A8A7}" destId="{03B25945-15B6-416A-83A8-513B2DEFD024}" srcOrd="5" destOrd="0" parTransId="{181F93D1-7C46-45EB-AE5F-895AEF674996}" sibTransId="{58158EFC-9AD7-4CED-9D14-582A52F12E12}"/>
    <dgm:cxn modelId="{0D69F973-3AC5-4F55-9CD8-A3618A403EA1}" srcId="{FB68A239-CF10-4673-8047-95113677A8A7}" destId="{128267BF-B0DE-42D6-8C32-A00A4061AFD5}" srcOrd="0" destOrd="0" parTransId="{841E942D-92A6-4C00-B6C0-E323DD1CC1EC}" sibTransId="{1B6C894B-9BD8-4805-8D4B-2EEF4746CA07}"/>
    <dgm:cxn modelId="{93999A7D-0B15-4A7A-96EF-A8AAECF3A599}" srcId="{FB68A239-CF10-4673-8047-95113677A8A7}" destId="{D55D0C26-C1BA-4B7F-A195-6A3FB53FA8D3}" srcOrd="1" destOrd="0" parTransId="{A4C41C25-BDC3-48DB-801A-949DA40F5D65}" sibTransId="{5338BF87-193E-4B0D-B2F4-D194387EB32E}"/>
    <dgm:cxn modelId="{FD106F8F-1B59-4CAE-93EE-24D5B7B1DA52}" type="presOf" srcId="{FB68A239-CF10-4673-8047-95113677A8A7}" destId="{D67BF73A-231B-4EB7-8E80-21DFA258DEE7}" srcOrd="0" destOrd="0" presId="urn:microsoft.com/office/officeart/2005/8/layout/default"/>
    <dgm:cxn modelId="{F736E292-F36B-4AE5-A079-A8B837019079}" srcId="{FB68A239-CF10-4673-8047-95113677A8A7}" destId="{6A23D6D3-0A78-4491-B230-525ED67FE2F1}" srcOrd="6" destOrd="0" parTransId="{E946D418-BFA4-4136-BA80-C3A785708719}" sibTransId="{B011C610-590B-43DF-A035-16DB92636A1A}"/>
    <dgm:cxn modelId="{CAAF4294-BEC4-4BC0-9F17-49CA5C2779B3}" type="presOf" srcId="{38A926EB-701C-491F-8E7D-1DF93B726203}" destId="{F09E340D-E3E9-4914-BA13-FB872250C9BD}" srcOrd="0" destOrd="0" presId="urn:microsoft.com/office/officeart/2005/8/layout/default"/>
    <dgm:cxn modelId="{0F9F9C9B-B292-46A9-A4E7-1B34AB2DC49A}" srcId="{FB68A239-CF10-4673-8047-95113677A8A7}" destId="{B8BC13B2-47B1-4DA9-9C23-0A1CCC1785AD}" srcOrd="4" destOrd="0" parTransId="{802CDF64-68CD-4DBF-BBA4-F13CFC8FA414}" sibTransId="{54B93EC5-C1B4-4B22-8231-45728A496FDA}"/>
    <dgm:cxn modelId="{4A81C6A5-2066-44B9-95B6-95A4F468F01A}" type="presOf" srcId="{B8BC13B2-47B1-4DA9-9C23-0A1CCC1785AD}" destId="{BA3AE5DD-677E-4607-B119-1AEE00B00521}" srcOrd="0" destOrd="0" presId="urn:microsoft.com/office/officeart/2005/8/layout/default"/>
    <dgm:cxn modelId="{C564ACAD-2B6C-4523-B0C6-4FC15B4749ED}" type="presOf" srcId="{03B25945-15B6-416A-83A8-513B2DEFD024}" destId="{0DDBBED6-35E8-4DAB-B012-C6DA87AB7D9B}" srcOrd="0" destOrd="0" presId="urn:microsoft.com/office/officeart/2005/8/layout/default"/>
    <dgm:cxn modelId="{546641AE-B9BF-443D-A5A7-883F65885500}" type="presOf" srcId="{A7F011B6-5CA0-4165-86B9-BD60C13E0C3F}" destId="{896FFFDA-31B1-4BFB-9062-9F5D97A1EB22}" srcOrd="0" destOrd="0" presId="urn:microsoft.com/office/officeart/2005/8/layout/default"/>
    <dgm:cxn modelId="{58DAC7C8-67E7-44A4-90F8-CAEF42B7FEE9}" type="presOf" srcId="{D55D0C26-C1BA-4B7F-A195-6A3FB53FA8D3}" destId="{30B2BD47-C9F1-4D96-8B4C-0F46FAE27B0F}" srcOrd="0" destOrd="0" presId="urn:microsoft.com/office/officeart/2005/8/layout/default"/>
    <dgm:cxn modelId="{242A48CE-BFC7-4F2D-967A-BAFC6051311B}" type="presOf" srcId="{128267BF-B0DE-42D6-8C32-A00A4061AFD5}" destId="{F0BFDCEA-3DB4-493A-ACC8-9C4FBECDDA95}" srcOrd="0" destOrd="0" presId="urn:microsoft.com/office/officeart/2005/8/layout/default"/>
    <dgm:cxn modelId="{5D3928F1-43CF-42ED-A88A-E67AFFF1FA8F}" type="presOf" srcId="{6A23D6D3-0A78-4491-B230-525ED67FE2F1}" destId="{C55A6D84-6254-4C53-9C69-0CCBDE2CE97F}" srcOrd="0" destOrd="0" presId="urn:microsoft.com/office/officeart/2005/8/layout/default"/>
    <dgm:cxn modelId="{B31454A1-CD75-4791-AB32-4F5FF2792455}" type="presParOf" srcId="{D67BF73A-231B-4EB7-8E80-21DFA258DEE7}" destId="{F0BFDCEA-3DB4-493A-ACC8-9C4FBECDDA95}" srcOrd="0" destOrd="0" presId="urn:microsoft.com/office/officeart/2005/8/layout/default"/>
    <dgm:cxn modelId="{2A4E8A61-999A-4E97-B3E5-194B18218F13}" type="presParOf" srcId="{D67BF73A-231B-4EB7-8E80-21DFA258DEE7}" destId="{23B74476-9B37-485E-987D-90BBF3FD37C4}" srcOrd="1" destOrd="0" presId="urn:microsoft.com/office/officeart/2005/8/layout/default"/>
    <dgm:cxn modelId="{CDA3C212-CAC0-49ED-BC94-E5F2EA8A5040}" type="presParOf" srcId="{D67BF73A-231B-4EB7-8E80-21DFA258DEE7}" destId="{30B2BD47-C9F1-4D96-8B4C-0F46FAE27B0F}" srcOrd="2" destOrd="0" presId="urn:microsoft.com/office/officeart/2005/8/layout/default"/>
    <dgm:cxn modelId="{04B89911-4614-4C29-92F9-62AF525F91BE}" type="presParOf" srcId="{D67BF73A-231B-4EB7-8E80-21DFA258DEE7}" destId="{CA70CF85-898C-4F9F-9819-28CEF90CEC61}" srcOrd="3" destOrd="0" presId="urn:microsoft.com/office/officeart/2005/8/layout/default"/>
    <dgm:cxn modelId="{EE17D020-E70E-4D04-8A7A-ABF91779C48B}" type="presParOf" srcId="{D67BF73A-231B-4EB7-8E80-21DFA258DEE7}" destId="{F09E340D-E3E9-4914-BA13-FB872250C9BD}" srcOrd="4" destOrd="0" presId="urn:microsoft.com/office/officeart/2005/8/layout/default"/>
    <dgm:cxn modelId="{F0F0681B-1802-4C70-A408-E4D64346EA39}" type="presParOf" srcId="{D67BF73A-231B-4EB7-8E80-21DFA258DEE7}" destId="{C640A2D0-5A3A-43AF-8AC3-C1C22DF43983}" srcOrd="5" destOrd="0" presId="urn:microsoft.com/office/officeart/2005/8/layout/default"/>
    <dgm:cxn modelId="{5FBF9498-7FFD-48F8-AB84-6BF66D79AD04}" type="presParOf" srcId="{D67BF73A-231B-4EB7-8E80-21DFA258DEE7}" destId="{896FFFDA-31B1-4BFB-9062-9F5D97A1EB22}" srcOrd="6" destOrd="0" presId="urn:microsoft.com/office/officeart/2005/8/layout/default"/>
    <dgm:cxn modelId="{D4730B6B-BE4E-45B8-AE59-B8D10787312D}" type="presParOf" srcId="{D67BF73A-231B-4EB7-8E80-21DFA258DEE7}" destId="{1FBDF4ED-6C55-4F12-810F-CBD2CC57C6EA}" srcOrd="7" destOrd="0" presId="urn:microsoft.com/office/officeart/2005/8/layout/default"/>
    <dgm:cxn modelId="{643F262B-CCF0-4F83-96A7-14B79187F60D}" type="presParOf" srcId="{D67BF73A-231B-4EB7-8E80-21DFA258DEE7}" destId="{BA3AE5DD-677E-4607-B119-1AEE00B00521}" srcOrd="8" destOrd="0" presId="urn:microsoft.com/office/officeart/2005/8/layout/default"/>
    <dgm:cxn modelId="{185AFA87-5B33-4660-8680-A1D7BE680C50}" type="presParOf" srcId="{D67BF73A-231B-4EB7-8E80-21DFA258DEE7}" destId="{76B7D9B2-2B88-473A-80A0-96E6E2ACCBCF}" srcOrd="9" destOrd="0" presId="urn:microsoft.com/office/officeart/2005/8/layout/default"/>
    <dgm:cxn modelId="{A613E231-C62B-408B-98A5-A2CD835EBE57}" type="presParOf" srcId="{D67BF73A-231B-4EB7-8E80-21DFA258DEE7}" destId="{0DDBBED6-35E8-4DAB-B012-C6DA87AB7D9B}" srcOrd="10" destOrd="0" presId="urn:microsoft.com/office/officeart/2005/8/layout/default"/>
    <dgm:cxn modelId="{9A4EFF13-5C78-4EFB-B987-668E184989D5}" type="presParOf" srcId="{D67BF73A-231B-4EB7-8E80-21DFA258DEE7}" destId="{49EEE91E-C9BE-4108-A461-27E1227A805C}" srcOrd="11" destOrd="0" presId="urn:microsoft.com/office/officeart/2005/8/layout/default"/>
    <dgm:cxn modelId="{4931E28F-175F-4B0A-BAFC-4D3CEE25CE8E}" type="presParOf" srcId="{D67BF73A-231B-4EB7-8E80-21DFA258DEE7}" destId="{C55A6D84-6254-4C53-9C69-0CCBDE2CE97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6E7ED-2E40-49A1-B3F9-376EA6372D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GB"/>
        </a:p>
      </dgm:t>
    </dgm:pt>
    <dgm:pt modelId="{AA58312F-C701-42BA-ADFF-CF5893D296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5"/>
              </a:solidFill>
            </a:rPr>
            <a:t>Linear Regression</a:t>
          </a:r>
          <a:endParaRPr lang="en-GB" b="1" dirty="0">
            <a:solidFill>
              <a:schemeClr val="accent5"/>
            </a:solidFill>
          </a:endParaRPr>
        </a:p>
      </dgm:t>
    </dgm:pt>
    <dgm:pt modelId="{3063FE0D-93C9-40E8-AD2F-164202148629}" type="parTrans" cxnId="{B81A401D-5F0E-4C19-BC6C-1A38266CDDDD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ED062250-7D58-4348-9741-EFEC7FDA8831}" type="sibTrans" cxnId="{B81A401D-5F0E-4C19-BC6C-1A38266CDDDD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93006BF9-DBD5-45DD-B509-FF15B3ADD9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5"/>
              </a:solidFill>
            </a:rPr>
            <a:t>Decision Tree</a:t>
          </a:r>
        </a:p>
      </dgm:t>
    </dgm:pt>
    <dgm:pt modelId="{1F5F0B9D-D801-46E1-962B-B5E44AF258FA}" type="parTrans" cxnId="{5147CC33-2E99-43E2-96C0-CA4DB10BC967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0E8607F2-57C7-4C36-9D71-D9B6107F8109}" type="sibTrans" cxnId="{5147CC33-2E99-43E2-96C0-CA4DB10BC967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97B97943-3B6C-4EDD-A534-CBEFF759F9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5"/>
              </a:solidFill>
            </a:rPr>
            <a:t>Random Forest</a:t>
          </a:r>
        </a:p>
      </dgm:t>
    </dgm:pt>
    <dgm:pt modelId="{66DD7E5D-967C-4AC3-8ADE-DD7C2E8D5CFE}" type="parTrans" cxnId="{D814211D-C920-4DCB-A480-0B94E83A443C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576841C0-30CF-4B3F-B790-2AD1542BF699}" type="sibTrans" cxnId="{D814211D-C920-4DCB-A480-0B94E83A443C}">
      <dgm:prSet/>
      <dgm:spPr/>
      <dgm:t>
        <a:bodyPr/>
        <a:lstStyle/>
        <a:p>
          <a:endParaRPr lang="en-GB" b="1">
            <a:solidFill>
              <a:schemeClr val="accent5"/>
            </a:solidFill>
          </a:endParaRPr>
        </a:p>
      </dgm:t>
    </dgm:pt>
    <dgm:pt modelId="{0F66BA9C-5DC5-4FE8-8530-69DB94CAC1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accent5"/>
              </a:solidFill>
            </a:rPr>
            <a:t>Ridge Regression</a:t>
          </a:r>
          <a:endParaRPr lang="en-GB" b="1" dirty="0">
            <a:solidFill>
              <a:schemeClr val="accent5"/>
            </a:solidFill>
          </a:endParaRPr>
        </a:p>
      </dgm:t>
    </dgm:pt>
    <dgm:pt modelId="{2338FE69-43C1-48F8-B445-B0DFB163457C}" type="parTrans" cxnId="{FA49BD29-202F-4ED3-8B5A-9C93507D922F}">
      <dgm:prSet/>
      <dgm:spPr/>
      <dgm:t>
        <a:bodyPr/>
        <a:lstStyle/>
        <a:p>
          <a:endParaRPr lang="en-GB"/>
        </a:p>
      </dgm:t>
    </dgm:pt>
    <dgm:pt modelId="{E362B071-30C2-46CE-9D87-4287F124A80C}" type="sibTrans" cxnId="{FA49BD29-202F-4ED3-8B5A-9C93507D922F}">
      <dgm:prSet/>
      <dgm:spPr/>
      <dgm:t>
        <a:bodyPr/>
        <a:lstStyle/>
        <a:p>
          <a:endParaRPr lang="en-GB"/>
        </a:p>
      </dgm:t>
    </dgm:pt>
    <dgm:pt modelId="{FD8C0A4C-7A72-437D-BDEA-059F5781FF33}" type="pres">
      <dgm:prSet presAssocID="{CDD6E7ED-2E40-49A1-B3F9-376EA6372DD2}" presName="root" presStyleCnt="0">
        <dgm:presLayoutVars>
          <dgm:dir/>
          <dgm:resizeHandles val="exact"/>
        </dgm:presLayoutVars>
      </dgm:prSet>
      <dgm:spPr/>
    </dgm:pt>
    <dgm:pt modelId="{D1E0B7CA-B781-43B6-B1DB-EA4F042AAD82}" type="pres">
      <dgm:prSet presAssocID="{AA58312F-C701-42BA-ADFF-CF5893D29690}" presName="compNode" presStyleCnt="0"/>
      <dgm:spPr/>
    </dgm:pt>
    <dgm:pt modelId="{99E35D2A-C4D3-42F1-80C2-A9DE6E18729B}" type="pres">
      <dgm:prSet presAssocID="{AA58312F-C701-42BA-ADFF-CF5893D296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E4BB86-3C7F-46B6-8AAF-54963A4EB286}" type="pres">
      <dgm:prSet presAssocID="{AA58312F-C701-42BA-ADFF-CF5893D29690}" presName="spaceRect" presStyleCnt="0"/>
      <dgm:spPr/>
    </dgm:pt>
    <dgm:pt modelId="{AA363EA9-DE62-4F8F-8359-40B2532B4A5D}" type="pres">
      <dgm:prSet presAssocID="{AA58312F-C701-42BA-ADFF-CF5893D29690}" presName="textRect" presStyleLbl="revTx" presStyleIdx="0" presStyleCnt="4">
        <dgm:presLayoutVars>
          <dgm:chMax val="1"/>
          <dgm:chPref val="1"/>
        </dgm:presLayoutVars>
      </dgm:prSet>
      <dgm:spPr/>
    </dgm:pt>
    <dgm:pt modelId="{BDB5867C-076C-468C-B145-F75F5F4B5A6E}" type="pres">
      <dgm:prSet presAssocID="{ED062250-7D58-4348-9741-EFEC7FDA8831}" presName="sibTrans" presStyleCnt="0"/>
      <dgm:spPr/>
    </dgm:pt>
    <dgm:pt modelId="{F2197950-153C-4D3B-9891-EDCE4D5DC6B3}" type="pres">
      <dgm:prSet presAssocID="{0F66BA9C-5DC5-4FE8-8530-69DB94CAC1F3}" presName="compNode" presStyleCnt="0"/>
      <dgm:spPr/>
    </dgm:pt>
    <dgm:pt modelId="{6210A6F9-1DAD-4E29-8289-DBE8C1404F65}" type="pres">
      <dgm:prSet presAssocID="{0F66BA9C-5DC5-4FE8-8530-69DB94CAC1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CDEAAB-6158-42B2-9ECA-40117E8FCD55}" type="pres">
      <dgm:prSet presAssocID="{0F66BA9C-5DC5-4FE8-8530-69DB94CAC1F3}" presName="spaceRect" presStyleCnt="0"/>
      <dgm:spPr/>
    </dgm:pt>
    <dgm:pt modelId="{C17167DE-6C5C-4528-9DF0-9ABFF05CF609}" type="pres">
      <dgm:prSet presAssocID="{0F66BA9C-5DC5-4FE8-8530-69DB94CAC1F3}" presName="textRect" presStyleLbl="revTx" presStyleIdx="1" presStyleCnt="4">
        <dgm:presLayoutVars>
          <dgm:chMax val="1"/>
          <dgm:chPref val="1"/>
        </dgm:presLayoutVars>
      </dgm:prSet>
      <dgm:spPr/>
    </dgm:pt>
    <dgm:pt modelId="{26BBB151-A9B5-441D-B08E-C2E7F8E25E28}" type="pres">
      <dgm:prSet presAssocID="{E362B071-30C2-46CE-9D87-4287F124A80C}" presName="sibTrans" presStyleCnt="0"/>
      <dgm:spPr/>
    </dgm:pt>
    <dgm:pt modelId="{DE1EE676-22CB-4414-AE3C-0489D48F89A0}" type="pres">
      <dgm:prSet presAssocID="{93006BF9-DBD5-45DD-B509-FF15B3ADD92F}" presName="compNode" presStyleCnt="0"/>
      <dgm:spPr/>
    </dgm:pt>
    <dgm:pt modelId="{8D5D66B8-AFE8-4921-8C3F-FA2F31402FD2}" type="pres">
      <dgm:prSet presAssocID="{93006BF9-DBD5-45DD-B509-FF15B3ADD9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5B1F89-567D-43B5-AD18-16FD7ECD074B}" type="pres">
      <dgm:prSet presAssocID="{93006BF9-DBD5-45DD-B509-FF15B3ADD92F}" presName="spaceRect" presStyleCnt="0"/>
      <dgm:spPr/>
    </dgm:pt>
    <dgm:pt modelId="{32892368-69CC-4871-B371-4143B0F392BC}" type="pres">
      <dgm:prSet presAssocID="{93006BF9-DBD5-45DD-B509-FF15B3ADD92F}" presName="textRect" presStyleLbl="revTx" presStyleIdx="2" presStyleCnt="4">
        <dgm:presLayoutVars>
          <dgm:chMax val="1"/>
          <dgm:chPref val="1"/>
        </dgm:presLayoutVars>
      </dgm:prSet>
      <dgm:spPr/>
    </dgm:pt>
    <dgm:pt modelId="{F861E580-6DFB-497C-815F-DF3FFD8D0CEB}" type="pres">
      <dgm:prSet presAssocID="{0E8607F2-57C7-4C36-9D71-D9B6107F8109}" presName="sibTrans" presStyleCnt="0"/>
      <dgm:spPr/>
    </dgm:pt>
    <dgm:pt modelId="{09BF0875-6A6B-4EEB-99C4-F72D3001042B}" type="pres">
      <dgm:prSet presAssocID="{97B97943-3B6C-4EDD-A534-CBEFF759F91E}" presName="compNode" presStyleCnt="0"/>
      <dgm:spPr/>
    </dgm:pt>
    <dgm:pt modelId="{43803F88-3CDB-41DC-8FF1-0AD9A59A6813}" type="pres">
      <dgm:prSet presAssocID="{97B97943-3B6C-4EDD-A534-CBEFF759F9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39A4704-32B0-4A53-8275-D6E7A20DDDE0}" type="pres">
      <dgm:prSet presAssocID="{97B97943-3B6C-4EDD-A534-CBEFF759F91E}" presName="spaceRect" presStyleCnt="0"/>
      <dgm:spPr/>
    </dgm:pt>
    <dgm:pt modelId="{17F8E71C-AD40-44E6-ACC8-11BD459D5B85}" type="pres">
      <dgm:prSet presAssocID="{97B97943-3B6C-4EDD-A534-CBEFF759F9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14211D-C920-4DCB-A480-0B94E83A443C}" srcId="{CDD6E7ED-2E40-49A1-B3F9-376EA6372DD2}" destId="{97B97943-3B6C-4EDD-A534-CBEFF759F91E}" srcOrd="3" destOrd="0" parTransId="{66DD7E5D-967C-4AC3-8ADE-DD7C2E8D5CFE}" sibTransId="{576841C0-30CF-4B3F-B790-2AD1542BF699}"/>
    <dgm:cxn modelId="{B81A401D-5F0E-4C19-BC6C-1A38266CDDDD}" srcId="{CDD6E7ED-2E40-49A1-B3F9-376EA6372DD2}" destId="{AA58312F-C701-42BA-ADFF-CF5893D29690}" srcOrd="0" destOrd="0" parTransId="{3063FE0D-93C9-40E8-AD2F-164202148629}" sibTransId="{ED062250-7D58-4348-9741-EFEC7FDA8831}"/>
    <dgm:cxn modelId="{FA49BD29-202F-4ED3-8B5A-9C93507D922F}" srcId="{CDD6E7ED-2E40-49A1-B3F9-376EA6372DD2}" destId="{0F66BA9C-5DC5-4FE8-8530-69DB94CAC1F3}" srcOrd="1" destOrd="0" parTransId="{2338FE69-43C1-48F8-B445-B0DFB163457C}" sibTransId="{E362B071-30C2-46CE-9D87-4287F124A80C}"/>
    <dgm:cxn modelId="{5147CC33-2E99-43E2-96C0-CA4DB10BC967}" srcId="{CDD6E7ED-2E40-49A1-B3F9-376EA6372DD2}" destId="{93006BF9-DBD5-45DD-B509-FF15B3ADD92F}" srcOrd="2" destOrd="0" parTransId="{1F5F0B9D-D801-46E1-962B-B5E44AF258FA}" sibTransId="{0E8607F2-57C7-4C36-9D71-D9B6107F8109}"/>
    <dgm:cxn modelId="{12A9445D-AE92-4782-8FE1-5F109D4843F0}" type="presOf" srcId="{93006BF9-DBD5-45DD-B509-FF15B3ADD92F}" destId="{32892368-69CC-4871-B371-4143B0F392BC}" srcOrd="0" destOrd="0" presId="urn:microsoft.com/office/officeart/2018/2/layout/IconLabelList"/>
    <dgm:cxn modelId="{5708B948-569F-4E38-BE57-1AEBFB8B913C}" type="presOf" srcId="{AA58312F-C701-42BA-ADFF-CF5893D29690}" destId="{AA363EA9-DE62-4F8F-8359-40B2532B4A5D}" srcOrd="0" destOrd="0" presId="urn:microsoft.com/office/officeart/2018/2/layout/IconLabelList"/>
    <dgm:cxn modelId="{2BBEC4AF-4591-42E6-B14E-DF5F7F3B3CD1}" type="presOf" srcId="{CDD6E7ED-2E40-49A1-B3F9-376EA6372DD2}" destId="{FD8C0A4C-7A72-437D-BDEA-059F5781FF33}" srcOrd="0" destOrd="0" presId="urn:microsoft.com/office/officeart/2018/2/layout/IconLabelList"/>
    <dgm:cxn modelId="{653AD1B2-DCE4-43E5-97F8-7826B013DC41}" type="presOf" srcId="{97B97943-3B6C-4EDD-A534-CBEFF759F91E}" destId="{17F8E71C-AD40-44E6-ACC8-11BD459D5B85}" srcOrd="0" destOrd="0" presId="urn:microsoft.com/office/officeart/2018/2/layout/IconLabelList"/>
    <dgm:cxn modelId="{5846B0DF-4E8E-489B-8FE0-26DD95270E17}" type="presOf" srcId="{0F66BA9C-5DC5-4FE8-8530-69DB94CAC1F3}" destId="{C17167DE-6C5C-4528-9DF0-9ABFF05CF609}" srcOrd="0" destOrd="0" presId="urn:microsoft.com/office/officeart/2018/2/layout/IconLabelList"/>
    <dgm:cxn modelId="{2A8092D1-285D-4627-A320-B409C8546A21}" type="presParOf" srcId="{FD8C0A4C-7A72-437D-BDEA-059F5781FF33}" destId="{D1E0B7CA-B781-43B6-B1DB-EA4F042AAD82}" srcOrd="0" destOrd="0" presId="urn:microsoft.com/office/officeart/2018/2/layout/IconLabelList"/>
    <dgm:cxn modelId="{D6697247-3A62-42CC-BF7F-8EF53079BDB1}" type="presParOf" srcId="{D1E0B7CA-B781-43B6-B1DB-EA4F042AAD82}" destId="{99E35D2A-C4D3-42F1-80C2-A9DE6E18729B}" srcOrd="0" destOrd="0" presId="urn:microsoft.com/office/officeart/2018/2/layout/IconLabelList"/>
    <dgm:cxn modelId="{992471D5-4F41-46DA-9072-3CF06C38D0D1}" type="presParOf" srcId="{D1E0B7CA-B781-43B6-B1DB-EA4F042AAD82}" destId="{D6E4BB86-3C7F-46B6-8AAF-54963A4EB286}" srcOrd="1" destOrd="0" presId="urn:microsoft.com/office/officeart/2018/2/layout/IconLabelList"/>
    <dgm:cxn modelId="{D0EDEF09-1106-450F-A882-E5EE51AE00F5}" type="presParOf" srcId="{D1E0B7CA-B781-43B6-B1DB-EA4F042AAD82}" destId="{AA363EA9-DE62-4F8F-8359-40B2532B4A5D}" srcOrd="2" destOrd="0" presId="urn:microsoft.com/office/officeart/2018/2/layout/IconLabelList"/>
    <dgm:cxn modelId="{7AB9F772-A075-4835-BBB6-F84238ED833D}" type="presParOf" srcId="{FD8C0A4C-7A72-437D-BDEA-059F5781FF33}" destId="{BDB5867C-076C-468C-B145-F75F5F4B5A6E}" srcOrd="1" destOrd="0" presId="urn:microsoft.com/office/officeart/2018/2/layout/IconLabelList"/>
    <dgm:cxn modelId="{DCBB646B-CDD5-4FBE-A23E-3B017FB26160}" type="presParOf" srcId="{FD8C0A4C-7A72-437D-BDEA-059F5781FF33}" destId="{F2197950-153C-4D3B-9891-EDCE4D5DC6B3}" srcOrd="2" destOrd="0" presId="urn:microsoft.com/office/officeart/2018/2/layout/IconLabelList"/>
    <dgm:cxn modelId="{550BC7E5-3F5A-4885-AC17-7D2CD861C1AA}" type="presParOf" srcId="{F2197950-153C-4D3B-9891-EDCE4D5DC6B3}" destId="{6210A6F9-1DAD-4E29-8289-DBE8C1404F65}" srcOrd="0" destOrd="0" presId="urn:microsoft.com/office/officeart/2018/2/layout/IconLabelList"/>
    <dgm:cxn modelId="{E1903737-5B51-48C9-9687-F30E5D7B7C26}" type="presParOf" srcId="{F2197950-153C-4D3B-9891-EDCE4D5DC6B3}" destId="{69CDEAAB-6158-42B2-9ECA-40117E8FCD55}" srcOrd="1" destOrd="0" presId="urn:microsoft.com/office/officeart/2018/2/layout/IconLabelList"/>
    <dgm:cxn modelId="{F0D6C24E-7618-4CF2-8109-111C5C7AB974}" type="presParOf" srcId="{F2197950-153C-4D3B-9891-EDCE4D5DC6B3}" destId="{C17167DE-6C5C-4528-9DF0-9ABFF05CF609}" srcOrd="2" destOrd="0" presId="urn:microsoft.com/office/officeart/2018/2/layout/IconLabelList"/>
    <dgm:cxn modelId="{42D31DAF-7110-4266-8453-41C436093916}" type="presParOf" srcId="{FD8C0A4C-7A72-437D-BDEA-059F5781FF33}" destId="{26BBB151-A9B5-441D-B08E-C2E7F8E25E28}" srcOrd="3" destOrd="0" presId="urn:microsoft.com/office/officeart/2018/2/layout/IconLabelList"/>
    <dgm:cxn modelId="{8BFA4513-9AB4-45A2-B21D-950FB7C05837}" type="presParOf" srcId="{FD8C0A4C-7A72-437D-BDEA-059F5781FF33}" destId="{DE1EE676-22CB-4414-AE3C-0489D48F89A0}" srcOrd="4" destOrd="0" presId="urn:microsoft.com/office/officeart/2018/2/layout/IconLabelList"/>
    <dgm:cxn modelId="{AD4BD859-AC97-4EA7-B1C6-F64AC8A9761A}" type="presParOf" srcId="{DE1EE676-22CB-4414-AE3C-0489D48F89A0}" destId="{8D5D66B8-AFE8-4921-8C3F-FA2F31402FD2}" srcOrd="0" destOrd="0" presId="urn:microsoft.com/office/officeart/2018/2/layout/IconLabelList"/>
    <dgm:cxn modelId="{D49DD241-946B-4B32-8C56-3E5A4C6A377B}" type="presParOf" srcId="{DE1EE676-22CB-4414-AE3C-0489D48F89A0}" destId="{555B1F89-567D-43B5-AD18-16FD7ECD074B}" srcOrd="1" destOrd="0" presId="urn:microsoft.com/office/officeart/2018/2/layout/IconLabelList"/>
    <dgm:cxn modelId="{4AE1EA36-756E-4FD8-B46C-9B16064A8BB1}" type="presParOf" srcId="{DE1EE676-22CB-4414-AE3C-0489D48F89A0}" destId="{32892368-69CC-4871-B371-4143B0F392BC}" srcOrd="2" destOrd="0" presId="urn:microsoft.com/office/officeart/2018/2/layout/IconLabelList"/>
    <dgm:cxn modelId="{FC3AAF2E-94DA-4E58-99A1-582BF84465B2}" type="presParOf" srcId="{FD8C0A4C-7A72-437D-BDEA-059F5781FF33}" destId="{F861E580-6DFB-497C-815F-DF3FFD8D0CEB}" srcOrd="5" destOrd="0" presId="urn:microsoft.com/office/officeart/2018/2/layout/IconLabelList"/>
    <dgm:cxn modelId="{1498EB73-F287-4970-A4DB-2A6884CB9003}" type="presParOf" srcId="{FD8C0A4C-7A72-437D-BDEA-059F5781FF33}" destId="{09BF0875-6A6B-4EEB-99C4-F72D3001042B}" srcOrd="6" destOrd="0" presId="urn:microsoft.com/office/officeart/2018/2/layout/IconLabelList"/>
    <dgm:cxn modelId="{07A088BC-3F4F-474A-8C1C-68FC577D1AB6}" type="presParOf" srcId="{09BF0875-6A6B-4EEB-99C4-F72D3001042B}" destId="{43803F88-3CDB-41DC-8FF1-0AD9A59A6813}" srcOrd="0" destOrd="0" presId="urn:microsoft.com/office/officeart/2018/2/layout/IconLabelList"/>
    <dgm:cxn modelId="{A0FCD636-714A-49EE-8E7A-E74170A69D25}" type="presParOf" srcId="{09BF0875-6A6B-4EEB-99C4-F72D3001042B}" destId="{F39A4704-32B0-4A53-8275-D6E7A20DDDE0}" srcOrd="1" destOrd="0" presId="urn:microsoft.com/office/officeart/2018/2/layout/IconLabelList"/>
    <dgm:cxn modelId="{2093B6F7-D77F-47D6-94E8-A9218C0C330C}" type="presParOf" srcId="{09BF0875-6A6B-4EEB-99C4-F72D3001042B}" destId="{17F8E71C-AD40-44E6-ACC8-11BD459D5B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2C41F2-C1CD-4228-B824-95B655D127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C1E977-6B76-4759-8005-9003778017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>
              <a:solidFill>
                <a:schemeClr val="accent5">
                  <a:lumMod val="50000"/>
                </a:schemeClr>
              </a:solidFill>
            </a:rPr>
            <a:t>Explore ways to improve the model further (e.g., adding peak/off-peak flag, amenities, transforming response variable) 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C8D101A8-A6B9-494F-AD39-697672E6F59C}" type="parTrans" cxnId="{194E0F8C-C098-4098-AB15-E93052D14545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315B30D4-358F-4551-ADBD-045405E3F227}" type="sibTrans" cxnId="{194E0F8C-C098-4098-AB15-E93052D14545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5EA6A821-E528-46C5-B770-86BF25A83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>
              <a:solidFill>
                <a:schemeClr val="accent5">
                  <a:lumMod val="50000"/>
                </a:schemeClr>
              </a:solidFill>
            </a:rPr>
            <a:t>Explore price prediction models for expensive listings that were not included</a:t>
          </a:r>
          <a:endParaRPr lang="en-US" sz="1600" b="1" dirty="0">
            <a:solidFill>
              <a:schemeClr val="accent5">
                <a:lumMod val="50000"/>
              </a:schemeClr>
            </a:solidFill>
          </a:endParaRPr>
        </a:p>
      </dgm:t>
    </dgm:pt>
    <dgm:pt modelId="{5269448E-0F04-4C05-9E43-3F93BB552902}" type="parTrans" cxnId="{32B60C89-E387-4AA3-B06F-C91DA38B95E1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C059BD33-ADE9-4D9F-A757-B703DA8D484A}" type="sibTrans" cxnId="{32B60C89-E387-4AA3-B06F-C91DA38B95E1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0BF47F94-35DD-4DC7-A57E-195EAFCEBF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>
              <a:solidFill>
                <a:schemeClr val="accent5">
                  <a:lumMod val="50000"/>
                </a:schemeClr>
              </a:solidFill>
            </a:rPr>
            <a:t>NLP on reviews data to understand customer sentiment around value and pricing, particularly for those that are much higher (or lower) than the predicted value</a:t>
          </a:r>
          <a:endParaRPr lang="en-US" sz="1600" b="1">
            <a:solidFill>
              <a:schemeClr val="accent5">
                <a:lumMod val="50000"/>
              </a:schemeClr>
            </a:solidFill>
          </a:endParaRPr>
        </a:p>
      </dgm:t>
    </dgm:pt>
    <dgm:pt modelId="{CA74489F-E633-4695-96F0-A8F90BDBAB06}" type="parTrans" cxnId="{AE0A8086-7F7D-4B68-904B-199D8D1C51E6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9F2CC2B6-E196-46B1-9909-9977F2D61DDD}" type="sibTrans" cxnId="{AE0A8086-7F7D-4B68-904B-199D8D1C51E6}">
      <dgm:prSet/>
      <dgm:spPr/>
      <dgm:t>
        <a:bodyPr/>
        <a:lstStyle/>
        <a:p>
          <a:endParaRPr lang="en-US" sz="2800" b="1">
            <a:solidFill>
              <a:schemeClr val="accent5">
                <a:lumMod val="50000"/>
              </a:schemeClr>
            </a:solidFill>
          </a:endParaRPr>
        </a:p>
      </dgm:t>
    </dgm:pt>
    <dgm:pt modelId="{2FE2E67D-30D3-45F2-A129-CFC82305CEFE}" type="pres">
      <dgm:prSet presAssocID="{412C41F2-C1CD-4228-B824-95B655D127FE}" presName="root" presStyleCnt="0">
        <dgm:presLayoutVars>
          <dgm:dir/>
          <dgm:resizeHandles val="exact"/>
        </dgm:presLayoutVars>
      </dgm:prSet>
      <dgm:spPr/>
    </dgm:pt>
    <dgm:pt modelId="{7745744A-66DC-44E1-826B-7C43F5741A9F}" type="pres">
      <dgm:prSet presAssocID="{F9C1E977-6B76-4759-8005-9003778017EC}" presName="compNode" presStyleCnt="0"/>
      <dgm:spPr/>
    </dgm:pt>
    <dgm:pt modelId="{0EB7F78E-831B-4DE4-AF2B-A5CC20CA47F4}" type="pres">
      <dgm:prSet presAssocID="{F9C1E977-6B76-4759-8005-9003778017EC}" presName="bgRect" presStyleLbl="bgShp" presStyleIdx="0" presStyleCnt="3"/>
      <dgm:spPr/>
    </dgm:pt>
    <dgm:pt modelId="{C72C5228-F68B-433F-A6D8-98BE0686D04C}" type="pres">
      <dgm:prSet presAssocID="{F9C1E977-6B76-4759-8005-900377801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CC42B6B-7C46-4057-845C-100A9B927368}" type="pres">
      <dgm:prSet presAssocID="{F9C1E977-6B76-4759-8005-9003778017EC}" presName="spaceRect" presStyleCnt="0"/>
      <dgm:spPr/>
    </dgm:pt>
    <dgm:pt modelId="{BA5F652C-A975-4A08-AF83-69B5894BC5DB}" type="pres">
      <dgm:prSet presAssocID="{F9C1E977-6B76-4759-8005-9003778017EC}" presName="parTx" presStyleLbl="revTx" presStyleIdx="0" presStyleCnt="3">
        <dgm:presLayoutVars>
          <dgm:chMax val="0"/>
          <dgm:chPref val="0"/>
        </dgm:presLayoutVars>
      </dgm:prSet>
      <dgm:spPr/>
    </dgm:pt>
    <dgm:pt modelId="{2D58C809-0C83-4636-B617-994FB24016FA}" type="pres">
      <dgm:prSet presAssocID="{315B30D4-358F-4551-ADBD-045405E3F227}" presName="sibTrans" presStyleCnt="0"/>
      <dgm:spPr/>
    </dgm:pt>
    <dgm:pt modelId="{343AD078-C940-4A0D-A073-8CFED4423D9D}" type="pres">
      <dgm:prSet presAssocID="{5EA6A821-E528-46C5-B770-86BF25A83D20}" presName="compNode" presStyleCnt="0"/>
      <dgm:spPr/>
    </dgm:pt>
    <dgm:pt modelId="{73E5E8DE-B08A-4FA9-9C28-42614FBA46D3}" type="pres">
      <dgm:prSet presAssocID="{5EA6A821-E528-46C5-B770-86BF25A83D20}" presName="bgRect" presStyleLbl="bgShp" presStyleIdx="1" presStyleCnt="3"/>
      <dgm:spPr/>
    </dgm:pt>
    <dgm:pt modelId="{6C250185-3661-4B14-B834-19E6F6DF1E03}" type="pres">
      <dgm:prSet presAssocID="{5EA6A821-E528-46C5-B770-86BF25A83D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21AC23-A139-4116-8FAB-05714983B019}" type="pres">
      <dgm:prSet presAssocID="{5EA6A821-E528-46C5-B770-86BF25A83D20}" presName="spaceRect" presStyleCnt="0"/>
      <dgm:spPr/>
    </dgm:pt>
    <dgm:pt modelId="{99A62A9F-D1FE-4383-866A-160C406C8066}" type="pres">
      <dgm:prSet presAssocID="{5EA6A821-E528-46C5-B770-86BF25A83D20}" presName="parTx" presStyleLbl="revTx" presStyleIdx="1" presStyleCnt="3">
        <dgm:presLayoutVars>
          <dgm:chMax val="0"/>
          <dgm:chPref val="0"/>
        </dgm:presLayoutVars>
      </dgm:prSet>
      <dgm:spPr/>
    </dgm:pt>
    <dgm:pt modelId="{055A136B-7839-40A4-86BC-68EA6321DBA5}" type="pres">
      <dgm:prSet presAssocID="{C059BD33-ADE9-4D9F-A757-B703DA8D484A}" presName="sibTrans" presStyleCnt="0"/>
      <dgm:spPr/>
    </dgm:pt>
    <dgm:pt modelId="{044C1576-CE34-40EB-996E-823E14D94AD8}" type="pres">
      <dgm:prSet presAssocID="{0BF47F94-35DD-4DC7-A57E-195EAFCEBF98}" presName="compNode" presStyleCnt="0"/>
      <dgm:spPr/>
    </dgm:pt>
    <dgm:pt modelId="{7EB5DF78-9118-4106-A56A-6343B5797AE5}" type="pres">
      <dgm:prSet presAssocID="{0BF47F94-35DD-4DC7-A57E-195EAFCEBF98}" presName="bgRect" presStyleLbl="bgShp" presStyleIdx="2" presStyleCnt="3"/>
      <dgm:spPr/>
    </dgm:pt>
    <dgm:pt modelId="{96E955B2-0BD5-47DB-A851-41D6270E5EA4}" type="pres">
      <dgm:prSet presAssocID="{0BF47F94-35DD-4DC7-A57E-195EAFCEB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C12C1D7-7D5B-4E31-A813-6C1BBCE81078}" type="pres">
      <dgm:prSet presAssocID="{0BF47F94-35DD-4DC7-A57E-195EAFCEBF98}" presName="spaceRect" presStyleCnt="0"/>
      <dgm:spPr/>
    </dgm:pt>
    <dgm:pt modelId="{0C9FD119-A990-41A1-84D7-F8327D4AFDE9}" type="pres">
      <dgm:prSet presAssocID="{0BF47F94-35DD-4DC7-A57E-195EAFCEBF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95EA38-2942-49B8-AE88-522C1DBC25CB}" type="presOf" srcId="{5EA6A821-E528-46C5-B770-86BF25A83D20}" destId="{99A62A9F-D1FE-4383-866A-160C406C8066}" srcOrd="0" destOrd="0" presId="urn:microsoft.com/office/officeart/2018/2/layout/IconVerticalSolidList"/>
    <dgm:cxn modelId="{EFBD7943-605A-465C-B5F2-A52B77726747}" type="presOf" srcId="{0BF47F94-35DD-4DC7-A57E-195EAFCEBF98}" destId="{0C9FD119-A990-41A1-84D7-F8327D4AFDE9}" srcOrd="0" destOrd="0" presId="urn:microsoft.com/office/officeart/2018/2/layout/IconVerticalSolidList"/>
    <dgm:cxn modelId="{9DA1CE43-32FB-43DB-A9DD-AE80A19A1E2F}" type="presOf" srcId="{412C41F2-C1CD-4228-B824-95B655D127FE}" destId="{2FE2E67D-30D3-45F2-A129-CFC82305CEFE}" srcOrd="0" destOrd="0" presId="urn:microsoft.com/office/officeart/2018/2/layout/IconVerticalSolidList"/>
    <dgm:cxn modelId="{AE0A8086-7F7D-4B68-904B-199D8D1C51E6}" srcId="{412C41F2-C1CD-4228-B824-95B655D127FE}" destId="{0BF47F94-35DD-4DC7-A57E-195EAFCEBF98}" srcOrd="2" destOrd="0" parTransId="{CA74489F-E633-4695-96F0-A8F90BDBAB06}" sibTransId="{9F2CC2B6-E196-46B1-9909-9977F2D61DDD}"/>
    <dgm:cxn modelId="{32B60C89-E387-4AA3-B06F-C91DA38B95E1}" srcId="{412C41F2-C1CD-4228-B824-95B655D127FE}" destId="{5EA6A821-E528-46C5-B770-86BF25A83D20}" srcOrd="1" destOrd="0" parTransId="{5269448E-0F04-4C05-9E43-3F93BB552902}" sibTransId="{C059BD33-ADE9-4D9F-A757-B703DA8D484A}"/>
    <dgm:cxn modelId="{194E0F8C-C098-4098-AB15-E93052D14545}" srcId="{412C41F2-C1CD-4228-B824-95B655D127FE}" destId="{F9C1E977-6B76-4759-8005-9003778017EC}" srcOrd="0" destOrd="0" parTransId="{C8D101A8-A6B9-494F-AD39-697672E6F59C}" sibTransId="{315B30D4-358F-4551-ADBD-045405E3F227}"/>
    <dgm:cxn modelId="{B6EA2ACE-EDD3-4EC6-91B3-A99057B48AB2}" type="presOf" srcId="{F9C1E977-6B76-4759-8005-9003778017EC}" destId="{BA5F652C-A975-4A08-AF83-69B5894BC5DB}" srcOrd="0" destOrd="0" presId="urn:microsoft.com/office/officeart/2018/2/layout/IconVerticalSolidList"/>
    <dgm:cxn modelId="{06B6C8B2-ABC4-4AB8-B10F-5F900DCEF4B6}" type="presParOf" srcId="{2FE2E67D-30D3-45F2-A129-CFC82305CEFE}" destId="{7745744A-66DC-44E1-826B-7C43F5741A9F}" srcOrd="0" destOrd="0" presId="urn:microsoft.com/office/officeart/2018/2/layout/IconVerticalSolidList"/>
    <dgm:cxn modelId="{CCE3E7C4-590E-457A-BAD6-39A368B23C6B}" type="presParOf" srcId="{7745744A-66DC-44E1-826B-7C43F5741A9F}" destId="{0EB7F78E-831B-4DE4-AF2B-A5CC20CA47F4}" srcOrd="0" destOrd="0" presId="urn:microsoft.com/office/officeart/2018/2/layout/IconVerticalSolidList"/>
    <dgm:cxn modelId="{C6BCE668-3900-4A58-B70C-54E8FE08D700}" type="presParOf" srcId="{7745744A-66DC-44E1-826B-7C43F5741A9F}" destId="{C72C5228-F68B-433F-A6D8-98BE0686D04C}" srcOrd="1" destOrd="0" presId="urn:microsoft.com/office/officeart/2018/2/layout/IconVerticalSolidList"/>
    <dgm:cxn modelId="{2C5E9F04-54C1-4820-91DF-A6E5B98D2C50}" type="presParOf" srcId="{7745744A-66DC-44E1-826B-7C43F5741A9F}" destId="{DCC42B6B-7C46-4057-845C-100A9B927368}" srcOrd="2" destOrd="0" presId="urn:microsoft.com/office/officeart/2018/2/layout/IconVerticalSolidList"/>
    <dgm:cxn modelId="{FDED1D12-025D-4768-9DCD-8C561F1FDC5E}" type="presParOf" srcId="{7745744A-66DC-44E1-826B-7C43F5741A9F}" destId="{BA5F652C-A975-4A08-AF83-69B5894BC5DB}" srcOrd="3" destOrd="0" presId="urn:microsoft.com/office/officeart/2018/2/layout/IconVerticalSolidList"/>
    <dgm:cxn modelId="{BF040421-7494-47E2-B21B-5CA2820EEBF5}" type="presParOf" srcId="{2FE2E67D-30D3-45F2-A129-CFC82305CEFE}" destId="{2D58C809-0C83-4636-B617-994FB24016FA}" srcOrd="1" destOrd="0" presId="urn:microsoft.com/office/officeart/2018/2/layout/IconVerticalSolidList"/>
    <dgm:cxn modelId="{C2778FDC-7EDD-48AB-B020-C341321FDA12}" type="presParOf" srcId="{2FE2E67D-30D3-45F2-A129-CFC82305CEFE}" destId="{343AD078-C940-4A0D-A073-8CFED4423D9D}" srcOrd="2" destOrd="0" presId="urn:microsoft.com/office/officeart/2018/2/layout/IconVerticalSolidList"/>
    <dgm:cxn modelId="{EECFBA59-C9BE-4CDD-A67B-FB45281CE851}" type="presParOf" srcId="{343AD078-C940-4A0D-A073-8CFED4423D9D}" destId="{73E5E8DE-B08A-4FA9-9C28-42614FBA46D3}" srcOrd="0" destOrd="0" presId="urn:microsoft.com/office/officeart/2018/2/layout/IconVerticalSolidList"/>
    <dgm:cxn modelId="{6E490FFB-99BE-407A-9EB7-F0DCE0F3D213}" type="presParOf" srcId="{343AD078-C940-4A0D-A073-8CFED4423D9D}" destId="{6C250185-3661-4B14-B834-19E6F6DF1E03}" srcOrd="1" destOrd="0" presId="urn:microsoft.com/office/officeart/2018/2/layout/IconVerticalSolidList"/>
    <dgm:cxn modelId="{4D8A851D-0918-4B1C-968B-7920F2B79357}" type="presParOf" srcId="{343AD078-C940-4A0D-A073-8CFED4423D9D}" destId="{1221AC23-A139-4116-8FAB-05714983B019}" srcOrd="2" destOrd="0" presId="urn:microsoft.com/office/officeart/2018/2/layout/IconVerticalSolidList"/>
    <dgm:cxn modelId="{61AA276F-FDAC-4528-885A-647B5B58A351}" type="presParOf" srcId="{343AD078-C940-4A0D-A073-8CFED4423D9D}" destId="{99A62A9F-D1FE-4383-866A-160C406C8066}" srcOrd="3" destOrd="0" presId="urn:microsoft.com/office/officeart/2018/2/layout/IconVerticalSolidList"/>
    <dgm:cxn modelId="{14BE635B-CCE1-40FD-9E1F-1C36334EF2A0}" type="presParOf" srcId="{2FE2E67D-30D3-45F2-A129-CFC82305CEFE}" destId="{055A136B-7839-40A4-86BC-68EA6321DBA5}" srcOrd="3" destOrd="0" presId="urn:microsoft.com/office/officeart/2018/2/layout/IconVerticalSolidList"/>
    <dgm:cxn modelId="{5CD4D742-5683-4AA6-9ECE-5E6164D26B1C}" type="presParOf" srcId="{2FE2E67D-30D3-45F2-A129-CFC82305CEFE}" destId="{044C1576-CE34-40EB-996E-823E14D94AD8}" srcOrd="4" destOrd="0" presId="urn:microsoft.com/office/officeart/2018/2/layout/IconVerticalSolidList"/>
    <dgm:cxn modelId="{35F7DC9F-D0E8-4FA5-B617-2021F54A998B}" type="presParOf" srcId="{044C1576-CE34-40EB-996E-823E14D94AD8}" destId="{7EB5DF78-9118-4106-A56A-6343B5797AE5}" srcOrd="0" destOrd="0" presId="urn:microsoft.com/office/officeart/2018/2/layout/IconVerticalSolidList"/>
    <dgm:cxn modelId="{46C5386D-E065-4AED-BB1E-F10F335A22B3}" type="presParOf" srcId="{044C1576-CE34-40EB-996E-823E14D94AD8}" destId="{96E955B2-0BD5-47DB-A851-41D6270E5EA4}" srcOrd="1" destOrd="0" presId="urn:microsoft.com/office/officeart/2018/2/layout/IconVerticalSolidList"/>
    <dgm:cxn modelId="{A57D1FE0-4CEC-428B-A462-7B20B7DCC320}" type="presParOf" srcId="{044C1576-CE34-40EB-996E-823E14D94AD8}" destId="{3C12C1D7-7D5B-4E31-A813-6C1BBCE81078}" srcOrd="2" destOrd="0" presId="urn:microsoft.com/office/officeart/2018/2/layout/IconVerticalSolidList"/>
    <dgm:cxn modelId="{87EC1C0C-094D-4127-8B25-477141C1CE42}" type="presParOf" srcId="{044C1576-CE34-40EB-996E-823E14D94AD8}" destId="{0C9FD119-A990-41A1-84D7-F8327D4AFD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319E4-8D37-4EBE-83C9-F146F754852C}">
      <dsp:nvSpPr>
        <dsp:cNvPr id="0" name=""/>
        <dsp:cNvSpPr/>
      </dsp:nvSpPr>
      <dsp:spPr>
        <a:xfrm>
          <a:off x="0" y="299653"/>
          <a:ext cx="4765646" cy="39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67" tIns="249936" rIns="3698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b="1" kern="1200">
              <a:solidFill>
                <a:schemeClr val="accent4">
                  <a:lumMod val="50000"/>
                </a:schemeClr>
              </a:solidFill>
            </a:rPr>
            <a:t>Listings data </a:t>
          </a:r>
          <a:endParaRPr lang="en-US" sz="1200" b="1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accent4">
                  <a:lumMod val="50000"/>
                </a:schemeClr>
              </a:solidFill>
            </a:rPr>
            <a:t>Listing name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Neighbourhood group (Manhattan, Brooklyn etc.) 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Latitude/Longitude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Room type (private, entire apt, shared home)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Min. nights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Number of reviews 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Host listings count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b="1" kern="1200" dirty="0">
              <a:solidFill>
                <a:schemeClr val="accent4">
                  <a:lumMod val="50000"/>
                </a:schemeClr>
              </a:solidFill>
            </a:rPr>
            <a:t>Reviews data </a:t>
          </a:r>
          <a:endParaRPr lang="en-US" sz="1200" b="1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Date of review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Review comments  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b="1" kern="1200">
              <a:solidFill>
                <a:schemeClr val="accent4">
                  <a:lumMod val="50000"/>
                </a:schemeClr>
              </a:solidFill>
            </a:rPr>
            <a:t>Detailed listings data </a:t>
          </a:r>
          <a:endParaRPr lang="en-US" sz="1200" b="1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Accommodates/no. beds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Review score rating</a:t>
          </a: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0" y="299653"/>
        <a:ext cx="4765646" cy="3978362"/>
      </dsp:txXfrm>
    </dsp:sp>
    <dsp:sp modelId="{4A855194-6B1D-4C9B-93A1-D7A694651EB7}">
      <dsp:nvSpPr>
        <dsp:cNvPr id="0" name=""/>
        <dsp:cNvSpPr/>
      </dsp:nvSpPr>
      <dsp:spPr>
        <a:xfrm>
          <a:off x="238282" y="122533"/>
          <a:ext cx="3335952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6091" tIns="0" rIns="12609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Available features </a:t>
          </a:r>
          <a:endParaRPr lang="en-US" sz="1200" b="1" kern="1200" dirty="0"/>
        </a:p>
      </dsp:txBody>
      <dsp:txXfrm>
        <a:off x="255575" y="139826"/>
        <a:ext cx="3301366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319E4-8D37-4EBE-83C9-F146F754852C}">
      <dsp:nvSpPr>
        <dsp:cNvPr id="0" name=""/>
        <dsp:cNvSpPr/>
      </dsp:nvSpPr>
      <dsp:spPr>
        <a:xfrm>
          <a:off x="0" y="286636"/>
          <a:ext cx="4765646" cy="4029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67" tIns="410462" rIns="3698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1" kern="1200">
              <a:solidFill>
                <a:schemeClr val="accent4">
                  <a:lumMod val="50000"/>
                </a:schemeClr>
              </a:solidFill>
            </a:rPr>
            <a:t>Distance from popular locations:</a:t>
          </a:r>
          <a:endParaRPr lang="en-US" sz="1200" b="1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Distance from Brooklyn Bridge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Distance from Central Park 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Distance from Statue of Liberty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Distance from LGA airport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Distance from JFK airport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i="1" kern="1200">
              <a:solidFill>
                <a:schemeClr val="accent4">
                  <a:lumMod val="50000"/>
                </a:schemeClr>
              </a:solidFill>
            </a:rPr>
            <a:t>Calculated using longitude/latitude</a:t>
          </a:r>
          <a:endParaRPr lang="en-GB" sz="1200" i="1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GB" sz="1200" i="1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1200" b="1" i="0" kern="1200">
              <a:solidFill>
                <a:schemeClr val="accent4">
                  <a:lumMod val="50000"/>
                </a:schemeClr>
              </a:solidFill>
            </a:rPr>
            <a:t>Reviews sentiment: </a:t>
          </a:r>
          <a:endParaRPr lang="en-GB" sz="1200" b="1" i="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kern="1200">
              <a:solidFill>
                <a:schemeClr val="accent4">
                  <a:lumMod val="50000"/>
                </a:schemeClr>
              </a:solidFill>
            </a:rPr>
            <a:t>Average review sentiment per listing</a:t>
          </a:r>
          <a:endParaRPr lang="en-GB" sz="12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0" y="286636"/>
        <a:ext cx="4765646" cy="4029773"/>
      </dsp:txXfrm>
    </dsp:sp>
    <dsp:sp modelId="{4A855194-6B1D-4C9B-93A1-D7A694651EB7}">
      <dsp:nvSpPr>
        <dsp:cNvPr id="0" name=""/>
        <dsp:cNvSpPr/>
      </dsp:nvSpPr>
      <dsp:spPr>
        <a:xfrm>
          <a:off x="238049" y="161108"/>
          <a:ext cx="3332694" cy="35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6091" tIns="0" rIns="12609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solidFill>
                <a:schemeClr val="bg1"/>
              </a:solidFill>
            </a:rPr>
            <a:t>Additional features created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255365" y="178424"/>
        <a:ext cx="3298062" cy="320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FDCEA-3DB4-493A-ACC8-9C4FBECDDA95}">
      <dsp:nvSpPr>
        <dsp:cNvPr id="0" name=""/>
        <dsp:cNvSpPr/>
      </dsp:nvSpPr>
      <dsp:spPr>
        <a:xfrm>
          <a:off x="0" y="515540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Only took listings available in all three main datasets </a:t>
          </a:r>
          <a:endParaRPr lang="en-US" sz="1100" b="1" kern="1200" dirty="0"/>
        </a:p>
      </dsp:txBody>
      <dsp:txXfrm>
        <a:off x="0" y="515540"/>
        <a:ext cx="1720453" cy="1032271"/>
      </dsp:txXfrm>
    </dsp:sp>
    <dsp:sp modelId="{30B2BD47-C9F1-4D96-8B4C-0F46FAE27B0F}">
      <dsp:nvSpPr>
        <dsp:cNvPr id="0" name=""/>
        <dsp:cNvSpPr/>
      </dsp:nvSpPr>
      <dsp:spPr>
        <a:xfrm>
          <a:off x="1892498" y="515540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Looked at listings priced &lt;= $500 per night only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(</a:t>
          </a:r>
          <a:r>
            <a:rPr lang="en-GB" sz="900" b="1" i="1" kern="1200" dirty="0"/>
            <a:t>very few priced &gt; $500)</a:t>
          </a:r>
          <a:endParaRPr lang="en-US" sz="900" b="1" kern="1200" dirty="0"/>
        </a:p>
      </dsp:txBody>
      <dsp:txXfrm>
        <a:off x="1892498" y="515540"/>
        <a:ext cx="1720453" cy="1032271"/>
      </dsp:txXfrm>
    </dsp:sp>
    <dsp:sp modelId="{F09E340D-E3E9-4914-BA13-FB872250C9BD}">
      <dsp:nvSpPr>
        <dsp:cNvPr id="0" name=""/>
        <dsp:cNvSpPr/>
      </dsp:nvSpPr>
      <dsp:spPr>
        <a:xfrm>
          <a:off x="3784996" y="515540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Removed handful of listings priced at $0 per night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(</a:t>
          </a:r>
          <a:r>
            <a:rPr lang="en-GB" sz="900" b="1" i="1" kern="1200" dirty="0"/>
            <a:t>11 listings removed)</a:t>
          </a:r>
          <a:endParaRPr lang="en-US" sz="900" b="1" kern="1200" dirty="0"/>
        </a:p>
      </dsp:txBody>
      <dsp:txXfrm>
        <a:off x="3784996" y="515540"/>
        <a:ext cx="1720453" cy="1032271"/>
      </dsp:txXfrm>
    </dsp:sp>
    <dsp:sp modelId="{896FFFDA-31B1-4BFB-9062-9F5D97A1EB22}">
      <dsp:nvSpPr>
        <dsp:cNvPr id="0" name=""/>
        <dsp:cNvSpPr/>
      </dsp:nvSpPr>
      <dsp:spPr>
        <a:xfrm>
          <a:off x="0" y="1719858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Removed listings with &gt;30 nights min. stay requirement</a:t>
          </a:r>
          <a:endParaRPr lang="en-US" sz="1100" b="1" kern="1200" dirty="0"/>
        </a:p>
      </dsp:txBody>
      <dsp:txXfrm>
        <a:off x="0" y="1719858"/>
        <a:ext cx="1720453" cy="1032271"/>
      </dsp:txXfrm>
    </dsp:sp>
    <dsp:sp modelId="{BA3AE5DD-677E-4607-B119-1AEE00B00521}">
      <dsp:nvSpPr>
        <dsp:cNvPr id="0" name=""/>
        <dsp:cNvSpPr/>
      </dsp:nvSpPr>
      <dsp:spPr>
        <a:xfrm>
          <a:off x="1892498" y="1719858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Dist_statue_liberty &amp; Dist_Brooklyn_Bridge were almost perfectly correlated (0.97!) and so we only used one of these as a feature</a:t>
          </a:r>
          <a:endParaRPr lang="en-US" sz="1100" b="1" kern="1200"/>
        </a:p>
      </dsp:txBody>
      <dsp:txXfrm>
        <a:off x="1892498" y="1719858"/>
        <a:ext cx="1720453" cy="1032271"/>
      </dsp:txXfrm>
    </dsp:sp>
    <dsp:sp modelId="{0DDBBED6-35E8-4DAB-B012-C6DA87AB7D9B}">
      <dsp:nvSpPr>
        <dsp:cNvPr id="0" name=""/>
        <dsp:cNvSpPr/>
      </dsp:nvSpPr>
      <dsp:spPr>
        <a:xfrm>
          <a:off x="3784996" y="1719858"/>
          <a:ext cx="1720453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Replaced null reviews_per_month with 0’s</a:t>
          </a:r>
          <a:endParaRPr lang="en-US" sz="1100" b="1" kern="1200"/>
        </a:p>
      </dsp:txBody>
      <dsp:txXfrm>
        <a:off x="3784996" y="1719858"/>
        <a:ext cx="1720453" cy="1032271"/>
      </dsp:txXfrm>
    </dsp:sp>
    <dsp:sp modelId="{C55A6D84-6254-4C53-9C69-0CCBDE2CE97F}">
      <dsp:nvSpPr>
        <dsp:cNvPr id="0" name=""/>
        <dsp:cNvSpPr/>
      </dsp:nvSpPr>
      <dsp:spPr>
        <a:xfrm>
          <a:off x="1101795" y="2924175"/>
          <a:ext cx="3301859" cy="1032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Resulted in ~18,700 rows to work with</a:t>
          </a:r>
          <a:endParaRPr lang="en-US" sz="1400" b="1" kern="1200" dirty="0"/>
        </a:p>
      </dsp:txBody>
      <dsp:txXfrm>
        <a:off x="1101795" y="2924175"/>
        <a:ext cx="3301859" cy="1032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35D2A-C4D3-42F1-80C2-A9DE6E18729B}">
      <dsp:nvSpPr>
        <dsp:cNvPr id="0" name=""/>
        <dsp:cNvSpPr/>
      </dsp:nvSpPr>
      <dsp:spPr>
        <a:xfrm>
          <a:off x="1138979" y="560363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63EA9-DE62-4F8F-8359-40B2532B4A5D}">
      <dsp:nvSpPr>
        <dsp:cNvPr id="0" name=""/>
        <dsp:cNvSpPr/>
      </dsp:nvSpPr>
      <dsp:spPr>
        <a:xfrm>
          <a:off x="569079" y="1784575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solidFill>
                <a:schemeClr val="accent5"/>
              </a:solidFill>
            </a:rPr>
            <a:t>Linear Regression</a:t>
          </a:r>
          <a:endParaRPr lang="en-GB" sz="2300" b="1" kern="1200" dirty="0">
            <a:solidFill>
              <a:schemeClr val="accent5"/>
            </a:solidFill>
          </a:endParaRPr>
        </a:p>
      </dsp:txBody>
      <dsp:txXfrm>
        <a:off x="569079" y="1784575"/>
        <a:ext cx="2072362" cy="720000"/>
      </dsp:txXfrm>
    </dsp:sp>
    <dsp:sp modelId="{6210A6F9-1DAD-4E29-8289-DBE8C1404F65}">
      <dsp:nvSpPr>
        <dsp:cNvPr id="0" name=""/>
        <dsp:cNvSpPr/>
      </dsp:nvSpPr>
      <dsp:spPr>
        <a:xfrm>
          <a:off x="3574005" y="560363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167DE-6C5C-4528-9DF0-9ABFF05CF609}">
      <dsp:nvSpPr>
        <dsp:cNvPr id="0" name=""/>
        <dsp:cNvSpPr/>
      </dsp:nvSpPr>
      <dsp:spPr>
        <a:xfrm>
          <a:off x="3004105" y="1784575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solidFill>
                <a:schemeClr val="accent5"/>
              </a:solidFill>
            </a:rPr>
            <a:t>Ridge Regression</a:t>
          </a:r>
          <a:endParaRPr lang="en-GB" sz="2300" b="1" kern="1200" dirty="0">
            <a:solidFill>
              <a:schemeClr val="accent5"/>
            </a:solidFill>
          </a:endParaRPr>
        </a:p>
      </dsp:txBody>
      <dsp:txXfrm>
        <a:off x="3004105" y="1784575"/>
        <a:ext cx="2072362" cy="720000"/>
      </dsp:txXfrm>
    </dsp:sp>
    <dsp:sp modelId="{8D5D66B8-AFE8-4921-8C3F-FA2F31402FD2}">
      <dsp:nvSpPr>
        <dsp:cNvPr id="0" name=""/>
        <dsp:cNvSpPr/>
      </dsp:nvSpPr>
      <dsp:spPr>
        <a:xfrm>
          <a:off x="6009031" y="560363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2368-69CC-4871-B371-4143B0F392BC}">
      <dsp:nvSpPr>
        <dsp:cNvPr id="0" name=""/>
        <dsp:cNvSpPr/>
      </dsp:nvSpPr>
      <dsp:spPr>
        <a:xfrm>
          <a:off x="5439131" y="1784575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solidFill>
                <a:schemeClr val="accent5"/>
              </a:solidFill>
            </a:rPr>
            <a:t>Decision Tree</a:t>
          </a:r>
        </a:p>
      </dsp:txBody>
      <dsp:txXfrm>
        <a:off x="5439131" y="1784575"/>
        <a:ext cx="2072362" cy="720000"/>
      </dsp:txXfrm>
    </dsp:sp>
    <dsp:sp modelId="{43803F88-3CDB-41DC-8FF1-0AD9A59A6813}">
      <dsp:nvSpPr>
        <dsp:cNvPr id="0" name=""/>
        <dsp:cNvSpPr/>
      </dsp:nvSpPr>
      <dsp:spPr>
        <a:xfrm>
          <a:off x="8444057" y="560363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E71C-AD40-44E6-ACC8-11BD459D5B85}">
      <dsp:nvSpPr>
        <dsp:cNvPr id="0" name=""/>
        <dsp:cNvSpPr/>
      </dsp:nvSpPr>
      <dsp:spPr>
        <a:xfrm>
          <a:off x="7874157" y="1784575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solidFill>
                <a:schemeClr val="accent5"/>
              </a:solidFill>
            </a:rPr>
            <a:t>Random Forest</a:t>
          </a:r>
        </a:p>
      </dsp:txBody>
      <dsp:txXfrm>
        <a:off x="7874157" y="1784575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7F78E-831B-4DE4-AF2B-A5CC20CA47F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C5228-F68B-433F-A6D8-98BE0686D04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652C-A975-4A08-AF83-69B5894BC5D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5">
                  <a:lumMod val="50000"/>
                </a:schemeClr>
              </a:solidFill>
            </a:rPr>
            <a:t>Explore ways to improve the model further (e.g., adding peak/off-peak flag, amenities, transforming response variable) 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435590" y="531"/>
        <a:ext cx="9080009" cy="1242935"/>
      </dsp:txXfrm>
    </dsp:sp>
    <dsp:sp modelId="{73E5E8DE-B08A-4FA9-9C28-42614FBA46D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50185-3661-4B14-B834-19E6F6DF1E0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62A9F-D1FE-4383-866A-160C406C806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5">
                  <a:lumMod val="50000"/>
                </a:schemeClr>
              </a:solidFill>
            </a:rPr>
            <a:t>Explore price prediction models for expensive listings that were not included</a:t>
          </a:r>
          <a:endParaRPr lang="en-US" sz="16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435590" y="1554201"/>
        <a:ext cx="9080009" cy="1242935"/>
      </dsp:txXfrm>
    </dsp:sp>
    <dsp:sp modelId="{7EB5DF78-9118-4106-A56A-6343B5797AE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955B2-0BD5-47DB-A851-41D6270E5EA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D119-A990-41A1-84D7-F8327D4AFDE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solidFill>
                <a:schemeClr val="accent5">
                  <a:lumMod val="50000"/>
                </a:schemeClr>
              </a:solidFill>
            </a:rPr>
            <a:t>NLP on reviews data to understand customer sentiment around value and pricing, particularly for those that are much higher (or lower) than the predicted value</a:t>
          </a:r>
          <a:endParaRPr lang="en-US" sz="1600" b="1" kern="1200">
            <a:solidFill>
              <a:schemeClr val="accent5">
                <a:lumMod val="50000"/>
              </a:schemeClr>
            </a:solidFill>
          </a:endParaRP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B8D8F3-3167-4D8A-897E-1F03D6332F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086C4-F8B2-44B6-8200-DB80EF216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7612-84BE-4D40-8153-8CA8F6498028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7458-65CC-422A-A3FB-EC32832EAC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43280-CE00-4F28-A1C1-A80529FEB0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51EBE-6D98-4DFC-BB43-BBC32997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894F0-250F-4726-9574-06E8664EDFA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8BA6-388C-4B0E-8459-6D9B238D5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9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52B7-C1FD-4BA7-BDF2-BF514497B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3641-FE9B-4222-B54F-05477D18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F23C-EE70-4D6E-9284-836CFC5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14A3-AA82-4825-88E0-2F6E97A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A05C-7339-4CAC-B8C4-566FAE4D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5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ABD5-B05C-439C-AEE0-42F820D2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778FC-E18E-4116-8DA7-8B63EAA3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D4C7-714C-44B2-8962-3C7AE6B4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6C47-0B4B-4338-B36F-02737FD9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A823-9717-4C68-A5BB-11A09A92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718CF-8066-4344-AA13-766ED8F8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BF822-3B5D-4D27-AB80-7A36CDC2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5796-A24E-4A08-BE3A-CF84CD71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868F-CD0B-42A1-B0E9-4F5AEB83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CE92-3B55-481D-B8D3-6C2B45F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7FE8-E663-4C3E-A8DD-EF47B0F7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3DA4-D001-44F8-824B-E4DCD8BE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8F64-90EC-4A72-8A75-E9FDF326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5C2E-ED78-4C5B-90CF-C8B25F63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C969-9C95-4FD1-B11C-85C8CEEE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7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FFE3-C658-4E9B-8443-32456CD7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5B91-6DFB-41BD-9418-DD0F9167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2B5B-4FBA-4F05-BB6A-8B31AD9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CDAD-5864-4FAE-BF3A-F201CBB4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70B6-011C-4166-9CCC-32B91EF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9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2655-711B-473E-BE1C-5A82E285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ECDC-12E8-49E8-B3B1-585815F3F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F464-B6FC-4351-AC7E-04C608C1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AAB5-4BCD-4232-888A-8B1A2F6E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4EB9-9ED8-4DD9-AA7C-1232E437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7571-79F2-4880-AB46-1A60E1D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B9F3-CB19-4910-A352-54D7BE1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C105-8DBB-4C5C-8A60-5E345EC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24A2F-0322-4D61-93D1-635C1453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48B98-5C97-4746-8486-40655FD8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75BCC-7DA3-43C2-9EBE-ADAFBEB3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149AB-A0F4-4F0C-BE4A-DF98854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0A174-A537-454E-B225-DA569CD6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2AB03-487D-410D-8528-03AB0771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9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4E98-D404-4D8A-AE07-71063EB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D52A3-1F18-4E6E-B315-8D6A5338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790E3-4F14-4AA7-A5C3-B0873D4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8427C-7C76-41B0-A5E0-475C8D55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EA683-EE57-4854-A06E-372A1123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FCFB8-2785-469B-94AD-FDFB1C3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C52A-5D81-40D7-9C90-703F9C60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DA6F-506A-48D8-941A-71CD79D8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B79C-DB36-4E8B-990F-C353A8EB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A3C2-ACBC-46E3-90DA-E347910F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B1A78-6C1B-45F4-B740-84796122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183B-433B-4C56-8093-0094CC03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57AC-7C9C-4B03-B38A-64C3E2EA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A631-D35A-42F0-B771-5E49D5B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CDF95-AF3C-46EC-AE34-FAABE50F7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797F-49CC-42CC-9254-7E1FA6F4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701B-0E71-4B37-AE52-6BE2951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6FDC-2F9C-4255-BC85-2F5D47CB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33B23-3AC2-4B3E-9264-460F43BA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248AA-9923-472E-B0D8-8E8415B0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F1D4-8DEA-40D1-926A-B5418178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1990-70B2-4404-B616-FBD194F7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BEEB-9563-44C0-8E2E-FD1D552D1D0E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9A08-D090-4BBE-8557-5E1EDD3F9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95DC-79FF-462B-AE2B-C381B9B8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3504-8EF1-4D8E-9A4E-2D03882A8EB2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DE6E8C74-EB46-491B-ADB2-71E7F9004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6" y="6112706"/>
            <a:ext cx="1711062" cy="8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airahm/Data-Science-Projects/blob/main/Final-Project-Humairah-Malek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mairahm/Data-Science-Projects/blob/main/Final-Project-Humairah-Malek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gomonov/new-york-city-airbnb-open-data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kaggle.com/dgomonov/new-york-city-airbnb-open-data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insideairbnb.com/get-the-data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gomonov/new-york-city-airbnb-open-data" TargetMode="External"/><Relationship Id="rId13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humairahm/Data-Science-Projects/blob/main/Final-Project-Humairah-Malek.ipynb" TargetMode="External"/><Relationship Id="rId12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insideairbnb.com/get-the-data.html" TargetMode="Externa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hyperlink" Target="https://github.com/humairahm/Data-Science-Projects/blob/main/Final-Project-Humairah-Malek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E752-A73D-48FD-85DA-1431B27A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1" y="2128993"/>
            <a:ext cx="4773793" cy="2088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Predicting Airbnb Rental Prices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4BDD0-1AE9-43A3-8D9A-28289981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052" y="4217238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Humairah Malek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New York skyline Wallpaper mural ">
            <a:extLst>
              <a:ext uri="{FF2B5EF4-FFF2-40B4-BE49-F238E27FC236}">
                <a16:creationId xmlns:a16="http://schemas.microsoft.com/office/drawing/2014/main" id="{794BE4F4-959B-4171-8CC2-BDE2CE495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r="12207" b="-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D393F9-2077-4852-BA15-C0F57EE79340}"/>
              </a:ext>
            </a:extLst>
          </p:cNvPr>
          <p:cNvSpPr/>
          <p:nvPr/>
        </p:nvSpPr>
        <p:spPr>
          <a:xfrm>
            <a:off x="7188051" y="4575725"/>
            <a:ext cx="31304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i="0" dirty="0">
                <a:solidFill>
                  <a:srgbClr val="000000"/>
                </a:solidFill>
                <a:effectLst/>
                <a:latin typeface="+mj-lt"/>
              </a:rPr>
              <a:t>Link to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+mj-lt"/>
              </a:rPr>
              <a:t>Jupyter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800" dirty="0">
                <a:solidFill>
                  <a:srgbClr val="000000"/>
                </a:solidFill>
                <a:latin typeface="+mj-lt"/>
              </a:rPr>
              <a:t>Notebook workings: </a:t>
            </a:r>
            <a:r>
              <a:rPr lang="en-GB" sz="800" dirty="0">
                <a:solidFill>
                  <a:srgbClr val="000000"/>
                </a:solidFill>
                <a:latin typeface="+mj-lt"/>
                <a:hlinkClick r:id="rId3"/>
              </a:rPr>
              <a:t>here</a:t>
            </a:r>
            <a:endParaRPr lang="en-GB" sz="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35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E66-1AF7-4372-A6C2-B89E46D5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Data Cleaning</a:t>
            </a:r>
          </a:p>
        </p:txBody>
      </p:sp>
      <p:pic>
        <p:nvPicPr>
          <p:cNvPr id="2050" name="Picture 2" descr="Kaggle 5 day data cleaning challenge for beginners: Day 1- Handling Missing  Values | by swapnil meshram | Medium">
            <a:extLst>
              <a:ext uri="{FF2B5EF4-FFF2-40B4-BE49-F238E27FC236}">
                <a16:creationId xmlns:a16="http://schemas.microsoft.com/office/drawing/2014/main" id="{9DF611F6-1E70-4A0E-BC28-96E6C0C62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58" r="19134" b="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EAAAB4A0-7877-431F-8AEA-B60C35A1B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43089"/>
              </p:ext>
            </p:extLst>
          </p:nvPr>
        </p:nvGraphicFramePr>
        <p:xfrm>
          <a:off x="6324600" y="1704975"/>
          <a:ext cx="5505450" cy="447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160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671B-D864-4F55-BBF6-F2D1C209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dirty="0">
                <a:solidFill>
                  <a:schemeClr val="accent5"/>
                </a:solidFill>
              </a:rPr>
              <a:t>Model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D05AE-605D-4BD1-B81E-E8DEF131BF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0313"/>
          <a:ext cx="10515600" cy="306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8" name="Picture 12" descr="The Python Logo | Python Software Foundation">
            <a:extLst>
              <a:ext uri="{FF2B5EF4-FFF2-40B4-BE49-F238E27FC236}">
                <a16:creationId xmlns:a16="http://schemas.microsoft.com/office/drawing/2014/main" id="{514078DF-8101-4E76-9014-655B06DD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2016272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2AC6981A-52C5-4263-8F93-39BAB478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71" y="6110534"/>
            <a:ext cx="1693399" cy="8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81D5B-453E-464C-B69A-0E38896E4413}"/>
              </a:ext>
            </a:extLst>
          </p:cNvPr>
          <p:cNvSpPr txBox="1"/>
          <p:nvPr/>
        </p:nvSpPr>
        <p:spPr>
          <a:xfrm>
            <a:off x="1657350" y="425872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RMSE: 62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E69BC-45DF-42AD-973A-E231B5D9B4D2}"/>
              </a:ext>
            </a:extLst>
          </p:cNvPr>
          <p:cNvSpPr txBox="1"/>
          <p:nvPr/>
        </p:nvSpPr>
        <p:spPr>
          <a:xfrm>
            <a:off x="4019550" y="425872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RMSE: 54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1EA09-DBCB-42C5-B620-B9DE8BAB694F}"/>
              </a:ext>
            </a:extLst>
          </p:cNvPr>
          <p:cNvSpPr txBox="1"/>
          <p:nvPr/>
        </p:nvSpPr>
        <p:spPr>
          <a:xfrm>
            <a:off x="6562727" y="425872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RMSE: 53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89C14-1F96-43D9-A64D-639E9EBABE54}"/>
              </a:ext>
            </a:extLst>
          </p:cNvPr>
          <p:cNvSpPr txBox="1"/>
          <p:nvPr/>
        </p:nvSpPr>
        <p:spPr>
          <a:xfrm>
            <a:off x="8924925" y="425872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RMSE: 49 </a:t>
            </a:r>
          </a:p>
        </p:txBody>
      </p:sp>
      <p:pic>
        <p:nvPicPr>
          <p:cNvPr id="5124" name="Picture 4" descr="Trophy - Made by Cooper">
            <a:extLst>
              <a:ext uri="{FF2B5EF4-FFF2-40B4-BE49-F238E27FC236}">
                <a16:creationId xmlns:a16="http://schemas.microsoft.com/office/drawing/2014/main" id="{30A621AE-11C7-4DBA-93C4-525FB103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93" y="4523702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1BC80E-B3FB-421D-8208-24072DEB0CAA}"/>
              </a:ext>
            </a:extLst>
          </p:cNvPr>
          <p:cNvSpPr txBox="1"/>
          <p:nvPr/>
        </p:nvSpPr>
        <p:spPr>
          <a:xfrm>
            <a:off x="3804050" y="5992913"/>
            <a:ext cx="446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Baseline (null model) RMSE: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DD1BE-B6F8-4756-BEEC-7B670871DADA}"/>
              </a:ext>
            </a:extLst>
          </p:cNvPr>
          <p:cNvSpPr txBox="1"/>
          <p:nvPr/>
        </p:nvSpPr>
        <p:spPr>
          <a:xfrm>
            <a:off x="3982193" y="5080478"/>
            <a:ext cx="425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70/30 Train/test split</a:t>
            </a:r>
          </a:p>
          <a:p>
            <a:pPr algn="ctr"/>
            <a:r>
              <a:rPr lang="en-GB" dirty="0"/>
              <a:t>Response Variable: Price</a:t>
            </a:r>
          </a:p>
          <a:p>
            <a:pPr algn="ctr"/>
            <a:r>
              <a:rPr lang="en-GB" dirty="0"/>
              <a:t>Evaluation Metric: RMSE</a:t>
            </a:r>
          </a:p>
        </p:txBody>
      </p:sp>
    </p:spTree>
    <p:extLst>
      <p:ext uri="{BB962C8B-B14F-4D97-AF65-F5344CB8AC3E}">
        <p14:creationId xmlns:p14="http://schemas.microsoft.com/office/powerpoint/2010/main" val="26887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D1-3156-4156-AD29-5335E13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Model 1: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425-7CC8-4538-87A1-E82004F4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72963" cy="4586287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Assumes a linear relationship between the features and response variable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Model suggests the most important feature is ‘</a:t>
            </a:r>
            <a:r>
              <a:rPr lang="en-GB" sz="1600" dirty="0" err="1">
                <a:solidFill>
                  <a:schemeClr val="accent5"/>
                </a:solidFill>
              </a:rPr>
              <a:t>room_shared_room</a:t>
            </a:r>
            <a:r>
              <a:rPr lang="en-GB" sz="1600" dirty="0">
                <a:solidFill>
                  <a:schemeClr val="accent5"/>
                </a:solidFill>
              </a:rPr>
              <a:t>’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The least important features were </a:t>
            </a:r>
            <a:r>
              <a:rPr lang="en-GB" sz="1600" dirty="0" err="1">
                <a:solidFill>
                  <a:schemeClr val="accent5"/>
                </a:solidFill>
              </a:rPr>
              <a:t>review_scores_rating</a:t>
            </a:r>
            <a:r>
              <a:rPr lang="en-GB" sz="1600" dirty="0">
                <a:solidFill>
                  <a:schemeClr val="accent5"/>
                </a:solidFill>
              </a:rPr>
              <a:t>, </a:t>
            </a:r>
            <a:r>
              <a:rPr lang="en-GB" sz="1600" dirty="0" err="1">
                <a:solidFill>
                  <a:schemeClr val="accent5"/>
                </a:solidFill>
              </a:rPr>
              <a:t>number_of_reviews</a:t>
            </a:r>
            <a:r>
              <a:rPr lang="en-GB" sz="1600" dirty="0">
                <a:solidFill>
                  <a:schemeClr val="accent5"/>
                </a:solidFill>
              </a:rPr>
              <a:t> and </a:t>
            </a:r>
            <a:r>
              <a:rPr lang="en-GB" sz="1600" dirty="0" err="1">
                <a:solidFill>
                  <a:schemeClr val="accent5"/>
                </a:solidFill>
              </a:rPr>
              <a:t>calculated_host_listings_count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>
                <a:solidFill>
                  <a:schemeClr val="accent5"/>
                </a:solidFill>
              </a:rPr>
              <a:t>When forming predictions on the test set, model resulted in an RMSE of 61.8 (on average, the predicted values were off by ~$62 when run on test data)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The model was also overfit on the training data and didn’t perform as well on test data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We could have taken a log of price and used this for predictions, but the outcome and coefficients would have been less interpretable </a:t>
            </a:r>
          </a:p>
          <a:p>
            <a:pPr marL="0" indent="0">
              <a:buNone/>
            </a:pPr>
            <a:endParaRPr lang="en-GB" sz="16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8597E-4077-4BD5-ACA0-2007E042CC28}"/>
              </a:ext>
            </a:extLst>
          </p:cNvPr>
          <p:cNvSpPr txBox="1">
            <a:spLocks/>
          </p:cNvSpPr>
          <p:nvPr/>
        </p:nvSpPr>
        <p:spPr>
          <a:xfrm>
            <a:off x="838200" y="1301751"/>
            <a:ext cx="10621948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62CEEF-3B34-45FD-B8AF-58DFE10B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9" y="1751861"/>
            <a:ext cx="5252482" cy="34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9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D1-3156-4156-AD29-5335E13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Model 2: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425-7CC8-4538-87A1-E82004F4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5690191" cy="4541838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Ridge Regression helps to reduce model variance, therefore minimises overfitting so that our model can predict well on unseen data 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It does this by penalising coefficients (shrinking them </a:t>
            </a:r>
            <a:r>
              <a:rPr lang="en-GB" sz="1600" i="1" dirty="0">
                <a:solidFill>
                  <a:schemeClr val="accent5"/>
                </a:solidFill>
              </a:rPr>
              <a:t>towards</a:t>
            </a:r>
            <a:r>
              <a:rPr lang="en-GB" sz="1600" dirty="0">
                <a:solidFill>
                  <a:schemeClr val="accent5"/>
                </a:solidFill>
              </a:rPr>
              <a:t> 0) thereby reducing the effects of multicollinearity on the model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This model suggests ‘accommodates’ is the most important feature, followed by ‘</a:t>
            </a:r>
            <a:r>
              <a:rPr lang="en-GB" sz="1600" dirty="0" err="1">
                <a:solidFill>
                  <a:schemeClr val="accent5"/>
                </a:solidFill>
              </a:rPr>
              <a:t>dist_central_park</a:t>
            </a:r>
            <a:r>
              <a:rPr lang="en-GB" sz="1600" dirty="0">
                <a:solidFill>
                  <a:schemeClr val="accent5"/>
                </a:solidFill>
              </a:rPr>
              <a:t>’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When forming predictions on the test set, this model resulted in an RMSE of 54, which is better than the linear regression RMSE 62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However, ridge regression also assumes linearity between the features and response variable which may not be the case here</a:t>
            </a: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  <a:p>
            <a:endParaRPr lang="en-GB" sz="16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8597E-4077-4BD5-ACA0-2007E042CC28}"/>
              </a:ext>
            </a:extLst>
          </p:cNvPr>
          <p:cNvSpPr txBox="1">
            <a:spLocks/>
          </p:cNvSpPr>
          <p:nvPr/>
        </p:nvSpPr>
        <p:spPr>
          <a:xfrm>
            <a:off x="838200" y="1624012"/>
            <a:ext cx="10621948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9AE45-BC48-486F-B612-981CA7F0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44" y="1597025"/>
            <a:ext cx="5344467" cy="3421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D17113-0F8A-4579-9E94-7CD64C3E2D09}"/>
              </a:ext>
            </a:extLst>
          </p:cNvPr>
          <p:cNvSpPr/>
          <p:nvPr/>
        </p:nvSpPr>
        <p:spPr>
          <a:xfrm>
            <a:off x="0" y="6304002"/>
            <a:ext cx="538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 err="1">
                <a:solidFill>
                  <a:schemeClr val="accent4">
                    <a:lumMod val="50000"/>
                  </a:schemeClr>
                </a:solidFill>
              </a:rPr>
              <a:t>RidgeCV</a:t>
            </a:r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 was used to find the optimal alpha (penalty coefficient) of 6.4</a:t>
            </a:r>
          </a:p>
          <a:p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Similar RMSE when using LASSO</a:t>
            </a:r>
          </a:p>
          <a:p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Features were scaled before 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26505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D1-3156-4156-AD29-5335E13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Model 3: 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425-7CC8-4538-87A1-E82004F4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744200" cy="444817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Decision trees are non-parametric, therefore will outperform linear models if the relationship between features and response is highly non-linear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This model suggests the most important feature is </a:t>
            </a:r>
            <a:r>
              <a:rPr lang="en-GB" sz="1600" dirty="0" err="1">
                <a:solidFill>
                  <a:schemeClr val="accent5"/>
                </a:solidFill>
              </a:rPr>
              <a:t>room_private_room</a:t>
            </a:r>
            <a:r>
              <a:rPr lang="en-GB" sz="1600" dirty="0">
                <a:solidFill>
                  <a:schemeClr val="accent5"/>
                </a:solidFill>
              </a:rPr>
              <a:t>, followed by accommodates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When forming predictions on the test set, this model resulted in an RMSE of 53 (slightly better than the Ridge Regression RMSE 54) 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A disadvantage of this model is small variations in the data can result in a completely different tree (high variance)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86D74-E445-4BC3-B6A7-0143989F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90" y="4010024"/>
            <a:ext cx="6302822" cy="25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CC2D5-85B8-40A8-BEE0-5263D927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157" y="4010023"/>
            <a:ext cx="2378074" cy="2776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E0E81-ABBF-443C-A4D9-B653D86EB30E}"/>
              </a:ext>
            </a:extLst>
          </p:cNvPr>
          <p:cNvSpPr/>
          <p:nvPr/>
        </p:nvSpPr>
        <p:spPr>
          <a:xfrm>
            <a:off x="75681" y="6411652"/>
            <a:ext cx="3019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Optimal tree depth of 6 levels was found using cross-validation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587C4-7876-41C0-A58B-AA1F1A1D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1" y="3914775"/>
            <a:ext cx="2860955" cy="23426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9A0798-14BE-447F-AFDF-187B1E5B578E}"/>
              </a:ext>
            </a:extLst>
          </p:cNvPr>
          <p:cNvSpPr/>
          <p:nvPr/>
        </p:nvSpPr>
        <p:spPr>
          <a:xfrm>
            <a:off x="5266845" y="6526311"/>
            <a:ext cx="420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Full tree not displayed</a:t>
            </a:r>
          </a:p>
        </p:txBody>
      </p:sp>
    </p:spTree>
    <p:extLst>
      <p:ext uri="{BB962C8B-B14F-4D97-AF65-F5344CB8AC3E}">
        <p14:creationId xmlns:p14="http://schemas.microsoft.com/office/powerpoint/2010/main" val="388665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D1-3156-4156-AD29-5335E13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5"/>
                </a:solidFill>
              </a:rPr>
              <a:t>Best Model (so far): 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425-7CC8-4538-87A1-E82004F4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9"/>
            <a:ext cx="10515599" cy="4575877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Random Forests are known to be better than most supervised learning methods and provide more reliable estimates of feature importance in comparison to decision trees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We built a Random Forest regressor with 185 trees and a max. of 4 features within each tree*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This model resulted in an RMSE of 49, which outperforms all previous models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The test RMSE was also similar to the train set RMSE, which shows we haven’t overfitted the model (performs well on unseen data)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D2842-07C1-48B0-B4D5-CD697AE9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6" y="3455704"/>
            <a:ext cx="3923744" cy="3031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AE9FD-1ABD-44A8-9A0C-FC2CAE77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06" y="3398310"/>
            <a:ext cx="3807271" cy="30891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83E26C-CA2F-4581-875A-A9308A214A4D}"/>
              </a:ext>
            </a:extLst>
          </p:cNvPr>
          <p:cNvSpPr/>
          <p:nvPr/>
        </p:nvSpPr>
        <p:spPr>
          <a:xfrm>
            <a:off x="3476847" y="6602769"/>
            <a:ext cx="6372446" cy="25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*Optimal values for </a:t>
            </a:r>
            <a:r>
              <a:rPr lang="en-GB" sz="1000" i="1" dirty="0" err="1">
                <a:solidFill>
                  <a:schemeClr val="accent4">
                    <a:lumMod val="50000"/>
                  </a:schemeClr>
                </a:solidFill>
              </a:rPr>
              <a:t>max_features</a:t>
            </a:r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GB" sz="1000" i="1" dirty="0" err="1">
                <a:solidFill>
                  <a:schemeClr val="accent4">
                    <a:lumMod val="50000"/>
                  </a:schemeClr>
                </a:solidFill>
              </a:rPr>
              <a:t>n_estimators</a:t>
            </a:r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 were found using Cross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13A03-2A0F-446F-B05A-BCC3A540A5A8}"/>
              </a:ext>
            </a:extLst>
          </p:cNvPr>
          <p:cNvSpPr/>
          <p:nvPr/>
        </p:nvSpPr>
        <p:spPr>
          <a:xfrm>
            <a:off x="0" y="6642556"/>
            <a:ext cx="90773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Link to </a:t>
            </a:r>
            <a:r>
              <a:rPr lang="en-GB" sz="800" dirty="0" err="1">
                <a:solidFill>
                  <a:srgbClr val="000000"/>
                </a:solidFill>
                <a:latin typeface="Helvetica Neue"/>
              </a:rPr>
              <a:t>Jupyter</a:t>
            </a:r>
            <a:r>
              <a:rPr lang="en-GB" sz="800" dirty="0">
                <a:solidFill>
                  <a:srgbClr val="000000"/>
                </a:solidFill>
                <a:latin typeface="Helvetica Neue"/>
              </a:rPr>
              <a:t> Notebook workings: </a:t>
            </a:r>
            <a:r>
              <a:rPr lang="en-GB" sz="800" dirty="0">
                <a:solidFill>
                  <a:srgbClr val="000000"/>
                </a:solidFill>
                <a:latin typeface="Helvetica Neue"/>
                <a:hlinkClick r:id="rId4"/>
              </a:rPr>
              <a:t>here</a:t>
            </a:r>
            <a:endParaRPr lang="en-GB" sz="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685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D1-3156-4156-AD29-5335E13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5"/>
                </a:solidFill>
              </a:rPr>
              <a:t>Understanding the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E425-7CC8-4538-87A1-E82004F4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3486"/>
            <a:ext cx="5094767" cy="16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accent5"/>
                </a:solidFill>
              </a:rPr>
              <a:t>The biggest drivers of price are ‘accommodates’, ‘</a:t>
            </a:r>
            <a:r>
              <a:rPr lang="en-GB" sz="1600" b="1" dirty="0" err="1">
                <a:solidFill>
                  <a:schemeClr val="accent5"/>
                </a:solidFill>
              </a:rPr>
              <a:t>room_private_room</a:t>
            </a:r>
            <a:r>
              <a:rPr lang="en-GB" sz="1600" b="1" dirty="0">
                <a:solidFill>
                  <a:schemeClr val="accent5"/>
                </a:solidFill>
              </a:rPr>
              <a:t>’ &amp; ‘</a:t>
            </a:r>
            <a:r>
              <a:rPr lang="en-GB" sz="1600" b="1" dirty="0" err="1">
                <a:solidFill>
                  <a:schemeClr val="accent5"/>
                </a:solidFill>
              </a:rPr>
              <a:t>dist_Brooklyn_Bridge</a:t>
            </a:r>
            <a:r>
              <a:rPr lang="en-GB" sz="1600" b="1" dirty="0">
                <a:solidFill>
                  <a:schemeClr val="accent5"/>
                </a:solidFill>
              </a:rPr>
              <a:t>’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The least important features in the model are the neighbourhood features, possibly as the distance features are more explanatory </a:t>
            </a:r>
          </a:p>
          <a:p>
            <a:endParaRPr lang="en-GB" sz="16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AFB23-ADBB-420E-BA6A-DF12A1B1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3018564"/>
            <a:ext cx="2966483" cy="3567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E3FADD-4C97-402B-9779-23A1610D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34" y="3018564"/>
            <a:ext cx="3233111" cy="357148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179518-69A1-4718-A824-BBF35201C838}"/>
              </a:ext>
            </a:extLst>
          </p:cNvPr>
          <p:cNvSpPr txBox="1">
            <a:spLocks/>
          </p:cNvSpPr>
          <p:nvPr/>
        </p:nvSpPr>
        <p:spPr>
          <a:xfrm>
            <a:off x="6344092" y="1453486"/>
            <a:ext cx="5094767" cy="1565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accent5"/>
                </a:solidFill>
              </a:rPr>
              <a:t>The model doesn’t predict as well on listings priced above $250 per night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Due to lower volumes of data, it’s harder to predict the extreme values, but this model performed better in comparison to the others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Could also be hosts that are overcharging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1FFBB-977B-457C-ADA9-98B387ED0D2D}"/>
              </a:ext>
            </a:extLst>
          </p:cNvPr>
          <p:cNvCxnSpPr>
            <a:cxnSpLocks/>
          </p:cNvCxnSpPr>
          <p:nvPr/>
        </p:nvCxnSpPr>
        <p:spPr>
          <a:xfrm flipV="1">
            <a:off x="7369492" y="3629155"/>
            <a:ext cx="1912731" cy="25682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918548-44C4-4A73-8B1D-C20F1D581A9D}"/>
              </a:ext>
            </a:extLst>
          </p:cNvPr>
          <p:cNvCxnSpPr/>
          <p:nvPr/>
        </p:nvCxnSpPr>
        <p:spPr>
          <a:xfrm>
            <a:off x="5932967" y="1975553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6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4633-08B2-4560-AF14-0AD1D1C2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363F-FA35-4102-AB4E-9462112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5"/>
                </a:solidFill>
              </a:rPr>
              <a:t>By predicting the prices of rentals, Airbnb would be able to: </a:t>
            </a:r>
          </a:p>
          <a:p>
            <a:r>
              <a:rPr lang="en-GB" sz="1800" dirty="0">
                <a:solidFill>
                  <a:schemeClr val="accent5"/>
                </a:solidFill>
              </a:rPr>
              <a:t>Give guidance to hosts on what their pricing should be </a:t>
            </a:r>
          </a:p>
          <a:p>
            <a:r>
              <a:rPr lang="en-GB" sz="1800" dirty="0">
                <a:solidFill>
                  <a:schemeClr val="accent5"/>
                </a:solidFill>
              </a:rPr>
              <a:t>Identify rentals where hosts are charging excessive amounts (or undercharging significantly)</a:t>
            </a:r>
          </a:p>
          <a:p>
            <a:r>
              <a:rPr lang="en-GB" sz="1800" dirty="0">
                <a:solidFill>
                  <a:schemeClr val="accent5"/>
                </a:solidFill>
              </a:rPr>
              <a:t>Guide customers by recommending rentals based on the price range of properties they have browsed previously </a:t>
            </a:r>
          </a:p>
          <a:p>
            <a:r>
              <a:rPr lang="en-GB" sz="1800" dirty="0">
                <a:solidFill>
                  <a:schemeClr val="accent5"/>
                </a:solidFill>
              </a:rPr>
              <a:t>Create a ‘Value for money’ tag for properties that have been identified with great value based on similar properties and customer reviews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B99C9-6F6A-4130-BE7D-5F46AD41B1AB}"/>
              </a:ext>
            </a:extLst>
          </p:cNvPr>
          <p:cNvGrpSpPr/>
          <p:nvPr/>
        </p:nvGrpSpPr>
        <p:grpSpPr>
          <a:xfrm>
            <a:off x="3042203" y="4660568"/>
            <a:ext cx="6505834" cy="1832307"/>
            <a:chOff x="1930400" y="4708514"/>
            <a:chExt cx="6207760" cy="16922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495298-D5D5-43B8-8236-2ED3D052A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84" t="43407" r="34833" b="25778"/>
            <a:stretch/>
          </p:blipFill>
          <p:spPr>
            <a:xfrm>
              <a:off x="1930400" y="4708514"/>
              <a:ext cx="6207760" cy="16922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885E6C-01BB-4733-914D-5623B58D6B4F}"/>
                </a:ext>
              </a:extLst>
            </p:cNvPr>
            <p:cNvSpPr txBox="1"/>
            <p:nvPr/>
          </p:nvSpPr>
          <p:spPr>
            <a:xfrm>
              <a:off x="4399281" y="5919907"/>
              <a:ext cx="2087244" cy="23836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accent5">
                      <a:lumMod val="50000"/>
                    </a:schemeClr>
                  </a:solidFill>
                </a:rPr>
                <a:t>  Great Value for money</a:t>
              </a:r>
            </a:p>
          </p:txBody>
        </p:sp>
        <p:pic>
          <p:nvPicPr>
            <p:cNvPr id="6" name="Graphic 5" descr="Dollar">
              <a:extLst>
                <a:ext uri="{FF2B5EF4-FFF2-40B4-BE49-F238E27FC236}">
                  <a16:creationId xmlns:a16="http://schemas.microsoft.com/office/drawing/2014/main" id="{3C1E45C4-8F1E-4410-870B-AD3B38CB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9281" y="5952887"/>
              <a:ext cx="172402" cy="172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64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CE13-CE9C-45FD-8F85-EB98A5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GB" sz="5600" b="1">
                <a:solidFill>
                  <a:schemeClr val="accent5">
                    <a:lumMod val="50000"/>
                  </a:schemeClr>
                </a:solidFill>
              </a:rPr>
              <a:t>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31A9A8-86A7-403B-AAFD-934F80C00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47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4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E9D2D-BD5C-434D-9E01-7C7D9B69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857-7966-4B1D-A44D-CE9B6DFA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6238875" cy="4930775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Airbnb hosts are able to set their own prices for rentals</a:t>
            </a:r>
          </a:p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The price of the rental is probably influenced by a couple of factors: </a:t>
            </a: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Location</a:t>
            </a: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No. bedrooms </a:t>
            </a: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Room type</a:t>
            </a: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Competition </a:t>
            </a:r>
          </a:p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How can a host determine the price of a new rental without manually searching through the competition? </a:t>
            </a:r>
          </a:p>
          <a:p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How can Airbnb ensure customers they are getting a good deal? </a:t>
            </a:r>
          </a:p>
          <a:p>
            <a:endParaRPr lang="en-GB"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</a:rPr>
              <a:t>This project aims to use rental features to predict the daily rate of a listing in New York City.</a:t>
            </a:r>
            <a:endParaRPr lang="en-GB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 descr="City">
            <a:extLst>
              <a:ext uri="{FF2B5EF4-FFF2-40B4-BE49-F238E27FC236}">
                <a16:creationId xmlns:a16="http://schemas.microsoft.com/office/drawing/2014/main" id="{AF378218-A599-4BE1-B7CB-BCB9BE78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9" name="Graphic 18" descr="Map with pin">
            <a:extLst>
              <a:ext uri="{FF2B5EF4-FFF2-40B4-BE49-F238E27FC236}">
                <a16:creationId xmlns:a16="http://schemas.microsoft.com/office/drawing/2014/main" id="{7CD157AB-D90A-4247-AB75-0283A6FF7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52" name="Arc 51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7ADBF-27E6-43FF-8818-2710C9489CF0}"/>
              </a:ext>
            </a:extLst>
          </p:cNvPr>
          <p:cNvSpPr/>
          <p:nvPr/>
        </p:nvSpPr>
        <p:spPr>
          <a:xfrm>
            <a:off x="0" y="6602303"/>
            <a:ext cx="90773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Original Kaggle project: </a:t>
            </a:r>
            <a:r>
              <a:rPr lang="en-GB" sz="800" u="sng" dirty="0">
                <a:solidFill>
                  <a:srgbClr val="296EAA"/>
                </a:solidFill>
                <a:latin typeface="Helvetica Neue"/>
                <a:hlinkClick r:id="rId6"/>
              </a:rPr>
              <a:t>https://www.kaggle.com/dgomonov/new-york-city-airbnb-open-data</a:t>
            </a:r>
            <a:endParaRPr lang="en-GB" sz="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Graphic 4" descr="Bed">
            <a:extLst>
              <a:ext uri="{FF2B5EF4-FFF2-40B4-BE49-F238E27FC236}">
                <a16:creationId xmlns:a16="http://schemas.microsoft.com/office/drawing/2014/main" id="{967F5325-AB60-4DE4-8ED1-B104022AD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550" y="2801402"/>
            <a:ext cx="1628775" cy="1628775"/>
          </a:xfrm>
          <a:prstGeom prst="rect">
            <a:avLst/>
          </a:prstGeom>
        </p:spPr>
      </p:pic>
      <p:pic>
        <p:nvPicPr>
          <p:cNvPr id="18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8F756010-7BE2-4043-AC8D-902467C6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71" y="6110534"/>
            <a:ext cx="1693399" cy="8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2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9EDD-0681-4D2D-900F-F54ECD0D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Data 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D1F87-B000-4B7C-BDC4-3DDAECAB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31" y="995767"/>
            <a:ext cx="881451" cy="301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07F3-CB46-4F07-A4E6-838AE5E3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>
                <a:solidFill>
                  <a:schemeClr val="accent4">
                    <a:lumMod val="50000"/>
                  </a:schemeClr>
                </a:solidFill>
              </a:rPr>
              <a:t>The data was gathered from two primary sources:</a:t>
            </a:r>
            <a:endParaRPr lang="en-GB" sz="2200">
              <a:solidFill>
                <a:schemeClr val="accent4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20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GB" sz="2200">
              <a:solidFill>
                <a:schemeClr val="accent4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200">
                <a:solidFill>
                  <a:schemeClr val="accent4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InsideAirbnb.com</a:t>
            </a:r>
            <a:endParaRPr lang="en-GB" sz="2200">
              <a:solidFill>
                <a:schemeClr val="accent4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220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>
                <a:solidFill>
                  <a:schemeClr val="accent4">
                    <a:lumMod val="50000"/>
                  </a:schemeClr>
                </a:solidFill>
              </a:rPr>
              <a:t>We also gathered location data (longitude/latitude) of some of the most popular landmarks in New York </a:t>
            </a:r>
          </a:p>
          <a:p>
            <a:pPr marL="514350" indent="-514350">
              <a:buFont typeface="+mj-lt"/>
              <a:buAutoNum type="arabicPeriod"/>
            </a:pPr>
            <a:endParaRPr lang="en-GB" sz="220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AE1EDE7-32D4-4966-BEDA-B7F5F12C2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34" y="2098657"/>
            <a:ext cx="1426065" cy="520320"/>
          </a:xfrm>
          <a:prstGeom prst="rect">
            <a:avLst/>
          </a:prstGeom>
        </p:spPr>
      </p:pic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66B8E07E-24FF-49FA-A4E4-745776257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128" y="4834341"/>
            <a:ext cx="1028677" cy="3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York">
            <a:extLst>
              <a:ext uri="{FF2B5EF4-FFF2-40B4-BE49-F238E27FC236}">
                <a16:creationId xmlns:a16="http://schemas.microsoft.com/office/drawing/2014/main" id="{772426EE-CB32-4CA4-AD79-0BA56DE96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1945" r="22500" b="9931"/>
          <a:stretch/>
        </p:blipFill>
        <p:spPr bwMode="auto">
          <a:xfrm>
            <a:off x="8641701" y="2972556"/>
            <a:ext cx="1741853" cy="25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62302E40-44B4-4ED0-BFF5-6983C5A2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71" y="6110534"/>
            <a:ext cx="1693399" cy="8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29C2-8E78-43A8-8578-C163B10C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A77A1C-8DD6-4D7C-943C-BA0172449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88120"/>
              </p:ext>
            </p:extLst>
          </p:nvPr>
        </p:nvGraphicFramePr>
        <p:xfrm>
          <a:off x="838200" y="1924051"/>
          <a:ext cx="4765646" cy="440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305F092-3592-433A-96A0-382D26C57251}"/>
              </a:ext>
            </a:extLst>
          </p:cNvPr>
          <p:cNvSpPr/>
          <p:nvPr/>
        </p:nvSpPr>
        <p:spPr>
          <a:xfrm>
            <a:off x="0" y="6404520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Link to </a:t>
            </a:r>
            <a:r>
              <a:rPr lang="en-GB" sz="800" dirty="0" err="1">
                <a:solidFill>
                  <a:srgbClr val="000000"/>
                </a:solidFill>
                <a:latin typeface="Helvetica Neue"/>
              </a:rPr>
              <a:t>Jupyter</a:t>
            </a:r>
            <a:r>
              <a:rPr lang="en-GB" sz="800" dirty="0">
                <a:solidFill>
                  <a:srgbClr val="000000"/>
                </a:solidFill>
                <a:latin typeface="Helvetica Neue"/>
              </a:rPr>
              <a:t> Notebook workings: </a:t>
            </a:r>
            <a:r>
              <a:rPr lang="en-GB" sz="800" dirty="0">
                <a:solidFill>
                  <a:srgbClr val="000000"/>
                </a:solidFill>
                <a:latin typeface="Helvetica Neue"/>
                <a:hlinkClick r:id="rId7"/>
              </a:rPr>
              <a:t>here</a:t>
            </a:r>
            <a:endParaRPr lang="en-GB" sz="800" dirty="0">
              <a:solidFill>
                <a:srgbClr val="000000"/>
              </a:solidFill>
              <a:latin typeface="Helvetica Neue"/>
            </a:endParaRPr>
          </a:p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Link to listings data &amp; Kaggle project: </a:t>
            </a:r>
            <a:r>
              <a:rPr lang="en-GB" sz="800" u="sng" dirty="0">
                <a:solidFill>
                  <a:srgbClr val="296EAA"/>
                </a:solidFill>
                <a:latin typeface="Helvetica Neue"/>
                <a:hlinkClick r:id="rId8"/>
              </a:rPr>
              <a:t>https://www.kaggle.com/dgomonov/new-york-city-airbnb-open-data</a:t>
            </a:r>
            <a:endParaRPr lang="en-GB" sz="800" dirty="0">
              <a:solidFill>
                <a:srgbClr val="000000"/>
              </a:solidFill>
              <a:latin typeface="Helvetica Neue"/>
            </a:endParaRPr>
          </a:p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Link to reviews &amp; detailed listings data: </a:t>
            </a:r>
            <a:r>
              <a:rPr lang="en-GB" sz="800" u="sng" dirty="0">
                <a:solidFill>
                  <a:srgbClr val="296EAA"/>
                </a:solidFill>
                <a:latin typeface="Helvetica Neue"/>
                <a:hlinkClick r:id="rId9"/>
              </a:rPr>
              <a:t>http://insideairbnb.com/get-the-data.html</a:t>
            </a:r>
            <a:endParaRPr lang="en-GB" sz="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EECD7B4-69F9-429A-AFF6-35FF35FE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73298"/>
              </p:ext>
            </p:extLst>
          </p:nvPr>
        </p:nvGraphicFramePr>
        <p:xfrm>
          <a:off x="6694502" y="1943102"/>
          <a:ext cx="4765646" cy="431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506BFD1-D919-4B59-BF6C-28F5C24C100D}"/>
              </a:ext>
            </a:extLst>
          </p:cNvPr>
          <p:cNvSpPr txBox="1">
            <a:spLocks/>
          </p:cNvSpPr>
          <p:nvPr/>
        </p:nvSpPr>
        <p:spPr>
          <a:xfrm>
            <a:off x="838200" y="1301751"/>
            <a:ext cx="10621948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The majority of data was provided from Kaggle, while some feature engineering was done to create new features </a:t>
            </a:r>
          </a:p>
        </p:txBody>
      </p:sp>
    </p:spTree>
    <p:extLst>
      <p:ext uri="{BB962C8B-B14F-4D97-AF65-F5344CB8AC3E}">
        <p14:creationId xmlns:p14="http://schemas.microsoft.com/office/powerpoint/2010/main" val="9295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6ADACA-39D8-4B4B-B62A-D8E520BDA4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0142" y="3181350"/>
            <a:ext cx="3761601" cy="2670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260C51-7EC2-437F-A974-0751B287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Property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82617-5745-47CB-BE82-BFB2BFB09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3787" y="3181350"/>
            <a:ext cx="3761601" cy="25765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D43E65-D8D2-45E0-8C90-F8189D3252A8}"/>
              </a:ext>
            </a:extLst>
          </p:cNvPr>
          <p:cNvSpPr txBox="1">
            <a:spLocks/>
          </p:cNvSpPr>
          <p:nvPr/>
        </p:nvSpPr>
        <p:spPr>
          <a:xfrm>
            <a:off x="447672" y="1825625"/>
            <a:ext cx="3761598" cy="109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accent5"/>
                </a:solidFill>
              </a:rPr>
              <a:t>The majority of listings offer short-term stays (0-7 days)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1B353F-A3B0-435A-9207-38472027AB76}"/>
              </a:ext>
            </a:extLst>
          </p:cNvPr>
          <p:cNvSpPr txBox="1">
            <a:spLocks/>
          </p:cNvSpPr>
          <p:nvPr/>
        </p:nvSpPr>
        <p:spPr>
          <a:xfrm>
            <a:off x="4500344" y="1825624"/>
            <a:ext cx="3673759" cy="109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accent5"/>
                </a:solidFill>
              </a:rPr>
              <a:t>The majority of listings accommodate 1-5 guests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BA33-7DB9-4267-A292-0E67F1D78429}"/>
              </a:ext>
            </a:extLst>
          </p:cNvPr>
          <p:cNvSpPr/>
          <p:nvPr/>
        </p:nvSpPr>
        <p:spPr>
          <a:xfrm>
            <a:off x="1377438" y="5852087"/>
            <a:ext cx="26479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Excludes min. nights &gt; 30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BE3AB32-3525-4F3F-A075-BAC3B8EAC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" t="27633" r="92659" b="26313"/>
          <a:stretch/>
        </p:blipFill>
        <p:spPr>
          <a:xfrm>
            <a:off x="4440142" y="3752926"/>
            <a:ext cx="285750" cy="1285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079305-00E0-4C28-A0E2-FB436AD1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602" y="3181350"/>
            <a:ext cx="2767010" cy="267073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A14114-9D7A-4F1F-AA01-3F739CE12676}"/>
              </a:ext>
            </a:extLst>
          </p:cNvPr>
          <p:cNvSpPr txBox="1">
            <a:spLocks/>
          </p:cNvSpPr>
          <p:nvPr/>
        </p:nvSpPr>
        <p:spPr>
          <a:xfrm>
            <a:off x="8586790" y="1825625"/>
            <a:ext cx="3157539" cy="109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accent5"/>
                </a:solidFill>
              </a:rPr>
              <a:t>Commonly used words in rental names are ‘cosy’, ‘private’ and ‘spacious’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D4E13D-DE37-4E01-8908-9350A8D8FB75}"/>
              </a:ext>
            </a:extLst>
          </p:cNvPr>
          <p:cNvCxnSpPr/>
          <p:nvPr/>
        </p:nvCxnSpPr>
        <p:spPr>
          <a:xfrm>
            <a:off x="4294003" y="1916830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151E76-6BB5-4B53-A0FF-D70EE6B5103D}"/>
              </a:ext>
            </a:extLst>
          </p:cNvPr>
          <p:cNvCxnSpPr/>
          <p:nvPr/>
        </p:nvCxnSpPr>
        <p:spPr>
          <a:xfrm>
            <a:off x="8380449" y="1916830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B71-A5D4-452C-9C0D-1ECC98B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Pricing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1220-A163-414A-AC59-61CE7861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2" y="1825625"/>
            <a:ext cx="3895723" cy="171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accent5"/>
                </a:solidFill>
              </a:rPr>
              <a:t>The majority of listings are priced between $75-300 per night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Average daily price: $152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There are also some extreme values beyond $1000 per night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6A76-5B59-49C2-BE64-E6F2E2D3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1" y="3596068"/>
            <a:ext cx="3715074" cy="2652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882C7-363A-4CA3-A009-FE00333F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32" y="3596069"/>
            <a:ext cx="3715080" cy="2652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80BC-B657-48D0-9C81-AAE7F20B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53" y="3541016"/>
            <a:ext cx="3715067" cy="27412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5F4A01-0FE9-41C2-9C16-CE0C7121D2E7}"/>
              </a:ext>
            </a:extLst>
          </p:cNvPr>
          <p:cNvSpPr txBox="1">
            <a:spLocks/>
          </p:cNvSpPr>
          <p:nvPr/>
        </p:nvSpPr>
        <p:spPr>
          <a:xfrm>
            <a:off x="4295775" y="1825625"/>
            <a:ext cx="3895723" cy="193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chemeClr val="accent5"/>
                </a:solidFill>
              </a:rPr>
              <a:t>Manhattan seems to be the most expensive area on average </a:t>
            </a:r>
          </a:p>
          <a:p>
            <a:r>
              <a:rPr lang="en-GB" sz="1600" dirty="0">
                <a:solidFill>
                  <a:schemeClr val="accent5"/>
                </a:solidFill>
              </a:rPr>
              <a:t>Manhattan also has the widest range of listings in terms of price</a:t>
            </a:r>
          </a:p>
          <a:p>
            <a:endParaRPr lang="en-GB" sz="1600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F5D01-E5BE-4838-8AB7-36802255CA1B}"/>
              </a:ext>
            </a:extLst>
          </p:cNvPr>
          <p:cNvSpPr/>
          <p:nvPr/>
        </p:nvSpPr>
        <p:spPr>
          <a:xfrm>
            <a:off x="76200" y="6369764"/>
            <a:ext cx="26479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Plots exclude extreme values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BB50C9-814E-470F-89BB-621D332BAFEE}"/>
              </a:ext>
            </a:extLst>
          </p:cNvPr>
          <p:cNvSpPr txBox="1">
            <a:spLocks/>
          </p:cNvSpPr>
          <p:nvPr/>
        </p:nvSpPr>
        <p:spPr>
          <a:xfrm>
            <a:off x="8267698" y="1825625"/>
            <a:ext cx="3895723" cy="193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chemeClr val="accent5"/>
                </a:solidFill>
              </a:rPr>
              <a:t>Entire homes/</a:t>
            </a:r>
            <a:r>
              <a:rPr lang="en-GB" sz="1600" b="1" dirty="0" err="1">
                <a:solidFill>
                  <a:schemeClr val="accent5"/>
                </a:solidFill>
              </a:rPr>
              <a:t>apts</a:t>
            </a:r>
            <a:r>
              <a:rPr lang="en-GB" sz="1600" b="1" dirty="0">
                <a:solidFill>
                  <a:schemeClr val="accent5"/>
                </a:solidFill>
              </a:rPr>
              <a:t> are more expensive on average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>
                <a:solidFill>
                  <a:schemeClr val="accent5"/>
                </a:solidFill>
              </a:rPr>
              <a:t>The majority of listings are either Entire home/</a:t>
            </a:r>
            <a:r>
              <a:rPr lang="en-GB" sz="1600" dirty="0" err="1">
                <a:solidFill>
                  <a:schemeClr val="accent5"/>
                </a:solidFill>
              </a:rPr>
              <a:t>apts</a:t>
            </a:r>
            <a:r>
              <a:rPr lang="en-GB" sz="1600" dirty="0">
                <a:solidFill>
                  <a:schemeClr val="accent5"/>
                </a:solidFill>
              </a:rPr>
              <a:t> or Private rooms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78AA81-774C-4047-AC5E-8BFB0F346CB0}"/>
              </a:ext>
            </a:extLst>
          </p:cNvPr>
          <p:cNvCxnSpPr/>
          <p:nvPr/>
        </p:nvCxnSpPr>
        <p:spPr>
          <a:xfrm>
            <a:off x="4219575" y="1945758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42B7C-FB22-4954-B0FC-86CEE7D28421}"/>
              </a:ext>
            </a:extLst>
          </p:cNvPr>
          <p:cNvCxnSpPr/>
          <p:nvPr/>
        </p:nvCxnSpPr>
        <p:spPr>
          <a:xfrm>
            <a:off x="8191498" y="1901456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7091-EADE-489C-ADA8-1A1B3025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Geographical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3B74-52C7-4E88-A924-1E41CE5C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196"/>
            <a:ext cx="4543425" cy="10977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5"/>
                </a:solidFill>
              </a:rPr>
              <a:t>We can see clusters of the most expensive properties around the Manhattan area, although there are also some in surrounding neighbourhoods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4332C-600F-4037-9FD6-A54F3B64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0"/>
          <a:stretch/>
        </p:blipFill>
        <p:spPr>
          <a:xfrm>
            <a:off x="7086602" y="2887324"/>
            <a:ext cx="4151255" cy="3339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6FE44-D90A-402C-92C8-68A83AED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9461"/>
            <a:ext cx="4151256" cy="3418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704D2F-BF39-4968-8449-5B02D7CD0692}"/>
              </a:ext>
            </a:extLst>
          </p:cNvPr>
          <p:cNvSpPr/>
          <p:nvPr/>
        </p:nvSpPr>
        <p:spPr>
          <a:xfrm>
            <a:off x="6810377" y="1690688"/>
            <a:ext cx="49148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We can also see less availability in Manhattan and Brooklyn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accent5"/>
                </a:solidFill>
              </a:rPr>
              <a:t>Possibly driven by popularity but could also be due to hosts renting part-time only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C1BED0-A3B4-4BBD-A58F-982A9FBB7B42}"/>
              </a:ext>
            </a:extLst>
          </p:cNvPr>
          <p:cNvSpPr txBox="1">
            <a:spLocks/>
          </p:cNvSpPr>
          <p:nvPr/>
        </p:nvSpPr>
        <p:spPr>
          <a:xfrm>
            <a:off x="3024032" y="6134353"/>
            <a:ext cx="1965424" cy="30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Dots represent log(price)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324D42-AC28-40F7-A1F7-45852297241E}"/>
              </a:ext>
            </a:extLst>
          </p:cNvPr>
          <p:cNvSpPr txBox="1">
            <a:spLocks/>
          </p:cNvSpPr>
          <p:nvPr/>
        </p:nvSpPr>
        <p:spPr>
          <a:xfrm>
            <a:off x="8075559" y="6134353"/>
            <a:ext cx="3162298" cy="30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000" i="1" dirty="0">
                <a:solidFill>
                  <a:schemeClr val="accent4">
                    <a:lumMod val="50000"/>
                  </a:schemeClr>
                </a:solidFill>
              </a:rPr>
              <a:t>Dots represent availability in next 365 days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F2204A-7178-4A90-A877-F1C67CC0B8E3}"/>
              </a:ext>
            </a:extLst>
          </p:cNvPr>
          <p:cNvCxnSpPr/>
          <p:nvPr/>
        </p:nvCxnSpPr>
        <p:spPr>
          <a:xfrm>
            <a:off x="5942049" y="1924665"/>
            <a:ext cx="0" cy="430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8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A2B71-A5D4-452C-9C0D-1ECC98B6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Hypotheses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1220-A163-414A-AC59-61CE7861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/>
                </a:solidFill>
              </a:rPr>
              <a:t>Based on the insights found, we assumed the main drivers of price are: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Location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Room type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Accommodates</a:t>
            </a:r>
          </a:p>
          <a:p>
            <a:pPr marL="0"/>
            <a:r>
              <a:rPr lang="en-US" sz="1800" dirty="0">
                <a:solidFill>
                  <a:schemeClr val="accent5"/>
                </a:solidFill>
              </a:rPr>
              <a:t>Distance from popular landmarks </a:t>
            </a:r>
          </a:p>
          <a:p>
            <a:pPr marL="0"/>
            <a:r>
              <a:rPr lang="en-US" sz="1800" dirty="0">
                <a:solidFill>
                  <a:schemeClr val="accent5"/>
                </a:solidFill>
              </a:rPr>
              <a:t>Average review score</a:t>
            </a:r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1800" dirty="0">
              <a:solidFill>
                <a:schemeClr val="accent5"/>
              </a:solidFill>
            </a:endParaRPr>
          </a:p>
          <a:p>
            <a:pPr marL="0"/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18E86B9B-A4E2-408D-A30E-6FEC9F19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64CA3B3D-DEC1-444F-9AFF-51EDFD1C1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6FC8F2A7-AE08-40C3-B867-B2285E2B2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DD7C2D02-CF56-47C8-8529-0CADFD74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71" y="6110534"/>
            <a:ext cx="1693399" cy="8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7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C8AB5-228C-4B57-B22D-0EBFCD2E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accent5"/>
                </a:solidFill>
              </a:rPr>
              <a:t>Features used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0A57-6A30-423A-8CE9-66476C83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788"/>
            <a:ext cx="6067425" cy="5007552"/>
          </a:xfrm>
        </p:spPr>
        <p:txBody>
          <a:bodyPr>
            <a:normAutofit/>
          </a:bodyPr>
          <a:lstStyle/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minimum_nights</a:t>
            </a:r>
            <a:r>
              <a:rPr lang="en-GB" sz="1100" dirty="0">
                <a:solidFill>
                  <a:schemeClr val="accent5"/>
                </a:solidFill>
              </a:rPr>
              <a:t>’ – min stay requirement set by host (1-30 nights)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number_of_reviews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no. reviews posted by customers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reviews_per_month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average no. reviews posted per month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calculated_host_listings_count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number of listings each host has 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neighbourhood_Brooklyn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0/1 (1 if the neighbourhood is Brooklyn)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neighbourhood_Manhattan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0/1 (1 if the neighbourhood is Manhattan)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neighbourhood_Queens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0/1 (1 if the neighbourhood is Queens)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neighbourhood_Staten</a:t>
            </a:r>
            <a:r>
              <a:rPr lang="en-GB" sz="1100" b="1" dirty="0">
                <a:solidFill>
                  <a:schemeClr val="accent5"/>
                </a:solidFill>
              </a:rPr>
              <a:t> Island’ </a:t>
            </a:r>
            <a:r>
              <a:rPr lang="en-GB" sz="1100" dirty="0">
                <a:solidFill>
                  <a:schemeClr val="accent5"/>
                </a:solidFill>
              </a:rPr>
              <a:t>– 0/1 (1 if the neighbourhood is Staten Island)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room_Private</a:t>
            </a:r>
            <a:r>
              <a:rPr lang="en-GB" sz="1100" b="1" dirty="0">
                <a:solidFill>
                  <a:schemeClr val="accent5"/>
                </a:solidFill>
              </a:rPr>
              <a:t> room’ </a:t>
            </a:r>
            <a:r>
              <a:rPr lang="en-GB" sz="1100" dirty="0">
                <a:solidFill>
                  <a:schemeClr val="accent5"/>
                </a:solidFill>
              </a:rPr>
              <a:t>– 0/1 (1 if the room is a Private room)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room_Shared</a:t>
            </a:r>
            <a:r>
              <a:rPr lang="en-GB" sz="1100" b="1" dirty="0">
                <a:solidFill>
                  <a:schemeClr val="accent5"/>
                </a:solidFill>
              </a:rPr>
              <a:t> room’ </a:t>
            </a:r>
            <a:r>
              <a:rPr lang="en-GB" sz="1100" dirty="0">
                <a:solidFill>
                  <a:schemeClr val="accent5"/>
                </a:solidFill>
              </a:rPr>
              <a:t>– 0/1 (1 if the room is a Shared room)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'sentiment’ </a:t>
            </a:r>
            <a:r>
              <a:rPr lang="en-GB" sz="1100" dirty="0">
                <a:solidFill>
                  <a:schemeClr val="accent5"/>
                </a:solidFill>
              </a:rPr>
              <a:t>– average sentiment from the reviews posted per property (-1 to 1) 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dist_central_park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Distance in km from Central Park 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dist_brooklyn_bridge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Distance in km from Brooklyn Bridge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dist_LGA_airport</a:t>
            </a:r>
            <a:r>
              <a:rPr lang="en-GB" sz="1100" b="1" dirty="0">
                <a:solidFill>
                  <a:schemeClr val="accent5"/>
                </a:solidFill>
              </a:rPr>
              <a:t>' </a:t>
            </a:r>
            <a:r>
              <a:rPr lang="en-GB" sz="1100" dirty="0">
                <a:solidFill>
                  <a:schemeClr val="accent5"/>
                </a:solidFill>
              </a:rPr>
              <a:t>– Distance in km from LaGuardia Airport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dist_JFK_airport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Distance in km from JFK Airport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'accommodates’ </a:t>
            </a:r>
            <a:r>
              <a:rPr lang="en-GB" sz="1100" dirty="0">
                <a:solidFill>
                  <a:schemeClr val="accent5"/>
                </a:solidFill>
              </a:rPr>
              <a:t>– No. people accommodated by listing</a:t>
            </a:r>
          </a:p>
          <a:p>
            <a:r>
              <a:rPr lang="en-GB" sz="1100" b="1" dirty="0">
                <a:solidFill>
                  <a:schemeClr val="accent5"/>
                </a:solidFill>
              </a:rPr>
              <a:t>'</a:t>
            </a:r>
            <a:r>
              <a:rPr lang="en-GB" sz="1100" b="1" dirty="0" err="1">
                <a:solidFill>
                  <a:schemeClr val="accent5"/>
                </a:solidFill>
              </a:rPr>
              <a:t>review_scores_rating</a:t>
            </a:r>
            <a:r>
              <a:rPr lang="en-GB" sz="1100" b="1" dirty="0">
                <a:solidFill>
                  <a:schemeClr val="accent5"/>
                </a:solidFill>
              </a:rPr>
              <a:t>’ </a:t>
            </a:r>
            <a:r>
              <a:rPr lang="en-GB" sz="1100" dirty="0">
                <a:solidFill>
                  <a:schemeClr val="accent5"/>
                </a:solidFill>
              </a:rPr>
              <a:t>– 0-100 score of review scores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9CDE5192-B2CE-47A3-83BD-A0CEE3C1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6CC7B04-EAEA-444D-AF6F-97D337FC0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Graphic 8" descr="Wrench">
            <a:extLst>
              <a:ext uri="{FF2B5EF4-FFF2-40B4-BE49-F238E27FC236}">
                <a16:creationId xmlns:a16="http://schemas.microsoft.com/office/drawing/2014/main" id="{7ECF6BBB-F1B8-4E9B-B3F8-F1A3AB3CF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4" descr="General Assembly Community Code of Conduct | General Assembly">
            <a:extLst>
              <a:ext uri="{FF2B5EF4-FFF2-40B4-BE49-F238E27FC236}">
                <a16:creationId xmlns:a16="http://schemas.microsoft.com/office/drawing/2014/main" id="{47FAAD09-83D5-4486-B4AC-3F66639F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71" y="6110534"/>
            <a:ext cx="1693399" cy="8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D56D11-382E-441A-856B-440F492745B7}"/>
              </a:ext>
            </a:extLst>
          </p:cNvPr>
          <p:cNvSpPr/>
          <p:nvPr/>
        </p:nvSpPr>
        <p:spPr>
          <a:xfrm>
            <a:off x="0" y="6587448"/>
            <a:ext cx="90773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Helvetica Neue"/>
              </a:rPr>
              <a:t>Link to </a:t>
            </a:r>
            <a:r>
              <a:rPr lang="en-GB" sz="800" dirty="0" err="1">
                <a:solidFill>
                  <a:srgbClr val="000000"/>
                </a:solidFill>
                <a:latin typeface="Helvetica Neue"/>
              </a:rPr>
              <a:t>Jupyter</a:t>
            </a:r>
            <a:r>
              <a:rPr lang="en-GB" sz="800" dirty="0">
                <a:solidFill>
                  <a:srgbClr val="000000"/>
                </a:solidFill>
                <a:latin typeface="Helvetica Neue"/>
              </a:rPr>
              <a:t> Notebook workings: </a:t>
            </a:r>
            <a:r>
              <a:rPr lang="en-GB" sz="800" dirty="0">
                <a:solidFill>
                  <a:srgbClr val="000000"/>
                </a:solidFill>
                <a:latin typeface="Helvetica Neue"/>
                <a:hlinkClick r:id="rId9"/>
              </a:rPr>
              <a:t>here</a:t>
            </a:r>
            <a:endParaRPr lang="en-GB" sz="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24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rbnb">
      <a:dk1>
        <a:srgbClr val="FF5A5F"/>
      </a:dk1>
      <a:lt1>
        <a:sysClr val="window" lastClr="FFFFFF"/>
      </a:lt1>
      <a:dk2>
        <a:srgbClr val="00A699"/>
      </a:dk2>
      <a:lt2>
        <a:srgbClr val="FC642D"/>
      </a:lt2>
      <a:accent1>
        <a:srgbClr val="FF5A5F"/>
      </a:accent1>
      <a:accent2>
        <a:srgbClr val="00A699"/>
      </a:accent2>
      <a:accent3>
        <a:srgbClr val="FC642D"/>
      </a:accent3>
      <a:accent4>
        <a:srgbClr val="A5A5A5"/>
      </a:accent4>
      <a:accent5>
        <a:srgbClr val="525252"/>
      </a:accent5>
      <a:accent6>
        <a:srgbClr val="FFBDBF"/>
      </a:accent6>
      <a:hlink>
        <a:srgbClr val="7F7F7F"/>
      </a:hlink>
      <a:folHlink>
        <a:srgbClr val="00A699"/>
      </a:folHlink>
    </a:clrScheme>
    <a:fontScheme name="Airbnb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1639</Words>
  <Application>Microsoft Office PowerPoint</Application>
  <PresentationFormat>Widescreen</PresentationFormat>
  <Paragraphs>173</Paragraphs>
  <Slides>18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 Neue</vt:lpstr>
      <vt:lpstr>Montserrat</vt:lpstr>
      <vt:lpstr>Office Theme</vt:lpstr>
      <vt:lpstr>Predicting Airbnb Rental Prices in NYC</vt:lpstr>
      <vt:lpstr>Background</vt:lpstr>
      <vt:lpstr>Data Sources</vt:lpstr>
      <vt:lpstr>Data</vt:lpstr>
      <vt:lpstr>Property Insights</vt:lpstr>
      <vt:lpstr>Pricing Insights</vt:lpstr>
      <vt:lpstr>Geographical Insights</vt:lpstr>
      <vt:lpstr>Hypotheses</vt:lpstr>
      <vt:lpstr>Features used</vt:lpstr>
      <vt:lpstr>Data Cleaning</vt:lpstr>
      <vt:lpstr>Model Approach</vt:lpstr>
      <vt:lpstr>Model 1: Linear Regression</vt:lpstr>
      <vt:lpstr>Model 2: Ridge Regression</vt:lpstr>
      <vt:lpstr>Model 3: Decision Tree Regressor</vt:lpstr>
      <vt:lpstr>Best Model (so far): Random Forest Regressor</vt:lpstr>
      <vt:lpstr>Understanding the Random Forest model</vt:lpstr>
      <vt:lpstr>Use cases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Rental Prices in NYC</dc:title>
  <dc:creator>Humairah Malek</dc:creator>
  <cp:lastModifiedBy>Humairah Malek</cp:lastModifiedBy>
  <cp:revision>20</cp:revision>
  <dcterms:created xsi:type="dcterms:W3CDTF">2021-01-08T22:59:05Z</dcterms:created>
  <dcterms:modified xsi:type="dcterms:W3CDTF">2021-02-08T17:23:09Z</dcterms:modified>
</cp:coreProperties>
</file>