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0" r:id="rId6"/>
    <p:sldId id="271" r:id="rId7"/>
    <p:sldId id="272" r:id="rId8"/>
    <p:sldId id="267"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205" y="492698"/>
            <a:ext cx="7808976" cy="1088136"/>
          </a:xfrm>
        </p:spPr>
        <p:txBody>
          <a:bodyPr>
            <a:noAutofit/>
          </a:bodyPr>
          <a:lstStyle/>
          <a:p>
            <a:r>
              <a:rPr lang="en-US" sz="4000" dirty="0"/>
              <a:t>1-D Array</a:t>
            </a:r>
          </a:p>
        </p:txBody>
      </p:sp>
      <p:sp>
        <p:nvSpPr>
          <p:cNvPr id="3" name="Subtitle 2"/>
          <p:cNvSpPr>
            <a:spLocks noGrp="1"/>
          </p:cNvSpPr>
          <p:nvPr>
            <p:ph type="subTitle" idx="1"/>
          </p:nvPr>
        </p:nvSpPr>
        <p:spPr>
          <a:xfrm>
            <a:off x="476205" y="1580834"/>
            <a:ext cx="2789509" cy="484632"/>
          </a:xfrm>
        </p:spPr>
        <p:txBody>
          <a:bodyPr/>
          <a:lstStyle/>
          <a:p>
            <a:r>
              <a:rPr lang="en-US" dirty="0"/>
              <a:t>Course Code: </a:t>
            </a:r>
            <a:r>
              <a:rPr lang="en-US"/>
              <a:t>CSC 2107</a:t>
            </a:r>
            <a:endParaRPr lang="en-US" dirty="0"/>
          </a:p>
        </p:txBody>
      </p:sp>
      <p:sp>
        <p:nvSpPr>
          <p:cNvPr id="4" name="TextBox 3"/>
          <p:cNvSpPr txBox="1"/>
          <p:nvPr/>
        </p:nvSpPr>
        <p:spPr>
          <a:xfrm>
            <a:off x="239531" y="30750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1043020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Fall 2022-23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Nyme Ahmed (</a:t>
                      </a:r>
                      <a:r>
                        <a:rPr lang="en-US" i="1" dirty="0">
                          <a:solidFill>
                            <a:srgbClr val="0070C0"/>
                          </a:solidFill>
                        </a:rPr>
                        <a:t>nyme.ahmed@aiub.edu</a:t>
                      </a:r>
                      <a:r>
                        <a:rPr lang="en-US"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95821"/>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a:t>
            </a:r>
            <a:r>
              <a:rPr lang="en-US"/>
              <a:t>Structure (Lab)</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1</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2369880"/>
          </a:xfrm>
          <a:prstGeom prst="rect">
            <a:avLst/>
          </a:prstGeom>
          <a:noFill/>
        </p:spPr>
        <p:txBody>
          <a:bodyPr wrap="square" rtlCol="0">
            <a:spAutoFit/>
          </a:bodyPr>
          <a:lstStyle/>
          <a:p>
            <a:pPr marL="342900" indent="-342900" algn="just">
              <a:buFont typeface="+mj-lt"/>
              <a:buAutoNum type="arabicPeriod"/>
            </a:pPr>
            <a:r>
              <a:rPr lang="en-US" sz="2000" dirty="0"/>
              <a:t>Write a C++ program to create an integer array where size should be more than five. Then make a new array from it without the prime elements and print the new array. You must take the elements of the array from the user.</a:t>
            </a:r>
          </a:p>
          <a:p>
            <a:pPr algn="just"/>
            <a:endParaRPr lang="en-US" sz="1600" dirty="0"/>
          </a:p>
          <a:p>
            <a:pPr algn="just"/>
            <a:r>
              <a:rPr lang="en-US" dirty="0"/>
              <a:t>For example,</a:t>
            </a:r>
            <a:endParaRPr lang="en-US" u="sng" dirty="0"/>
          </a:p>
          <a:p>
            <a:pPr algn="just"/>
            <a:r>
              <a:rPr lang="en-US" dirty="0"/>
              <a:t>Array_1 = </a:t>
            </a:r>
            <a:r>
              <a:rPr lang="en-US" b="1" dirty="0">
                <a:solidFill>
                  <a:srgbClr val="0070C0"/>
                </a:solidFill>
                <a:latin typeface="Courier New" panose="02070309020205020404" pitchFamily="49" charset="0"/>
                <a:cs typeface="Courier New" panose="02070309020205020404" pitchFamily="49" charset="0"/>
              </a:rPr>
              <a:t>{4,8,11,14,16,19}</a:t>
            </a:r>
          </a:p>
          <a:p>
            <a:pPr algn="just"/>
            <a:endParaRPr lang="en-US" dirty="0"/>
          </a:p>
          <a:p>
            <a:pPr algn="just"/>
            <a:r>
              <a:rPr lang="en-US" dirty="0"/>
              <a:t>Output: </a:t>
            </a:r>
            <a:r>
              <a:rPr lang="en-US" b="1" dirty="0">
                <a:solidFill>
                  <a:srgbClr val="00B050"/>
                </a:solidFill>
                <a:latin typeface="Courier New" panose="02070309020205020404" pitchFamily="49" charset="0"/>
                <a:cs typeface="Courier New" panose="02070309020205020404" pitchFamily="49" charset="0"/>
              </a:rPr>
              <a:t>4 8 14 16</a:t>
            </a:r>
          </a:p>
        </p:txBody>
      </p:sp>
    </p:spTree>
    <p:extLst>
      <p:ext uri="{BB962C8B-B14F-4D97-AF65-F5344CB8AC3E}">
        <p14:creationId xmlns:p14="http://schemas.microsoft.com/office/powerpoint/2010/main" val="34786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2</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2954655"/>
          </a:xfrm>
          <a:prstGeom prst="rect">
            <a:avLst/>
          </a:prstGeom>
          <a:noFill/>
        </p:spPr>
        <p:txBody>
          <a:bodyPr wrap="square" rtlCol="0">
            <a:spAutoFit/>
          </a:bodyPr>
          <a:lstStyle/>
          <a:p>
            <a:pPr marL="342900" indent="-342900" algn="just">
              <a:buFont typeface="+mj-lt"/>
              <a:buAutoNum type="arabicPeriod" startAt="2"/>
            </a:pPr>
            <a:r>
              <a:rPr lang="en-US" sz="2000" dirty="0"/>
              <a:t>Write a C++ program to create an integer array of size 7. Then take an number from the user and print how many times that number occurs in that array. You must take the elements of the array from the user.</a:t>
            </a:r>
          </a:p>
          <a:p>
            <a:pPr algn="just"/>
            <a:endParaRPr lang="en-US" dirty="0"/>
          </a:p>
          <a:p>
            <a:pPr algn="just"/>
            <a:r>
              <a:rPr lang="en-US" dirty="0"/>
              <a:t>For example,</a:t>
            </a:r>
          </a:p>
          <a:p>
            <a:pPr algn="just"/>
            <a:r>
              <a:rPr lang="en-US" dirty="0"/>
              <a:t>Array_1 = </a:t>
            </a:r>
            <a:r>
              <a:rPr lang="en-US" b="1" dirty="0">
                <a:solidFill>
                  <a:srgbClr val="0070C0"/>
                </a:solidFill>
                <a:latin typeface="Courier New" panose="02070309020205020404" pitchFamily="49" charset="0"/>
                <a:cs typeface="Courier New" panose="02070309020205020404" pitchFamily="49" charset="0"/>
              </a:rPr>
              <a:t>{9,1,5,9,2,5,6}</a:t>
            </a:r>
          </a:p>
          <a:p>
            <a:pPr algn="just"/>
            <a:endParaRPr lang="en-US" dirty="0"/>
          </a:p>
          <a:p>
            <a:pPr algn="just"/>
            <a:r>
              <a:rPr lang="en-US" dirty="0"/>
              <a:t>Output:</a:t>
            </a:r>
            <a:endParaRPr lang="en-US" b="1" dirty="0">
              <a:solidFill>
                <a:srgbClr val="00B050"/>
              </a:solidFill>
              <a:latin typeface="Courier New" panose="02070309020205020404" pitchFamily="49" charset="0"/>
              <a:cs typeface="Courier New" panose="02070309020205020404" pitchFamily="49" charset="0"/>
            </a:endParaRPr>
          </a:p>
          <a:p>
            <a:pPr algn="just"/>
            <a:r>
              <a:rPr lang="en-US" b="1" dirty="0">
                <a:solidFill>
                  <a:srgbClr val="00B050"/>
                </a:solidFill>
                <a:latin typeface="Courier New" panose="02070309020205020404" pitchFamily="49" charset="0"/>
                <a:cs typeface="Courier New" panose="02070309020205020404" pitchFamily="49" charset="0"/>
              </a:rPr>
              <a:t>Input a number to search: </a:t>
            </a:r>
            <a:r>
              <a:rPr lang="en-US" b="1" dirty="0">
                <a:solidFill>
                  <a:srgbClr val="0070C0"/>
                </a:solidFill>
                <a:latin typeface="Courier New" panose="02070309020205020404" pitchFamily="49" charset="0"/>
                <a:cs typeface="Courier New" panose="02070309020205020404" pitchFamily="49" charset="0"/>
              </a:rPr>
              <a:t>9</a:t>
            </a:r>
          </a:p>
          <a:p>
            <a:pPr algn="just"/>
            <a:r>
              <a:rPr lang="en-US" b="1" dirty="0">
                <a:solidFill>
                  <a:srgbClr val="00B050"/>
                </a:solidFill>
                <a:latin typeface="Courier New" panose="02070309020205020404" pitchFamily="49" charset="0"/>
                <a:cs typeface="Courier New" panose="02070309020205020404" pitchFamily="49" charset="0"/>
              </a:rPr>
              <a:t>The number occurs 2 times in the array</a:t>
            </a:r>
            <a:endParaRPr lang="en-US" dirty="0"/>
          </a:p>
        </p:txBody>
      </p:sp>
    </p:spTree>
    <p:extLst>
      <p:ext uri="{BB962C8B-B14F-4D97-AF65-F5344CB8AC3E}">
        <p14:creationId xmlns:p14="http://schemas.microsoft.com/office/powerpoint/2010/main" val="3500483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3</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3785652"/>
          </a:xfrm>
          <a:prstGeom prst="rect">
            <a:avLst/>
          </a:prstGeom>
          <a:noFill/>
        </p:spPr>
        <p:txBody>
          <a:bodyPr wrap="square" rtlCol="0">
            <a:spAutoFit/>
          </a:bodyPr>
          <a:lstStyle/>
          <a:p>
            <a:pPr marL="342900" indent="-342900" algn="just">
              <a:buFont typeface="+mj-lt"/>
              <a:buAutoNum type="arabicPeriod" startAt="3"/>
            </a:pPr>
            <a:r>
              <a:rPr lang="en-US" sz="2000" dirty="0"/>
              <a:t>Write a C++ program to create an integer array of size 12. Print the number of time each element occurs in that array. You must take the elements of the array from the user.</a:t>
            </a:r>
          </a:p>
          <a:p>
            <a:pPr marL="342900" indent="-342900" algn="just">
              <a:buFont typeface="+mj-lt"/>
              <a:buAutoNum type="arabicPeriod" startAt="3"/>
            </a:pPr>
            <a:endParaRPr lang="en-US" dirty="0"/>
          </a:p>
          <a:p>
            <a:pPr algn="just"/>
            <a:r>
              <a:rPr lang="en-US" dirty="0"/>
              <a:t>For example,</a:t>
            </a:r>
          </a:p>
          <a:p>
            <a:pPr algn="just"/>
            <a:r>
              <a:rPr lang="en-US" dirty="0"/>
              <a:t>Array_1 = </a:t>
            </a:r>
            <a:r>
              <a:rPr lang="en-US" b="1" dirty="0">
                <a:solidFill>
                  <a:srgbClr val="0070C0"/>
                </a:solidFill>
                <a:latin typeface="Courier New" panose="02070309020205020404" pitchFamily="49" charset="0"/>
                <a:cs typeface="Courier New" panose="02070309020205020404" pitchFamily="49" charset="0"/>
              </a:rPr>
              <a:t>{4,2,9,1,5,2,9,1,4,1,5,9}</a:t>
            </a:r>
          </a:p>
          <a:p>
            <a:pPr algn="just"/>
            <a:endParaRPr lang="en-US" dirty="0"/>
          </a:p>
          <a:p>
            <a:pPr algn="just"/>
            <a:r>
              <a:rPr lang="en-US" dirty="0"/>
              <a:t>Output:</a:t>
            </a:r>
            <a:endParaRPr lang="en-US" b="1" dirty="0">
              <a:solidFill>
                <a:srgbClr val="00B050"/>
              </a:solidFill>
              <a:latin typeface="Courier New" panose="02070309020205020404" pitchFamily="49" charset="0"/>
              <a:cs typeface="Courier New" panose="02070309020205020404" pitchFamily="49" charset="0"/>
            </a:endParaRPr>
          </a:p>
          <a:p>
            <a:pPr algn="just"/>
            <a:r>
              <a:rPr lang="en-US" b="1" dirty="0">
                <a:solidFill>
                  <a:srgbClr val="00B050"/>
                </a:solidFill>
                <a:latin typeface="Courier New" panose="02070309020205020404" pitchFamily="49" charset="0"/>
                <a:cs typeface="Courier New" panose="02070309020205020404" pitchFamily="49" charset="0"/>
              </a:rPr>
              <a:t>4 occurs = 2 times</a:t>
            </a:r>
          </a:p>
          <a:p>
            <a:pPr algn="just"/>
            <a:r>
              <a:rPr lang="en-US" b="1" dirty="0">
                <a:solidFill>
                  <a:srgbClr val="00B050"/>
                </a:solidFill>
                <a:latin typeface="Courier New" panose="02070309020205020404" pitchFamily="49" charset="0"/>
                <a:cs typeface="Courier New" panose="02070309020205020404" pitchFamily="49" charset="0"/>
              </a:rPr>
              <a:t>2 occurs = 2 times</a:t>
            </a:r>
            <a:endParaRPr lang="en-US" dirty="0"/>
          </a:p>
          <a:p>
            <a:pPr algn="just"/>
            <a:r>
              <a:rPr lang="en-US" b="1" dirty="0">
                <a:solidFill>
                  <a:srgbClr val="00B050"/>
                </a:solidFill>
                <a:latin typeface="Courier New" panose="02070309020205020404" pitchFamily="49" charset="0"/>
                <a:cs typeface="Courier New" panose="02070309020205020404" pitchFamily="49" charset="0"/>
              </a:rPr>
              <a:t>9 occurs = 3 times</a:t>
            </a:r>
            <a:endParaRPr lang="en-US" dirty="0"/>
          </a:p>
          <a:p>
            <a:pPr algn="just"/>
            <a:r>
              <a:rPr lang="en-US" b="1" dirty="0">
                <a:solidFill>
                  <a:srgbClr val="00B050"/>
                </a:solidFill>
                <a:latin typeface="Courier New" panose="02070309020205020404" pitchFamily="49" charset="0"/>
                <a:cs typeface="Courier New" panose="02070309020205020404" pitchFamily="49" charset="0"/>
              </a:rPr>
              <a:t>1 occurs = 3 times</a:t>
            </a:r>
            <a:endParaRPr lang="en-US" dirty="0"/>
          </a:p>
          <a:p>
            <a:pPr algn="just"/>
            <a:r>
              <a:rPr lang="en-US" b="1" dirty="0">
                <a:solidFill>
                  <a:srgbClr val="00B050"/>
                </a:solidFill>
                <a:latin typeface="Courier New" panose="02070309020205020404" pitchFamily="49" charset="0"/>
                <a:cs typeface="Courier New" panose="02070309020205020404" pitchFamily="49" charset="0"/>
              </a:rPr>
              <a:t>5 occurs = 2 times</a:t>
            </a:r>
            <a:endParaRPr lang="en-US" dirty="0"/>
          </a:p>
        </p:txBody>
      </p:sp>
    </p:spTree>
    <p:extLst>
      <p:ext uri="{BB962C8B-B14F-4D97-AF65-F5344CB8AC3E}">
        <p14:creationId xmlns:p14="http://schemas.microsoft.com/office/powerpoint/2010/main" val="65847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4</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2677656"/>
          </a:xfrm>
          <a:prstGeom prst="rect">
            <a:avLst/>
          </a:prstGeom>
          <a:noFill/>
        </p:spPr>
        <p:txBody>
          <a:bodyPr wrap="square" rtlCol="0">
            <a:spAutoFit/>
          </a:bodyPr>
          <a:lstStyle/>
          <a:p>
            <a:pPr marL="342900" indent="-342900" algn="just">
              <a:buFont typeface="+mj-lt"/>
              <a:buAutoNum type="arabicPeriod" startAt="4"/>
            </a:pPr>
            <a:r>
              <a:rPr lang="en-US" sz="2000" dirty="0"/>
              <a:t>Write a C++ program of two integer arrays where size should be more than five. Merge them and create a new array. Then print the new array in descending order. </a:t>
            </a:r>
          </a:p>
          <a:p>
            <a:pPr marL="342900" indent="-342900" algn="just">
              <a:buFont typeface="+mj-lt"/>
              <a:buAutoNum type="arabicPeriod" startAt="4"/>
            </a:pPr>
            <a:endParaRPr lang="en-US" dirty="0"/>
          </a:p>
          <a:p>
            <a:pPr algn="just"/>
            <a:r>
              <a:rPr lang="en-US" dirty="0"/>
              <a:t>For example,</a:t>
            </a:r>
          </a:p>
          <a:p>
            <a:pPr algn="just"/>
            <a:r>
              <a:rPr lang="en-US" dirty="0"/>
              <a:t>Array_1 = </a:t>
            </a:r>
            <a:r>
              <a:rPr lang="en-US" b="1" dirty="0">
                <a:solidFill>
                  <a:srgbClr val="0070C0"/>
                </a:solidFill>
                <a:latin typeface="Courier New" panose="02070309020205020404" pitchFamily="49" charset="0"/>
                <a:cs typeface="Courier New" panose="02070309020205020404" pitchFamily="49" charset="0"/>
              </a:rPr>
              <a:t>{11,3,6,8,1,5}</a:t>
            </a:r>
          </a:p>
          <a:p>
            <a:pPr algn="just"/>
            <a:r>
              <a:rPr lang="en-US" dirty="0"/>
              <a:t>Array_2 = </a:t>
            </a:r>
            <a:r>
              <a:rPr lang="en-US" b="1" dirty="0">
                <a:solidFill>
                  <a:srgbClr val="0070C0"/>
                </a:solidFill>
                <a:latin typeface="Courier New" panose="02070309020205020404" pitchFamily="49" charset="0"/>
                <a:cs typeface="Courier New" panose="02070309020205020404" pitchFamily="49" charset="0"/>
              </a:rPr>
              <a:t>{12,9,4,2,10,7}</a:t>
            </a:r>
          </a:p>
          <a:p>
            <a:pPr algn="just"/>
            <a:endParaRPr lang="en-US" dirty="0"/>
          </a:p>
          <a:p>
            <a:pPr algn="just"/>
            <a:r>
              <a:rPr lang="en-US" dirty="0"/>
              <a:t>Output: </a:t>
            </a:r>
            <a:r>
              <a:rPr lang="en-US" b="1" dirty="0">
                <a:solidFill>
                  <a:srgbClr val="00B050"/>
                </a:solidFill>
                <a:latin typeface="Courier New" panose="02070309020205020404" pitchFamily="49" charset="0"/>
                <a:cs typeface="Courier New" panose="02070309020205020404" pitchFamily="49" charset="0"/>
              </a:rPr>
              <a:t>12 11 10 9 8 7 6 5 4 3 2 1 </a:t>
            </a:r>
          </a:p>
        </p:txBody>
      </p:sp>
    </p:spTree>
    <p:extLst>
      <p:ext uri="{BB962C8B-B14F-4D97-AF65-F5344CB8AC3E}">
        <p14:creationId xmlns:p14="http://schemas.microsoft.com/office/powerpoint/2010/main" val="313215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Descriptions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5</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2893100"/>
          </a:xfrm>
          <a:prstGeom prst="rect">
            <a:avLst/>
          </a:prstGeom>
          <a:noFill/>
        </p:spPr>
        <p:txBody>
          <a:bodyPr wrap="square" rtlCol="0">
            <a:spAutoFit/>
          </a:bodyPr>
          <a:lstStyle/>
          <a:p>
            <a:pPr marL="342900" indent="-342900" algn="just">
              <a:buFont typeface="+mj-lt"/>
              <a:buAutoNum type="arabicPeriod" startAt="5"/>
            </a:pPr>
            <a:r>
              <a:rPr lang="en-US" sz="2000" dirty="0"/>
              <a:t>Write a C++ program of two integer arrays where size should be more than five.  Then make a new array with the even elements between them and print the new array. </a:t>
            </a:r>
          </a:p>
          <a:p>
            <a:pPr algn="just"/>
            <a:endParaRPr lang="en-US" dirty="0"/>
          </a:p>
          <a:p>
            <a:pPr algn="just"/>
            <a:r>
              <a:rPr lang="en-US" dirty="0"/>
              <a:t>For example,</a:t>
            </a:r>
            <a:endParaRPr lang="en-US" u="sng" dirty="0"/>
          </a:p>
          <a:p>
            <a:pPr algn="just"/>
            <a:r>
              <a:rPr lang="en-US" dirty="0"/>
              <a:t>Array_1 = </a:t>
            </a:r>
            <a:r>
              <a:rPr lang="en-US" b="1" dirty="0">
                <a:solidFill>
                  <a:srgbClr val="0070C0"/>
                </a:solidFill>
                <a:latin typeface="Courier New" panose="02070309020205020404" pitchFamily="49" charset="0"/>
                <a:cs typeface="Courier New" panose="02070309020205020404" pitchFamily="49" charset="0"/>
              </a:rPr>
              <a:t>{4,1,8,5,2,11}</a:t>
            </a:r>
          </a:p>
          <a:p>
            <a:pPr algn="just"/>
            <a:r>
              <a:rPr lang="en-US" dirty="0"/>
              <a:t>Array_2 = </a:t>
            </a:r>
            <a:r>
              <a:rPr lang="en-US" b="1" dirty="0">
                <a:solidFill>
                  <a:srgbClr val="0070C0"/>
                </a:solidFill>
                <a:latin typeface="Courier New" panose="02070309020205020404" pitchFamily="49" charset="0"/>
                <a:cs typeface="Courier New" panose="02070309020205020404" pitchFamily="49" charset="0"/>
              </a:rPr>
              <a:t>{3,6,9,10,7,4}</a:t>
            </a:r>
          </a:p>
          <a:p>
            <a:pPr algn="just"/>
            <a:endParaRPr lang="en-US" dirty="0"/>
          </a:p>
          <a:p>
            <a:pPr algn="just"/>
            <a:r>
              <a:rPr lang="en-US" dirty="0"/>
              <a:t>Output: </a:t>
            </a:r>
            <a:r>
              <a:rPr lang="en-US" b="1" dirty="0">
                <a:solidFill>
                  <a:srgbClr val="00B050"/>
                </a:solidFill>
                <a:latin typeface="Courier New" panose="02070309020205020404" pitchFamily="49" charset="0"/>
                <a:cs typeface="Courier New" panose="02070309020205020404" pitchFamily="49" charset="0"/>
              </a:rPr>
              <a:t>2 4 4 6 8 10 </a:t>
            </a:r>
          </a:p>
          <a:p>
            <a:pPr algn="just"/>
            <a:endParaRPr lang="en-US" sz="1400" dirty="0"/>
          </a:p>
        </p:txBody>
      </p:sp>
    </p:spTree>
    <p:extLst>
      <p:ext uri="{BB962C8B-B14F-4D97-AF65-F5344CB8AC3E}">
        <p14:creationId xmlns:p14="http://schemas.microsoft.com/office/powerpoint/2010/main" val="99850371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96404E-4C6B-453C-9256-240D7A0CDF9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F6439D-027B-4A4C-9625-5C3E132D28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50F4128-4BCC-4B93-B69A-D1FD07A612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449</TotalTime>
  <Words>404</Words>
  <Application>Microsoft Office PowerPoint</Application>
  <PresentationFormat>On-screen Show (4:3)</PresentationFormat>
  <Paragraphs>62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Courier New</vt:lpstr>
      <vt:lpstr>Wingdings</vt:lpstr>
      <vt:lpstr>Spectrum</vt:lpstr>
      <vt:lpstr>1-D Array</vt:lpstr>
      <vt:lpstr>Problem Descriptions</vt:lpstr>
      <vt:lpstr>Problem Descriptions</vt:lpstr>
      <vt:lpstr>Problem Descriptions</vt:lpstr>
      <vt:lpstr>Problem Descriptions</vt:lpstr>
      <vt:lpstr>Problem Descriptions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Nyme Ahmed</cp:lastModifiedBy>
  <cp:revision>171</cp:revision>
  <dcterms:created xsi:type="dcterms:W3CDTF">2018-12-10T17:20:29Z</dcterms:created>
  <dcterms:modified xsi:type="dcterms:W3CDTF">2022-09-28T19:09:23Z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