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Oswald Bold" charset="1" panose="00000800000000000000"/>
      <p:regular r:id="rId27"/>
    </p:embeddedFont>
    <p:embeddedFont>
      <p:font typeface="Montserrat Classic Bold" charset="1" panose="00000800000000000000"/>
      <p:regular r:id="rId28"/>
    </p:embeddedFont>
    <p:embeddedFont>
      <p:font typeface="DM Sans" charset="1" panose="00000000000000000000"/>
      <p:regular r:id="rId29"/>
    </p:embeddedFont>
    <p:embeddedFont>
      <p:font typeface="Oswald" charset="1" panose="00000500000000000000"/>
      <p:regular r:id="rId30"/>
    </p:embeddedFont>
    <p:embeddedFont>
      <p:font typeface="Montserrat Light" charset="1" panose="00000400000000000000"/>
      <p:regular r:id="rId31"/>
    </p:embeddedFont>
    <p:embeddedFont>
      <p:font typeface="DM Sans Italics" charset="1" panose="0000000000000000000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20.png" Type="http://schemas.openxmlformats.org/officeDocument/2006/relationships/image"/><Relationship Id="rId5" Target="../media/image2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20.png" Type="http://schemas.openxmlformats.org/officeDocument/2006/relationships/image"/><Relationship Id="rId5" Target="../media/image21.png" Type="http://schemas.openxmlformats.org/officeDocument/2006/relationships/image"/><Relationship Id="rId6" Target="../media/image2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jpe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236347" y="4348786"/>
            <a:ext cx="9815307" cy="2766619"/>
          </a:xfrm>
          <a:prstGeom prst="rect">
            <a:avLst/>
          </a:prstGeom>
        </p:spPr>
        <p:txBody>
          <a:bodyPr anchor="t" rtlCol="false" tIns="0" lIns="0" bIns="0" rIns="0">
            <a:spAutoFit/>
          </a:bodyPr>
          <a:lstStyle/>
          <a:p>
            <a:pPr algn="ctr">
              <a:lnSpc>
                <a:spcPts val="22684"/>
              </a:lnSpc>
            </a:pPr>
            <a:r>
              <a:rPr lang="en-US" sz="16437" spc="1610">
                <a:solidFill>
                  <a:srgbClr val="231F20"/>
                </a:solidFill>
                <a:latin typeface="Oswald Bold"/>
              </a:rPr>
              <a:t>GEN AI</a:t>
            </a:r>
          </a:p>
        </p:txBody>
      </p:sp>
      <p:sp>
        <p:nvSpPr>
          <p:cNvPr name="TextBox 9" id="9"/>
          <p:cNvSpPr txBox="true"/>
          <p:nvPr/>
        </p:nvSpPr>
        <p:spPr>
          <a:xfrm rot="0">
            <a:off x="4236347" y="3438109"/>
            <a:ext cx="9815307" cy="1186902"/>
          </a:xfrm>
          <a:prstGeom prst="rect">
            <a:avLst/>
          </a:prstGeom>
        </p:spPr>
        <p:txBody>
          <a:bodyPr anchor="t" rtlCol="false" tIns="0" lIns="0" bIns="0" rIns="0">
            <a:spAutoFit/>
          </a:bodyPr>
          <a:lstStyle/>
          <a:p>
            <a:pPr algn="ctr">
              <a:lnSpc>
                <a:spcPts val="9748"/>
              </a:lnSpc>
            </a:pPr>
            <a:r>
              <a:rPr lang="en-US" sz="7063" spc="692">
                <a:solidFill>
                  <a:srgbClr val="231F20"/>
                </a:solidFill>
                <a:latin typeface="Oswald Bold"/>
              </a:rPr>
              <a:t>IMAGE DESCRIPTION</a:t>
            </a:r>
          </a:p>
        </p:txBody>
      </p:sp>
      <p:sp>
        <p:nvSpPr>
          <p:cNvPr name="TextBox 10" id="10"/>
          <p:cNvSpPr txBox="true"/>
          <p:nvPr/>
        </p:nvSpPr>
        <p:spPr>
          <a:xfrm rot="0">
            <a:off x="2719596" y="7492103"/>
            <a:ext cx="12848809" cy="1021080"/>
          </a:xfrm>
          <a:prstGeom prst="rect">
            <a:avLst/>
          </a:prstGeom>
        </p:spPr>
        <p:txBody>
          <a:bodyPr anchor="t" rtlCol="false" tIns="0" lIns="0" bIns="0" rIns="0">
            <a:spAutoFit/>
          </a:bodyPr>
          <a:lstStyle/>
          <a:p>
            <a:pPr algn="ctr">
              <a:lnSpc>
                <a:spcPts val="2760"/>
              </a:lnSpc>
            </a:pPr>
            <a:r>
              <a:rPr lang="en-US" sz="2000" spc="106">
                <a:solidFill>
                  <a:srgbClr val="231F20"/>
                </a:solidFill>
                <a:latin typeface="Montserrat Classic Bold"/>
              </a:rPr>
              <a:t>MADE BY:</a:t>
            </a:r>
          </a:p>
          <a:p>
            <a:pPr algn="ctr">
              <a:lnSpc>
                <a:spcPts val="2760"/>
              </a:lnSpc>
            </a:pPr>
            <a:r>
              <a:rPr lang="en-US" sz="2000" spc="106">
                <a:solidFill>
                  <a:srgbClr val="231F20"/>
                </a:solidFill>
                <a:latin typeface="Montserrat Classic Bold"/>
              </a:rPr>
              <a:t>MUHAMMAD HUMAM - 210201080</a:t>
            </a:r>
          </a:p>
          <a:p>
            <a:pPr algn="ctr">
              <a:lnSpc>
                <a:spcPts val="2760"/>
              </a:lnSpc>
            </a:pPr>
            <a:r>
              <a:rPr lang="en-US" sz="2000" spc="106">
                <a:solidFill>
                  <a:srgbClr val="231F20"/>
                </a:solidFill>
                <a:latin typeface="Montserrat Classic Bold"/>
              </a:rPr>
              <a:t>RAFAY QURESHI         - 210201035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528375" y="4206517"/>
            <a:ext cx="5231249" cy="1702517"/>
          </a:xfrm>
          <a:prstGeom prst="rect">
            <a:avLst/>
          </a:prstGeom>
        </p:spPr>
        <p:txBody>
          <a:bodyPr anchor="t" rtlCol="false" tIns="0" lIns="0" bIns="0" rIns="0">
            <a:spAutoFit/>
          </a:bodyPr>
          <a:lstStyle/>
          <a:p>
            <a:pPr algn="l">
              <a:lnSpc>
                <a:spcPts val="13948"/>
              </a:lnSpc>
            </a:pPr>
            <a:r>
              <a:rPr lang="en-US" sz="10107" spc="990">
                <a:solidFill>
                  <a:srgbClr val="FFFFFF"/>
                </a:solidFill>
                <a:latin typeface="Oswald Bold"/>
              </a:rPr>
              <a:t>GRAPHS</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grpSp>
        <p:nvGrpSpPr>
          <p:cNvPr name="Group 2" id="2"/>
          <p:cNvGrpSpPr/>
          <p:nvPr/>
        </p:nvGrpSpPr>
        <p:grpSpPr>
          <a:xfrm rot="0">
            <a:off x="1028700" y="2624763"/>
            <a:ext cx="16230600" cy="5037474"/>
            <a:chOff x="0" y="0"/>
            <a:chExt cx="21640800" cy="6716632"/>
          </a:xfrm>
        </p:grpSpPr>
        <p:sp>
          <p:nvSpPr>
            <p:cNvPr name="Freeform 3" id="3"/>
            <p:cNvSpPr/>
            <p:nvPr/>
          </p:nvSpPr>
          <p:spPr>
            <a:xfrm flipH="false" flipV="false" rot="0">
              <a:off x="10446413" y="0"/>
              <a:ext cx="11194387" cy="6716632"/>
            </a:xfrm>
            <a:custGeom>
              <a:avLst/>
              <a:gdLst/>
              <a:ahLst/>
              <a:cxnLst/>
              <a:rect r="r" b="b" t="t" l="l"/>
              <a:pathLst>
                <a:path h="6716632" w="11194387">
                  <a:moveTo>
                    <a:pt x="0" y="0"/>
                  </a:moveTo>
                  <a:lnTo>
                    <a:pt x="11194387" y="0"/>
                  </a:lnTo>
                  <a:lnTo>
                    <a:pt x="11194387" y="6716632"/>
                  </a:lnTo>
                  <a:lnTo>
                    <a:pt x="0" y="6716632"/>
                  </a:lnTo>
                  <a:lnTo>
                    <a:pt x="0" y="0"/>
                  </a:lnTo>
                  <a:close/>
                </a:path>
              </a:pathLst>
            </a:custGeom>
            <a:blipFill>
              <a:blip r:embed="rId2"/>
              <a:stretch>
                <a:fillRect l="0" t="0" r="0" b="0"/>
              </a:stretch>
            </a:blipFill>
          </p:spPr>
        </p:sp>
        <p:sp>
          <p:nvSpPr>
            <p:cNvPr name="Freeform 4" id="4"/>
            <p:cNvSpPr/>
            <p:nvPr/>
          </p:nvSpPr>
          <p:spPr>
            <a:xfrm flipH="false" flipV="false" rot="0">
              <a:off x="0" y="0"/>
              <a:ext cx="11194387" cy="6716632"/>
            </a:xfrm>
            <a:custGeom>
              <a:avLst/>
              <a:gdLst/>
              <a:ahLst/>
              <a:cxnLst/>
              <a:rect r="r" b="b" t="t" l="l"/>
              <a:pathLst>
                <a:path h="6716632" w="11194387">
                  <a:moveTo>
                    <a:pt x="0" y="0"/>
                  </a:moveTo>
                  <a:lnTo>
                    <a:pt x="11194387" y="0"/>
                  </a:lnTo>
                  <a:lnTo>
                    <a:pt x="11194387" y="6716632"/>
                  </a:lnTo>
                  <a:lnTo>
                    <a:pt x="0" y="6716632"/>
                  </a:lnTo>
                  <a:lnTo>
                    <a:pt x="0" y="0"/>
                  </a:lnTo>
                  <a:close/>
                </a:path>
              </a:pathLst>
            </a:custGeom>
            <a:blipFill>
              <a:blip r:embed="rId3"/>
              <a:stretch>
                <a:fillRect l="0" t="0" r="0" b="0"/>
              </a:stretch>
            </a:blipFill>
          </p:spPr>
        </p:sp>
      </p:grpSp>
      <p:sp>
        <p:nvSpPr>
          <p:cNvPr name="TextBox 5" id="5"/>
          <p:cNvSpPr txBox="true"/>
          <p:nvPr/>
        </p:nvSpPr>
        <p:spPr>
          <a:xfrm rot="0">
            <a:off x="8106221" y="1421584"/>
            <a:ext cx="2075557" cy="644525"/>
          </a:xfrm>
          <a:prstGeom prst="rect">
            <a:avLst/>
          </a:prstGeom>
        </p:spPr>
        <p:txBody>
          <a:bodyPr anchor="t" rtlCol="false" tIns="0" lIns="0" bIns="0" rIns="0">
            <a:spAutoFit/>
          </a:bodyPr>
          <a:lstStyle/>
          <a:p>
            <a:pPr algn="ctr">
              <a:lnSpc>
                <a:spcPts val="5199"/>
              </a:lnSpc>
              <a:spcBef>
                <a:spcPct val="0"/>
              </a:spcBef>
            </a:pPr>
            <a:r>
              <a:rPr lang="en-US" sz="3999">
                <a:solidFill>
                  <a:srgbClr val="FFFBFB"/>
                </a:solidFill>
                <a:latin typeface="Oswald Bold"/>
              </a:rPr>
              <a:t>MODEL V6</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3188764" y="1570359"/>
            <a:ext cx="11910471" cy="7146283"/>
          </a:xfrm>
          <a:custGeom>
            <a:avLst/>
            <a:gdLst/>
            <a:ahLst/>
            <a:cxnLst/>
            <a:rect r="r" b="b" t="t" l="l"/>
            <a:pathLst>
              <a:path h="7146283" w="11910471">
                <a:moveTo>
                  <a:pt x="0" y="0"/>
                </a:moveTo>
                <a:lnTo>
                  <a:pt x="11910472" y="0"/>
                </a:lnTo>
                <a:lnTo>
                  <a:pt x="11910472" y="7146282"/>
                </a:lnTo>
                <a:lnTo>
                  <a:pt x="0" y="7146282"/>
                </a:lnTo>
                <a:lnTo>
                  <a:pt x="0" y="0"/>
                </a:lnTo>
                <a:close/>
              </a:path>
            </a:pathLst>
          </a:custGeom>
          <a:blipFill>
            <a:blip r:embed="rId2"/>
            <a:stretch>
              <a:fillRect l="0" t="0" r="0" b="0"/>
            </a:stretch>
          </a:blipFill>
        </p:spPr>
      </p:sp>
      <p:sp>
        <p:nvSpPr>
          <p:cNvPr name="TextBox 3" id="3"/>
          <p:cNvSpPr txBox="true"/>
          <p:nvPr/>
        </p:nvSpPr>
        <p:spPr>
          <a:xfrm rot="0">
            <a:off x="8110537" y="687387"/>
            <a:ext cx="2066925" cy="644525"/>
          </a:xfrm>
          <a:prstGeom prst="rect">
            <a:avLst/>
          </a:prstGeom>
        </p:spPr>
        <p:txBody>
          <a:bodyPr anchor="t" rtlCol="false" tIns="0" lIns="0" bIns="0" rIns="0">
            <a:spAutoFit/>
          </a:bodyPr>
          <a:lstStyle/>
          <a:p>
            <a:pPr algn="ctr">
              <a:lnSpc>
                <a:spcPts val="5199"/>
              </a:lnSpc>
              <a:spcBef>
                <a:spcPct val="0"/>
              </a:spcBef>
            </a:pPr>
            <a:r>
              <a:rPr lang="en-US" sz="3999">
                <a:solidFill>
                  <a:srgbClr val="FFFBFB"/>
                </a:solidFill>
                <a:latin typeface="Oswald Bold"/>
              </a:rPr>
              <a:t>MODEL V8</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3188764" y="1570359"/>
            <a:ext cx="11910471" cy="7146283"/>
          </a:xfrm>
          <a:custGeom>
            <a:avLst/>
            <a:gdLst/>
            <a:ahLst/>
            <a:cxnLst/>
            <a:rect r="r" b="b" t="t" l="l"/>
            <a:pathLst>
              <a:path h="7146283" w="11910471">
                <a:moveTo>
                  <a:pt x="0" y="0"/>
                </a:moveTo>
                <a:lnTo>
                  <a:pt x="11910472" y="0"/>
                </a:lnTo>
                <a:lnTo>
                  <a:pt x="11910472" y="7146282"/>
                </a:lnTo>
                <a:lnTo>
                  <a:pt x="0" y="7146282"/>
                </a:lnTo>
                <a:lnTo>
                  <a:pt x="0" y="0"/>
                </a:lnTo>
                <a:close/>
              </a:path>
            </a:pathLst>
          </a:custGeom>
          <a:blipFill>
            <a:blip r:embed="rId2"/>
            <a:stretch>
              <a:fillRect l="0" t="0" r="0" b="0"/>
            </a:stretch>
          </a:blipFill>
        </p:spPr>
      </p:sp>
      <p:sp>
        <p:nvSpPr>
          <p:cNvPr name="Freeform 3" id="3"/>
          <p:cNvSpPr/>
          <p:nvPr/>
        </p:nvSpPr>
        <p:spPr>
          <a:xfrm flipH="false" flipV="false" rot="0">
            <a:off x="3024725" y="1471935"/>
            <a:ext cx="12238549" cy="7343130"/>
          </a:xfrm>
          <a:custGeom>
            <a:avLst/>
            <a:gdLst/>
            <a:ahLst/>
            <a:cxnLst/>
            <a:rect r="r" b="b" t="t" l="l"/>
            <a:pathLst>
              <a:path h="7343130" w="12238549">
                <a:moveTo>
                  <a:pt x="0" y="0"/>
                </a:moveTo>
                <a:lnTo>
                  <a:pt x="12238550" y="0"/>
                </a:lnTo>
                <a:lnTo>
                  <a:pt x="12238550" y="7343130"/>
                </a:lnTo>
                <a:lnTo>
                  <a:pt x="0" y="7343130"/>
                </a:lnTo>
                <a:lnTo>
                  <a:pt x="0" y="0"/>
                </a:lnTo>
                <a:close/>
              </a:path>
            </a:pathLst>
          </a:custGeom>
          <a:blipFill>
            <a:blip r:embed="rId3"/>
            <a:stretch>
              <a:fillRect l="0" t="0" r="0" b="0"/>
            </a:stretch>
          </a:blipFill>
        </p:spPr>
      </p:sp>
      <p:sp>
        <p:nvSpPr>
          <p:cNvPr name="TextBox 4" id="4"/>
          <p:cNvSpPr txBox="true"/>
          <p:nvPr/>
        </p:nvSpPr>
        <p:spPr>
          <a:xfrm rot="0">
            <a:off x="7913712" y="687387"/>
            <a:ext cx="2460575" cy="644525"/>
          </a:xfrm>
          <a:prstGeom prst="rect">
            <a:avLst/>
          </a:prstGeom>
        </p:spPr>
        <p:txBody>
          <a:bodyPr anchor="t" rtlCol="false" tIns="0" lIns="0" bIns="0" rIns="0">
            <a:spAutoFit/>
          </a:bodyPr>
          <a:lstStyle/>
          <a:p>
            <a:pPr algn="ctr">
              <a:lnSpc>
                <a:spcPts val="5199"/>
              </a:lnSpc>
              <a:spcBef>
                <a:spcPct val="0"/>
              </a:spcBef>
            </a:pPr>
            <a:r>
              <a:rPr lang="en-US" sz="3999">
                <a:solidFill>
                  <a:srgbClr val="FFFBFB"/>
                </a:solidFill>
                <a:latin typeface="Oswald Bold"/>
              </a:rPr>
              <a:t>MODEL V8-1</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3188764" y="1570359"/>
            <a:ext cx="11910471" cy="7146283"/>
          </a:xfrm>
          <a:custGeom>
            <a:avLst/>
            <a:gdLst/>
            <a:ahLst/>
            <a:cxnLst/>
            <a:rect r="r" b="b" t="t" l="l"/>
            <a:pathLst>
              <a:path h="7146283" w="11910471">
                <a:moveTo>
                  <a:pt x="0" y="0"/>
                </a:moveTo>
                <a:lnTo>
                  <a:pt x="11910472" y="0"/>
                </a:lnTo>
                <a:lnTo>
                  <a:pt x="11910472" y="7146282"/>
                </a:lnTo>
                <a:lnTo>
                  <a:pt x="0" y="7146282"/>
                </a:lnTo>
                <a:lnTo>
                  <a:pt x="0" y="0"/>
                </a:lnTo>
                <a:close/>
              </a:path>
            </a:pathLst>
          </a:custGeom>
          <a:blipFill>
            <a:blip r:embed="rId2"/>
            <a:stretch>
              <a:fillRect l="0" t="0" r="0" b="0"/>
            </a:stretch>
          </a:blipFill>
        </p:spPr>
      </p:sp>
      <p:sp>
        <p:nvSpPr>
          <p:cNvPr name="Freeform 3" id="3"/>
          <p:cNvSpPr/>
          <p:nvPr/>
        </p:nvSpPr>
        <p:spPr>
          <a:xfrm flipH="false" flipV="false" rot="0">
            <a:off x="3024725" y="1471935"/>
            <a:ext cx="12238549" cy="7343130"/>
          </a:xfrm>
          <a:custGeom>
            <a:avLst/>
            <a:gdLst/>
            <a:ahLst/>
            <a:cxnLst/>
            <a:rect r="r" b="b" t="t" l="l"/>
            <a:pathLst>
              <a:path h="7343130" w="12238549">
                <a:moveTo>
                  <a:pt x="0" y="0"/>
                </a:moveTo>
                <a:lnTo>
                  <a:pt x="12238550" y="0"/>
                </a:lnTo>
                <a:lnTo>
                  <a:pt x="12238550" y="7343130"/>
                </a:lnTo>
                <a:lnTo>
                  <a:pt x="0" y="7343130"/>
                </a:lnTo>
                <a:lnTo>
                  <a:pt x="0" y="0"/>
                </a:lnTo>
                <a:close/>
              </a:path>
            </a:pathLst>
          </a:custGeom>
          <a:blipFill>
            <a:blip r:embed="rId3"/>
            <a:stretch>
              <a:fillRect l="0" t="0" r="0" b="0"/>
            </a:stretch>
          </a:blipFill>
        </p:spPr>
      </p:sp>
      <p:sp>
        <p:nvSpPr>
          <p:cNvPr name="Freeform 4" id="4"/>
          <p:cNvSpPr/>
          <p:nvPr/>
        </p:nvSpPr>
        <p:spPr>
          <a:xfrm flipH="false" flipV="false" rot="0">
            <a:off x="3024725" y="1471935"/>
            <a:ext cx="12238549" cy="7343130"/>
          </a:xfrm>
          <a:custGeom>
            <a:avLst/>
            <a:gdLst/>
            <a:ahLst/>
            <a:cxnLst/>
            <a:rect r="r" b="b" t="t" l="l"/>
            <a:pathLst>
              <a:path h="7343130" w="12238549">
                <a:moveTo>
                  <a:pt x="0" y="0"/>
                </a:moveTo>
                <a:lnTo>
                  <a:pt x="12238550" y="0"/>
                </a:lnTo>
                <a:lnTo>
                  <a:pt x="12238550" y="7343130"/>
                </a:lnTo>
                <a:lnTo>
                  <a:pt x="0" y="7343130"/>
                </a:lnTo>
                <a:lnTo>
                  <a:pt x="0" y="0"/>
                </a:lnTo>
                <a:close/>
              </a:path>
            </a:pathLst>
          </a:custGeom>
          <a:blipFill>
            <a:blip r:embed="rId4"/>
            <a:stretch>
              <a:fillRect l="0" t="0" r="0" b="0"/>
            </a:stretch>
          </a:blipFill>
        </p:spPr>
      </p:sp>
      <p:sp>
        <p:nvSpPr>
          <p:cNvPr name="Freeform 5" id="5"/>
          <p:cNvSpPr/>
          <p:nvPr/>
        </p:nvSpPr>
        <p:spPr>
          <a:xfrm flipH="false" flipV="false" rot="0">
            <a:off x="3024725" y="1471935"/>
            <a:ext cx="12238549" cy="7343130"/>
          </a:xfrm>
          <a:custGeom>
            <a:avLst/>
            <a:gdLst/>
            <a:ahLst/>
            <a:cxnLst/>
            <a:rect r="r" b="b" t="t" l="l"/>
            <a:pathLst>
              <a:path h="7343130" w="12238549">
                <a:moveTo>
                  <a:pt x="0" y="0"/>
                </a:moveTo>
                <a:lnTo>
                  <a:pt x="12238550" y="0"/>
                </a:lnTo>
                <a:lnTo>
                  <a:pt x="12238550" y="7343130"/>
                </a:lnTo>
                <a:lnTo>
                  <a:pt x="0" y="7343130"/>
                </a:lnTo>
                <a:lnTo>
                  <a:pt x="0" y="0"/>
                </a:lnTo>
                <a:close/>
              </a:path>
            </a:pathLst>
          </a:custGeom>
          <a:blipFill>
            <a:blip r:embed="rId5"/>
            <a:stretch>
              <a:fillRect l="0" t="0" r="0" b="0"/>
            </a:stretch>
          </a:blipFill>
        </p:spPr>
      </p:sp>
      <p:sp>
        <p:nvSpPr>
          <p:cNvPr name="TextBox 6" id="6"/>
          <p:cNvSpPr txBox="true"/>
          <p:nvPr/>
        </p:nvSpPr>
        <p:spPr>
          <a:xfrm rot="0">
            <a:off x="8004349" y="687387"/>
            <a:ext cx="2279303" cy="644525"/>
          </a:xfrm>
          <a:prstGeom prst="rect">
            <a:avLst/>
          </a:prstGeom>
        </p:spPr>
        <p:txBody>
          <a:bodyPr anchor="t" rtlCol="false" tIns="0" lIns="0" bIns="0" rIns="0">
            <a:spAutoFit/>
          </a:bodyPr>
          <a:lstStyle/>
          <a:p>
            <a:pPr algn="ctr">
              <a:lnSpc>
                <a:spcPts val="5199"/>
              </a:lnSpc>
              <a:spcBef>
                <a:spcPct val="0"/>
              </a:spcBef>
            </a:pPr>
            <a:r>
              <a:rPr lang="en-US" sz="3999">
                <a:solidFill>
                  <a:srgbClr val="FFFBFB"/>
                </a:solidFill>
                <a:latin typeface="Oswald Bold"/>
              </a:rPr>
              <a:t>MODEL V10</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3188764" y="1570359"/>
            <a:ext cx="11910471" cy="7146283"/>
          </a:xfrm>
          <a:custGeom>
            <a:avLst/>
            <a:gdLst/>
            <a:ahLst/>
            <a:cxnLst/>
            <a:rect r="r" b="b" t="t" l="l"/>
            <a:pathLst>
              <a:path h="7146283" w="11910471">
                <a:moveTo>
                  <a:pt x="0" y="0"/>
                </a:moveTo>
                <a:lnTo>
                  <a:pt x="11910472" y="0"/>
                </a:lnTo>
                <a:lnTo>
                  <a:pt x="11910472" y="7146282"/>
                </a:lnTo>
                <a:lnTo>
                  <a:pt x="0" y="7146282"/>
                </a:lnTo>
                <a:lnTo>
                  <a:pt x="0" y="0"/>
                </a:lnTo>
                <a:close/>
              </a:path>
            </a:pathLst>
          </a:custGeom>
          <a:blipFill>
            <a:blip r:embed="rId2"/>
            <a:stretch>
              <a:fillRect l="0" t="0" r="0" b="0"/>
            </a:stretch>
          </a:blipFill>
        </p:spPr>
      </p:sp>
      <p:sp>
        <p:nvSpPr>
          <p:cNvPr name="Freeform 3" id="3"/>
          <p:cNvSpPr/>
          <p:nvPr/>
        </p:nvSpPr>
        <p:spPr>
          <a:xfrm flipH="false" flipV="false" rot="0">
            <a:off x="3024725" y="1471935"/>
            <a:ext cx="12238549" cy="7343130"/>
          </a:xfrm>
          <a:custGeom>
            <a:avLst/>
            <a:gdLst/>
            <a:ahLst/>
            <a:cxnLst/>
            <a:rect r="r" b="b" t="t" l="l"/>
            <a:pathLst>
              <a:path h="7343130" w="12238549">
                <a:moveTo>
                  <a:pt x="0" y="0"/>
                </a:moveTo>
                <a:lnTo>
                  <a:pt x="12238550" y="0"/>
                </a:lnTo>
                <a:lnTo>
                  <a:pt x="12238550" y="7343130"/>
                </a:lnTo>
                <a:lnTo>
                  <a:pt x="0" y="7343130"/>
                </a:lnTo>
                <a:lnTo>
                  <a:pt x="0" y="0"/>
                </a:lnTo>
                <a:close/>
              </a:path>
            </a:pathLst>
          </a:custGeom>
          <a:blipFill>
            <a:blip r:embed="rId3"/>
            <a:stretch>
              <a:fillRect l="0" t="0" r="0" b="0"/>
            </a:stretch>
          </a:blipFill>
        </p:spPr>
      </p:sp>
      <p:sp>
        <p:nvSpPr>
          <p:cNvPr name="Freeform 4" id="4"/>
          <p:cNvSpPr/>
          <p:nvPr/>
        </p:nvSpPr>
        <p:spPr>
          <a:xfrm flipH="false" flipV="false" rot="0">
            <a:off x="3024725" y="1471935"/>
            <a:ext cx="12238549" cy="7343130"/>
          </a:xfrm>
          <a:custGeom>
            <a:avLst/>
            <a:gdLst/>
            <a:ahLst/>
            <a:cxnLst/>
            <a:rect r="r" b="b" t="t" l="l"/>
            <a:pathLst>
              <a:path h="7343130" w="12238549">
                <a:moveTo>
                  <a:pt x="0" y="0"/>
                </a:moveTo>
                <a:lnTo>
                  <a:pt x="12238550" y="0"/>
                </a:lnTo>
                <a:lnTo>
                  <a:pt x="12238550" y="7343130"/>
                </a:lnTo>
                <a:lnTo>
                  <a:pt x="0" y="7343130"/>
                </a:lnTo>
                <a:lnTo>
                  <a:pt x="0" y="0"/>
                </a:lnTo>
                <a:close/>
              </a:path>
            </a:pathLst>
          </a:custGeom>
          <a:blipFill>
            <a:blip r:embed="rId4"/>
            <a:stretch>
              <a:fillRect l="0" t="0" r="0" b="0"/>
            </a:stretch>
          </a:blipFill>
        </p:spPr>
      </p:sp>
      <p:sp>
        <p:nvSpPr>
          <p:cNvPr name="Freeform 5" id="5"/>
          <p:cNvSpPr/>
          <p:nvPr/>
        </p:nvSpPr>
        <p:spPr>
          <a:xfrm flipH="false" flipV="false" rot="0">
            <a:off x="3024725" y="1471935"/>
            <a:ext cx="12238549" cy="7343130"/>
          </a:xfrm>
          <a:custGeom>
            <a:avLst/>
            <a:gdLst/>
            <a:ahLst/>
            <a:cxnLst/>
            <a:rect r="r" b="b" t="t" l="l"/>
            <a:pathLst>
              <a:path h="7343130" w="12238549">
                <a:moveTo>
                  <a:pt x="0" y="0"/>
                </a:moveTo>
                <a:lnTo>
                  <a:pt x="12238550" y="0"/>
                </a:lnTo>
                <a:lnTo>
                  <a:pt x="12238550" y="7343130"/>
                </a:lnTo>
                <a:lnTo>
                  <a:pt x="0" y="7343130"/>
                </a:lnTo>
                <a:lnTo>
                  <a:pt x="0" y="0"/>
                </a:lnTo>
                <a:close/>
              </a:path>
            </a:pathLst>
          </a:custGeom>
          <a:blipFill>
            <a:blip r:embed="rId5"/>
            <a:stretch>
              <a:fillRect l="0" t="0" r="0" b="0"/>
            </a:stretch>
          </a:blipFill>
        </p:spPr>
      </p:sp>
      <p:sp>
        <p:nvSpPr>
          <p:cNvPr name="Freeform 6" id="6"/>
          <p:cNvSpPr/>
          <p:nvPr/>
        </p:nvSpPr>
        <p:spPr>
          <a:xfrm flipH="false" flipV="false" rot="0">
            <a:off x="3024725" y="1471935"/>
            <a:ext cx="12238549" cy="7343130"/>
          </a:xfrm>
          <a:custGeom>
            <a:avLst/>
            <a:gdLst/>
            <a:ahLst/>
            <a:cxnLst/>
            <a:rect r="r" b="b" t="t" l="l"/>
            <a:pathLst>
              <a:path h="7343130" w="12238549">
                <a:moveTo>
                  <a:pt x="0" y="0"/>
                </a:moveTo>
                <a:lnTo>
                  <a:pt x="12238550" y="0"/>
                </a:lnTo>
                <a:lnTo>
                  <a:pt x="12238550" y="7343130"/>
                </a:lnTo>
                <a:lnTo>
                  <a:pt x="0" y="7343130"/>
                </a:lnTo>
                <a:lnTo>
                  <a:pt x="0" y="0"/>
                </a:lnTo>
                <a:close/>
              </a:path>
            </a:pathLst>
          </a:custGeom>
          <a:blipFill>
            <a:blip r:embed="rId6"/>
            <a:stretch>
              <a:fillRect l="0" t="0" r="0" b="0"/>
            </a:stretch>
          </a:blipFill>
        </p:spPr>
      </p:sp>
      <p:sp>
        <p:nvSpPr>
          <p:cNvPr name="TextBox 7" id="7"/>
          <p:cNvSpPr txBox="true"/>
          <p:nvPr/>
        </p:nvSpPr>
        <p:spPr>
          <a:xfrm rot="0">
            <a:off x="8045276" y="687387"/>
            <a:ext cx="2197447" cy="644525"/>
          </a:xfrm>
          <a:prstGeom prst="rect">
            <a:avLst/>
          </a:prstGeom>
        </p:spPr>
        <p:txBody>
          <a:bodyPr anchor="t" rtlCol="false" tIns="0" lIns="0" bIns="0" rIns="0">
            <a:spAutoFit/>
          </a:bodyPr>
          <a:lstStyle/>
          <a:p>
            <a:pPr algn="ctr">
              <a:lnSpc>
                <a:spcPts val="5199"/>
              </a:lnSpc>
              <a:spcBef>
                <a:spcPct val="0"/>
              </a:spcBef>
            </a:pPr>
            <a:r>
              <a:rPr lang="en-US" sz="3999">
                <a:solidFill>
                  <a:srgbClr val="FFFBFB"/>
                </a:solidFill>
                <a:latin typeface="Oswald Bold"/>
              </a:rPr>
              <a:t>MODEL V11</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3136363" y="1538918"/>
            <a:ext cx="12015274" cy="7209164"/>
          </a:xfrm>
          <a:custGeom>
            <a:avLst/>
            <a:gdLst/>
            <a:ahLst/>
            <a:cxnLst/>
            <a:rect r="r" b="b" t="t" l="l"/>
            <a:pathLst>
              <a:path h="7209164" w="12015274">
                <a:moveTo>
                  <a:pt x="0" y="0"/>
                </a:moveTo>
                <a:lnTo>
                  <a:pt x="12015274" y="0"/>
                </a:lnTo>
                <a:lnTo>
                  <a:pt x="12015274" y="7209164"/>
                </a:lnTo>
                <a:lnTo>
                  <a:pt x="0" y="7209164"/>
                </a:lnTo>
                <a:lnTo>
                  <a:pt x="0" y="0"/>
                </a:lnTo>
                <a:close/>
              </a:path>
            </a:pathLst>
          </a:custGeom>
          <a:blipFill>
            <a:blip r:embed="rId2"/>
            <a:stretch>
              <a:fillRect l="0" t="0" r="0" b="0"/>
            </a:stretch>
          </a:blipFill>
        </p:spPr>
      </p:sp>
      <p:sp>
        <p:nvSpPr>
          <p:cNvPr name="TextBox 3" id="3"/>
          <p:cNvSpPr txBox="true"/>
          <p:nvPr/>
        </p:nvSpPr>
        <p:spPr>
          <a:xfrm rot="0">
            <a:off x="7816676" y="687387"/>
            <a:ext cx="2654647" cy="644525"/>
          </a:xfrm>
          <a:prstGeom prst="rect">
            <a:avLst/>
          </a:prstGeom>
        </p:spPr>
        <p:txBody>
          <a:bodyPr anchor="t" rtlCol="false" tIns="0" lIns="0" bIns="0" rIns="0">
            <a:spAutoFit/>
          </a:bodyPr>
          <a:lstStyle/>
          <a:p>
            <a:pPr algn="ctr">
              <a:lnSpc>
                <a:spcPts val="5199"/>
              </a:lnSpc>
              <a:spcBef>
                <a:spcPct val="0"/>
              </a:spcBef>
            </a:pPr>
            <a:r>
              <a:rPr lang="en-US" sz="3999">
                <a:solidFill>
                  <a:srgbClr val="FFFBFB"/>
                </a:solidFill>
                <a:latin typeface="Oswald Bold"/>
              </a:rPr>
              <a:t>MODEL V11-2</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3136363" y="1538918"/>
            <a:ext cx="12015274" cy="7209164"/>
          </a:xfrm>
          <a:custGeom>
            <a:avLst/>
            <a:gdLst/>
            <a:ahLst/>
            <a:cxnLst/>
            <a:rect r="r" b="b" t="t" l="l"/>
            <a:pathLst>
              <a:path h="7209164" w="12015274">
                <a:moveTo>
                  <a:pt x="0" y="0"/>
                </a:moveTo>
                <a:lnTo>
                  <a:pt x="12015274" y="0"/>
                </a:lnTo>
                <a:lnTo>
                  <a:pt x="12015274" y="7209164"/>
                </a:lnTo>
                <a:lnTo>
                  <a:pt x="0" y="7209164"/>
                </a:lnTo>
                <a:lnTo>
                  <a:pt x="0" y="0"/>
                </a:lnTo>
                <a:close/>
              </a:path>
            </a:pathLst>
          </a:custGeom>
          <a:blipFill>
            <a:blip r:embed="rId2"/>
            <a:stretch>
              <a:fillRect l="0" t="0" r="0" b="0"/>
            </a:stretch>
          </a:blipFill>
        </p:spPr>
      </p:sp>
      <p:sp>
        <p:nvSpPr>
          <p:cNvPr name="TextBox 3" id="3"/>
          <p:cNvSpPr txBox="true"/>
          <p:nvPr/>
        </p:nvSpPr>
        <p:spPr>
          <a:xfrm rot="0">
            <a:off x="7816676" y="687387"/>
            <a:ext cx="2654647" cy="644525"/>
          </a:xfrm>
          <a:prstGeom prst="rect">
            <a:avLst/>
          </a:prstGeom>
        </p:spPr>
        <p:txBody>
          <a:bodyPr anchor="t" rtlCol="false" tIns="0" lIns="0" bIns="0" rIns="0">
            <a:spAutoFit/>
          </a:bodyPr>
          <a:lstStyle/>
          <a:p>
            <a:pPr algn="ctr">
              <a:lnSpc>
                <a:spcPts val="5199"/>
              </a:lnSpc>
              <a:spcBef>
                <a:spcPct val="0"/>
              </a:spcBef>
            </a:pPr>
            <a:r>
              <a:rPr lang="en-US" sz="3999">
                <a:solidFill>
                  <a:srgbClr val="FFFBFB"/>
                </a:solidFill>
                <a:latin typeface="Oswald Bold"/>
              </a:rPr>
              <a:t>MODEL V11-2</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6937517" y="-8747353"/>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0580377">
            <a:off x="10646613" y="3123224"/>
            <a:ext cx="12102934" cy="12419055"/>
          </a:xfrm>
          <a:custGeom>
            <a:avLst/>
            <a:gdLst/>
            <a:ahLst/>
            <a:cxnLst/>
            <a:rect r="r" b="b" t="t" l="l"/>
            <a:pathLst>
              <a:path h="12419055" w="12102934">
                <a:moveTo>
                  <a:pt x="0" y="0"/>
                </a:moveTo>
                <a:lnTo>
                  <a:pt x="12102933" y="0"/>
                </a:lnTo>
                <a:lnTo>
                  <a:pt x="12102933" y="12419055"/>
                </a:lnTo>
                <a:lnTo>
                  <a:pt x="0" y="124190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2343797" y="1155414"/>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LEARNING OUTCOME</a:t>
            </a:r>
          </a:p>
        </p:txBody>
      </p:sp>
      <p:grpSp>
        <p:nvGrpSpPr>
          <p:cNvPr name="Group 6" id="6"/>
          <p:cNvGrpSpPr/>
          <p:nvPr/>
        </p:nvGrpSpPr>
        <p:grpSpPr>
          <a:xfrm rot="0">
            <a:off x="3424886" y="4847504"/>
            <a:ext cx="11455762" cy="1769426"/>
            <a:chOff x="0" y="0"/>
            <a:chExt cx="15274349" cy="2359235"/>
          </a:xfrm>
        </p:grpSpPr>
        <p:grpSp>
          <p:nvGrpSpPr>
            <p:cNvPr name="Group 7" id="7"/>
            <p:cNvGrpSpPr/>
            <p:nvPr/>
          </p:nvGrpSpPr>
          <p:grpSpPr>
            <a:xfrm rot="0">
              <a:off x="0" y="0"/>
              <a:ext cx="4193623" cy="1915127"/>
              <a:chOff x="0" y="0"/>
              <a:chExt cx="862412" cy="393843"/>
            </a:xfrm>
          </p:grpSpPr>
          <p:sp>
            <p:nvSpPr>
              <p:cNvPr name="Freeform 8" id="8"/>
              <p:cNvSpPr/>
              <p:nvPr/>
            </p:nvSpPr>
            <p:spPr>
              <a:xfrm flipH="false" flipV="false" rot="0">
                <a:off x="0" y="0"/>
                <a:ext cx="862412" cy="393843"/>
              </a:xfrm>
              <a:custGeom>
                <a:avLst/>
                <a:gdLst/>
                <a:ahLst/>
                <a:cxnLst/>
                <a:rect r="r" b="b" t="t" l="l"/>
                <a:pathLst>
                  <a:path h="393843" w="862412">
                    <a:moveTo>
                      <a:pt x="0" y="0"/>
                    </a:moveTo>
                    <a:lnTo>
                      <a:pt x="862412" y="0"/>
                    </a:lnTo>
                    <a:lnTo>
                      <a:pt x="862412" y="393843"/>
                    </a:lnTo>
                    <a:lnTo>
                      <a:pt x="0" y="393843"/>
                    </a:lnTo>
                    <a:close/>
                  </a:path>
                </a:pathLst>
              </a:custGeom>
              <a:solidFill>
                <a:srgbClr val="100F0D"/>
              </a:solidFill>
              <a:ln cap="sq">
                <a:noFill/>
                <a:prstDash val="solid"/>
                <a:miter/>
              </a:ln>
            </p:spPr>
          </p:sp>
          <p:sp>
            <p:nvSpPr>
              <p:cNvPr name="TextBox 9" id="9"/>
              <p:cNvSpPr txBox="true"/>
              <p:nvPr/>
            </p:nvSpPr>
            <p:spPr>
              <a:xfrm>
                <a:off x="0" y="-47625"/>
                <a:ext cx="862412" cy="441468"/>
              </a:xfrm>
              <a:prstGeom prst="rect">
                <a:avLst/>
              </a:prstGeom>
            </p:spPr>
            <p:txBody>
              <a:bodyPr anchor="ctr" rtlCol="false" tIns="50800" lIns="50800" bIns="50800" rIns="50800"/>
              <a:lstStyle/>
              <a:p>
                <a:pPr algn="ctr">
                  <a:lnSpc>
                    <a:spcPts val="3360"/>
                  </a:lnSpc>
                </a:pPr>
              </a:p>
            </p:txBody>
          </p:sp>
        </p:grpSp>
        <p:sp>
          <p:nvSpPr>
            <p:cNvPr name="TextBox 10" id="10"/>
            <p:cNvSpPr txBox="true"/>
            <p:nvPr/>
          </p:nvSpPr>
          <p:spPr>
            <a:xfrm rot="0">
              <a:off x="592091" y="439421"/>
              <a:ext cx="3009441" cy="1082675"/>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rPr>
                <a:t>Architecture</a:t>
              </a:r>
            </a:p>
            <a:p>
              <a:pPr algn="ctr">
                <a:lnSpc>
                  <a:spcPts val="3286"/>
                </a:lnSpc>
              </a:pPr>
              <a:r>
                <a:rPr lang="en-US" sz="2738" spc="136">
                  <a:solidFill>
                    <a:srgbClr val="FFFBFB"/>
                  </a:solidFill>
                  <a:latin typeface="DM Sans"/>
                </a:rPr>
                <a:t>Designing</a:t>
              </a:r>
            </a:p>
          </p:txBody>
        </p:sp>
        <p:grpSp>
          <p:nvGrpSpPr>
            <p:cNvPr name="Group 11" id="11"/>
            <p:cNvGrpSpPr/>
            <p:nvPr/>
          </p:nvGrpSpPr>
          <p:grpSpPr>
            <a:xfrm rot="0">
              <a:off x="5540903" y="0"/>
              <a:ext cx="4193623" cy="1915127"/>
              <a:chOff x="0" y="0"/>
              <a:chExt cx="862412" cy="393843"/>
            </a:xfrm>
          </p:grpSpPr>
          <p:sp>
            <p:nvSpPr>
              <p:cNvPr name="Freeform 12" id="12"/>
              <p:cNvSpPr/>
              <p:nvPr/>
            </p:nvSpPr>
            <p:spPr>
              <a:xfrm flipH="false" flipV="false" rot="0">
                <a:off x="0" y="0"/>
                <a:ext cx="862412" cy="393843"/>
              </a:xfrm>
              <a:custGeom>
                <a:avLst/>
                <a:gdLst/>
                <a:ahLst/>
                <a:cxnLst/>
                <a:rect r="r" b="b" t="t" l="l"/>
                <a:pathLst>
                  <a:path h="393843" w="862412">
                    <a:moveTo>
                      <a:pt x="0" y="0"/>
                    </a:moveTo>
                    <a:lnTo>
                      <a:pt x="862412" y="0"/>
                    </a:lnTo>
                    <a:lnTo>
                      <a:pt x="862412" y="393843"/>
                    </a:lnTo>
                    <a:lnTo>
                      <a:pt x="0" y="393843"/>
                    </a:lnTo>
                    <a:close/>
                  </a:path>
                </a:pathLst>
              </a:custGeom>
              <a:solidFill>
                <a:srgbClr val="100F0D"/>
              </a:solidFill>
              <a:ln cap="sq">
                <a:noFill/>
                <a:prstDash val="solid"/>
                <a:miter/>
              </a:ln>
            </p:spPr>
          </p:sp>
          <p:sp>
            <p:nvSpPr>
              <p:cNvPr name="TextBox 13" id="13"/>
              <p:cNvSpPr txBox="true"/>
              <p:nvPr/>
            </p:nvSpPr>
            <p:spPr>
              <a:xfrm>
                <a:off x="0" y="-47625"/>
                <a:ext cx="862412" cy="441468"/>
              </a:xfrm>
              <a:prstGeom prst="rect">
                <a:avLst/>
              </a:prstGeom>
            </p:spPr>
            <p:txBody>
              <a:bodyPr anchor="ctr" rtlCol="false" tIns="50800" lIns="50800" bIns="50800" rIns="50800"/>
              <a:lstStyle/>
              <a:p>
                <a:pPr algn="ctr">
                  <a:lnSpc>
                    <a:spcPts val="3360"/>
                  </a:lnSpc>
                </a:pPr>
              </a:p>
            </p:txBody>
          </p:sp>
        </p:grpSp>
        <p:sp>
          <p:nvSpPr>
            <p:cNvPr name="TextBox 14" id="14"/>
            <p:cNvSpPr txBox="true"/>
            <p:nvPr/>
          </p:nvSpPr>
          <p:spPr>
            <a:xfrm rot="0">
              <a:off x="6161188" y="694038"/>
              <a:ext cx="2951974" cy="536575"/>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rPr>
                <a:t>Patience </a:t>
              </a:r>
            </a:p>
          </p:txBody>
        </p:sp>
        <p:grpSp>
          <p:nvGrpSpPr>
            <p:cNvPr name="Group 15" id="15"/>
            <p:cNvGrpSpPr/>
            <p:nvPr/>
          </p:nvGrpSpPr>
          <p:grpSpPr>
            <a:xfrm rot="0">
              <a:off x="11080726" y="0"/>
              <a:ext cx="4193623" cy="1915127"/>
              <a:chOff x="0" y="0"/>
              <a:chExt cx="862412" cy="393843"/>
            </a:xfrm>
          </p:grpSpPr>
          <p:sp>
            <p:nvSpPr>
              <p:cNvPr name="Freeform 16" id="16"/>
              <p:cNvSpPr/>
              <p:nvPr/>
            </p:nvSpPr>
            <p:spPr>
              <a:xfrm flipH="false" flipV="false" rot="0">
                <a:off x="0" y="0"/>
                <a:ext cx="862412" cy="393843"/>
              </a:xfrm>
              <a:custGeom>
                <a:avLst/>
                <a:gdLst/>
                <a:ahLst/>
                <a:cxnLst/>
                <a:rect r="r" b="b" t="t" l="l"/>
                <a:pathLst>
                  <a:path h="393843" w="862412">
                    <a:moveTo>
                      <a:pt x="0" y="0"/>
                    </a:moveTo>
                    <a:lnTo>
                      <a:pt x="862412" y="0"/>
                    </a:lnTo>
                    <a:lnTo>
                      <a:pt x="862412" y="393843"/>
                    </a:lnTo>
                    <a:lnTo>
                      <a:pt x="0" y="393843"/>
                    </a:lnTo>
                    <a:close/>
                  </a:path>
                </a:pathLst>
              </a:custGeom>
              <a:solidFill>
                <a:srgbClr val="100F0D"/>
              </a:solidFill>
              <a:ln cap="sq">
                <a:noFill/>
                <a:prstDash val="solid"/>
                <a:miter/>
              </a:ln>
            </p:spPr>
          </p:sp>
          <p:sp>
            <p:nvSpPr>
              <p:cNvPr name="TextBox 17" id="17"/>
              <p:cNvSpPr txBox="true"/>
              <p:nvPr/>
            </p:nvSpPr>
            <p:spPr>
              <a:xfrm>
                <a:off x="0" y="-47625"/>
                <a:ext cx="862412" cy="441468"/>
              </a:xfrm>
              <a:prstGeom prst="rect">
                <a:avLst/>
              </a:prstGeom>
            </p:spPr>
            <p:txBody>
              <a:bodyPr anchor="ctr" rtlCol="false" tIns="50800" lIns="50800" bIns="50800" rIns="50800"/>
              <a:lstStyle/>
              <a:p>
                <a:pPr algn="ctr">
                  <a:lnSpc>
                    <a:spcPts val="3360"/>
                  </a:lnSpc>
                </a:pPr>
              </a:p>
            </p:txBody>
          </p:sp>
        </p:grpSp>
        <p:sp>
          <p:nvSpPr>
            <p:cNvPr name="TextBox 18" id="18"/>
            <p:cNvSpPr txBox="true"/>
            <p:nvPr/>
          </p:nvSpPr>
          <p:spPr>
            <a:xfrm rot="0">
              <a:off x="11548858" y="420988"/>
              <a:ext cx="3257359" cy="1082675"/>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rPr>
                <a:t>Memory Managment</a:t>
              </a:r>
            </a:p>
          </p:txBody>
        </p:sp>
        <p:sp>
          <p:nvSpPr>
            <p:cNvPr name="Freeform 19" id="19"/>
            <p:cNvSpPr/>
            <p:nvPr/>
          </p:nvSpPr>
          <p:spPr>
            <a:xfrm flipH="false" flipV="false" rot="0">
              <a:off x="0" y="1915127"/>
              <a:ext cx="4193623" cy="444108"/>
            </a:xfrm>
            <a:custGeom>
              <a:avLst/>
              <a:gdLst/>
              <a:ahLst/>
              <a:cxnLst/>
              <a:rect r="r" b="b" t="t" l="l"/>
              <a:pathLst>
                <a:path h="444108" w="4193623">
                  <a:moveTo>
                    <a:pt x="0" y="0"/>
                  </a:moveTo>
                  <a:lnTo>
                    <a:pt x="4193623" y="0"/>
                  </a:lnTo>
                  <a:lnTo>
                    <a:pt x="4193623" y="444108"/>
                  </a:lnTo>
                  <a:lnTo>
                    <a:pt x="0" y="444108"/>
                  </a:lnTo>
                  <a:lnTo>
                    <a:pt x="0" y="0"/>
                  </a:lnTo>
                  <a:close/>
                </a:path>
              </a:pathLst>
            </a:custGeom>
            <a:blipFill>
              <a:blip r:embed="rId5"/>
              <a:stretch>
                <a:fillRect l="0" t="-86495" r="0" b="0"/>
              </a:stretch>
            </a:blipFill>
          </p:spPr>
        </p:sp>
        <p:sp>
          <p:nvSpPr>
            <p:cNvPr name="Freeform 20" id="20"/>
            <p:cNvSpPr/>
            <p:nvPr/>
          </p:nvSpPr>
          <p:spPr>
            <a:xfrm flipH="false" flipV="false" rot="0">
              <a:off x="5540903" y="1915127"/>
              <a:ext cx="4193623" cy="444108"/>
            </a:xfrm>
            <a:custGeom>
              <a:avLst/>
              <a:gdLst/>
              <a:ahLst/>
              <a:cxnLst/>
              <a:rect r="r" b="b" t="t" l="l"/>
              <a:pathLst>
                <a:path h="444108" w="4193623">
                  <a:moveTo>
                    <a:pt x="0" y="0"/>
                  </a:moveTo>
                  <a:lnTo>
                    <a:pt x="4193623" y="0"/>
                  </a:lnTo>
                  <a:lnTo>
                    <a:pt x="4193623" y="444108"/>
                  </a:lnTo>
                  <a:lnTo>
                    <a:pt x="0" y="444108"/>
                  </a:lnTo>
                  <a:lnTo>
                    <a:pt x="0" y="0"/>
                  </a:lnTo>
                  <a:close/>
                </a:path>
              </a:pathLst>
            </a:custGeom>
            <a:blipFill>
              <a:blip r:embed="rId5"/>
              <a:stretch>
                <a:fillRect l="0" t="-86495" r="0" b="0"/>
              </a:stretch>
            </a:blipFill>
          </p:spPr>
        </p:sp>
        <p:sp>
          <p:nvSpPr>
            <p:cNvPr name="Freeform 21" id="21"/>
            <p:cNvSpPr/>
            <p:nvPr/>
          </p:nvSpPr>
          <p:spPr>
            <a:xfrm flipH="false" flipV="false" rot="0">
              <a:off x="11080726" y="1915127"/>
              <a:ext cx="4193623" cy="444108"/>
            </a:xfrm>
            <a:custGeom>
              <a:avLst/>
              <a:gdLst/>
              <a:ahLst/>
              <a:cxnLst/>
              <a:rect r="r" b="b" t="t" l="l"/>
              <a:pathLst>
                <a:path h="444108" w="4193623">
                  <a:moveTo>
                    <a:pt x="0" y="0"/>
                  </a:moveTo>
                  <a:lnTo>
                    <a:pt x="4193623" y="0"/>
                  </a:lnTo>
                  <a:lnTo>
                    <a:pt x="4193623" y="444108"/>
                  </a:lnTo>
                  <a:lnTo>
                    <a:pt x="0" y="444108"/>
                  </a:lnTo>
                  <a:lnTo>
                    <a:pt x="0" y="0"/>
                  </a:lnTo>
                  <a:close/>
                </a:path>
              </a:pathLst>
            </a:custGeom>
            <a:blipFill>
              <a:blip r:embed="rId5"/>
              <a:stretch>
                <a:fillRect l="0" t="-86495" r="0" b="0"/>
              </a:stretch>
            </a:blipFill>
          </p:spPr>
        </p:sp>
      </p:gr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grpSp>
        <p:nvGrpSpPr>
          <p:cNvPr name="Group 2" id="2"/>
          <p:cNvGrpSpPr/>
          <p:nvPr/>
        </p:nvGrpSpPr>
        <p:grpSpPr>
          <a:xfrm rot="0">
            <a:off x="-2770706" y="-3368517"/>
            <a:ext cx="4959890" cy="495989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4" id="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9144000" y="1278539"/>
            <a:ext cx="13188954" cy="1318895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7" id="7"/>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6639105" y="-5979128"/>
            <a:ext cx="12110389" cy="12426705"/>
          </a:xfrm>
          <a:custGeom>
            <a:avLst/>
            <a:gdLst/>
            <a:ahLst/>
            <a:cxnLst/>
            <a:rect r="r" b="b" t="t" l="l"/>
            <a:pathLst>
              <a:path h="12426705" w="12110389">
                <a:moveTo>
                  <a:pt x="0" y="0"/>
                </a:moveTo>
                <a:lnTo>
                  <a:pt x="12110389" y="0"/>
                </a:lnTo>
                <a:lnTo>
                  <a:pt x="12110389" y="12426706"/>
                </a:lnTo>
                <a:lnTo>
                  <a:pt x="0" y="124267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3986589">
            <a:off x="5084777" y="6259532"/>
            <a:ext cx="9894000" cy="10152425"/>
          </a:xfrm>
          <a:custGeom>
            <a:avLst/>
            <a:gdLst/>
            <a:ahLst/>
            <a:cxnLst/>
            <a:rect r="r" b="b" t="t" l="l"/>
            <a:pathLst>
              <a:path h="10152425" w="9894000">
                <a:moveTo>
                  <a:pt x="0" y="0"/>
                </a:moveTo>
                <a:lnTo>
                  <a:pt x="9894000" y="0"/>
                </a:lnTo>
                <a:lnTo>
                  <a:pt x="9894000" y="10152425"/>
                </a:lnTo>
                <a:lnTo>
                  <a:pt x="0" y="101524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713086" y="3376069"/>
            <a:ext cx="8670318" cy="1396186"/>
          </a:xfrm>
          <a:prstGeom prst="rect">
            <a:avLst/>
          </a:prstGeom>
        </p:spPr>
        <p:txBody>
          <a:bodyPr anchor="t" rtlCol="false" tIns="0" lIns="0" bIns="0" rIns="0">
            <a:spAutoFit/>
          </a:bodyPr>
          <a:lstStyle/>
          <a:p>
            <a:pPr algn="l">
              <a:lnSpc>
                <a:spcPts val="11349"/>
              </a:lnSpc>
            </a:pPr>
            <a:r>
              <a:rPr lang="en-US" sz="8224" spc="806">
                <a:solidFill>
                  <a:srgbClr val="FFFFFF"/>
                </a:solidFill>
                <a:latin typeface="Oswald Bold"/>
              </a:rPr>
              <a:t>PROBLEM FACED</a:t>
            </a:r>
          </a:p>
        </p:txBody>
      </p:sp>
      <p:sp>
        <p:nvSpPr>
          <p:cNvPr name="TextBox 11" id="11"/>
          <p:cNvSpPr txBox="true"/>
          <p:nvPr/>
        </p:nvSpPr>
        <p:spPr>
          <a:xfrm rot="0">
            <a:off x="1991952" y="5095875"/>
            <a:ext cx="5741759" cy="486570"/>
          </a:xfrm>
          <a:prstGeom prst="rect">
            <a:avLst/>
          </a:prstGeom>
        </p:spPr>
        <p:txBody>
          <a:bodyPr anchor="t" rtlCol="false" tIns="0" lIns="0" bIns="0" rIns="0">
            <a:spAutoFit/>
          </a:bodyPr>
          <a:lstStyle/>
          <a:p>
            <a:pPr algn="l">
              <a:lnSpc>
                <a:spcPts val="3992"/>
              </a:lnSpc>
            </a:pPr>
            <a:r>
              <a:rPr lang="en-US" sz="2893" spc="283">
                <a:solidFill>
                  <a:srgbClr val="F5FFF5"/>
                </a:solidFill>
                <a:latin typeface="DM Sans"/>
              </a:rPr>
              <a:t>Training Time</a:t>
            </a:r>
          </a:p>
        </p:txBody>
      </p:sp>
      <p:sp>
        <p:nvSpPr>
          <p:cNvPr name="TextBox 12" id="12"/>
          <p:cNvSpPr txBox="true"/>
          <p:nvPr/>
        </p:nvSpPr>
        <p:spPr>
          <a:xfrm rot="0">
            <a:off x="1991952" y="5808533"/>
            <a:ext cx="5741759" cy="486570"/>
          </a:xfrm>
          <a:prstGeom prst="rect">
            <a:avLst/>
          </a:prstGeom>
        </p:spPr>
        <p:txBody>
          <a:bodyPr anchor="t" rtlCol="false" tIns="0" lIns="0" bIns="0" rIns="0">
            <a:spAutoFit/>
          </a:bodyPr>
          <a:lstStyle/>
          <a:p>
            <a:pPr algn="l">
              <a:lnSpc>
                <a:spcPts val="3992"/>
              </a:lnSpc>
            </a:pPr>
            <a:r>
              <a:rPr lang="en-US" sz="2893" spc="283">
                <a:solidFill>
                  <a:srgbClr val="F5FFF5"/>
                </a:solidFill>
                <a:latin typeface="DM Sans"/>
              </a:rPr>
              <a:t>Model tuning</a:t>
            </a:r>
          </a:p>
        </p:txBody>
      </p:sp>
      <p:sp>
        <p:nvSpPr>
          <p:cNvPr name="TextBox 13" id="13"/>
          <p:cNvSpPr txBox="true"/>
          <p:nvPr/>
        </p:nvSpPr>
        <p:spPr>
          <a:xfrm rot="0">
            <a:off x="1991952" y="6521191"/>
            <a:ext cx="5741759" cy="486570"/>
          </a:xfrm>
          <a:prstGeom prst="rect">
            <a:avLst/>
          </a:prstGeom>
        </p:spPr>
        <p:txBody>
          <a:bodyPr anchor="t" rtlCol="false" tIns="0" lIns="0" bIns="0" rIns="0">
            <a:spAutoFit/>
          </a:bodyPr>
          <a:lstStyle/>
          <a:p>
            <a:pPr algn="l">
              <a:lnSpc>
                <a:spcPts val="3992"/>
              </a:lnSpc>
            </a:pPr>
            <a:r>
              <a:rPr lang="en-US" sz="2893" spc="283">
                <a:solidFill>
                  <a:srgbClr val="F5FFF5"/>
                </a:solidFill>
                <a:latin typeface="DM Sans"/>
              </a:rPr>
              <a:t>Memory managment</a:t>
            </a:r>
          </a:p>
        </p:txBody>
      </p:sp>
      <p:sp>
        <p:nvSpPr>
          <p:cNvPr name="TextBox 14" id="14"/>
          <p:cNvSpPr txBox="true"/>
          <p:nvPr/>
        </p:nvSpPr>
        <p:spPr>
          <a:xfrm rot="0">
            <a:off x="1991952" y="7236360"/>
            <a:ext cx="5741759" cy="486570"/>
          </a:xfrm>
          <a:prstGeom prst="rect">
            <a:avLst/>
          </a:prstGeom>
        </p:spPr>
        <p:txBody>
          <a:bodyPr anchor="t" rtlCol="false" tIns="0" lIns="0" bIns="0" rIns="0">
            <a:spAutoFit/>
          </a:bodyPr>
          <a:lstStyle/>
          <a:p>
            <a:pPr algn="l">
              <a:lnSpc>
                <a:spcPts val="3992"/>
              </a:lnSpc>
            </a:pPr>
            <a:r>
              <a:rPr lang="en-US" sz="2893" spc="283">
                <a:solidFill>
                  <a:srgbClr val="F5FFF5"/>
                </a:solidFill>
                <a:latin typeface="DM Sans"/>
              </a:rPr>
              <a:t>Hardware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3541828"/>
            <a:ext cx="1400485" cy="6119112"/>
            <a:chOff x="0" y="0"/>
            <a:chExt cx="368852" cy="1611618"/>
          </a:xfrm>
        </p:grpSpPr>
        <p:sp>
          <p:nvSpPr>
            <p:cNvPr name="Freeform 4" id="4"/>
            <p:cNvSpPr/>
            <p:nvPr/>
          </p:nvSpPr>
          <p:spPr>
            <a:xfrm flipH="false" flipV="false" rot="0">
              <a:off x="0" y="0"/>
              <a:ext cx="368852" cy="1611618"/>
            </a:xfrm>
            <a:custGeom>
              <a:avLst/>
              <a:gdLst/>
              <a:ahLst/>
              <a:cxnLst/>
              <a:rect r="r" b="b" t="t" l="l"/>
              <a:pathLst>
                <a:path h="1611618" w="368852">
                  <a:moveTo>
                    <a:pt x="0" y="0"/>
                  </a:moveTo>
                  <a:lnTo>
                    <a:pt x="368852" y="0"/>
                  </a:lnTo>
                  <a:lnTo>
                    <a:pt x="368852" y="1611618"/>
                  </a:lnTo>
                  <a:lnTo>
                    <a:pt x="0" y="1611618"/>
                  </a:lnTo>
                  <a:close/>
                </a:path>
              </a:pathLst>
            </a:custGeom>
            <a:solidFill>
              <a:srgbClr val="CCCCCC"/>
            </a:solidFill>
          </p:spPr>
        </p:sp>
        <p:sp>
          <p:nvSpPr>
            <p:cNvPr name="TextBox 5" id="5"/>
            <p:cNvSpPr txBox="true"/>
            <p:nvPr/>
          </p:nvSpPr>
          <p:spPr>
            <a:xfrm>
              <a:off x="0" y="-19050"/>
              <a:ext cx="368852" cy="1630668"/>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CONTENT</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805909"/>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01</a:t>
            </a:r>
          </a:p>
        </p:txBody>
      </p:sp>
      <p:sp>
        <p:nvSpPr>
          <p:cNvPr name="TextBox 9" id="9"/>
          <p:cNvSpPr txBox="true"/>
          <p:nvPr/>
        </p:nvSpPr>
        <p:spPr>
          <a:xfrm rot="0">
            <a:off x="5231353" y="4603028"/>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02</a:t>
            </a:r>
          </a:p>
        </p:txBody>
      </p:sp>
      <p:sp>
        <p:nvSpPr>
          <p:cNvPr name="TextBox 10" id="10"/>
          <p:cNvSpPr txBox="true"/>
          <p:nvPr/>
        </p:nvSpPr>
        <p:spPr>
          <a:xfrm rot="0">
            <a:off x="5231353" y="548418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03</a:t>
            </a:r>
          </a:p>
        </p:txBody>
      </p:sp>
      <p:sp>
        <p:nvSpPr>
          <p:cNvPr name="TextBox 11" id="11"/>
          <p:cNvSpPr txBox="true"/>
          <p:nvPr/>
        </p:nvSpPr>
        <p:spPr>
          <a:xfrm rot="0">
            <a:off x="5231353" y="628130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04</a:t>
            </a:r>
          </a:p>
        </p:txBody>
      </p:sp>
      <p:sp>
        <p:nvSpPr>
          <p:cNvPr name="TextBox 12" id="12"/>
          <p:cNvSpPr txBox="true"/>
          <p:nvPr/>
        </p:nvSpPr>
        <p:spPr>
          <a:xfrm rot="0">
            <a:off x="5250954" y="707368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05</a:t>
            </a:r>
          </a:p>
        </p:txBody>
      </p:sp>
      <p:sp>
        <p:nvSpPr>
          <p:cNvPr name="TextBox 13" id="13"/>
          <p:cNvSpPr txBox="true"/>
          <p:nvPr/>
        </p:nvSpPr>
        <p:spPr>
          <a:xfrm rot="0">
            <a:off x="5250954" y="790464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06</a:t>
            </a:r>
          </a:p>
        </p:txBody>
      </p:sp>
      <p:sp>
        <p:nvSpPr>
          <p:cNvPr name="TextBox 14" id="14"/>
          <p:cNvSpPr txBox="true"/>
          <p:nvPr/>
        </p:nvSpPr>
        <p:spPr>
          <a:xfrm rot="0">
            <a:off x="5250954" y="8790470"/>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07</a:t>
            </a:r>
          </a:p>
        </p:txBody>
      </p:sp>
      <p:sp>
        <p:nvSpPr>
          <p:cNvPr name="TextBox 15" id="15"/>
          <p:cNvSpPr txBox="true"/>
          <p:nvPr/>
        </p:nvSpPr>
        <p:spPr>
          <a:xfrm rot="0">
            <a:off x="6607430" y="3935383"/>
            <a:ext cx="5790503"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INTRODUCTION</a:t>
            </a:r>
          </a:p>
        </p:txBody>
      </p:sp>
      <p:sp>
        <p:nvSpPr>
          <p:cNvPr name="TextBox 16" id="16"/>
          <p:cNvSpPr txBox="true"/>
          <p:nvPr/>
        </p:nvSpPr>
        <p:spPr>
          <a:xfrm rot="0">
            <a:off x="6607430" y="4729601"/>
            <a:ext cx="6076629"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OUTPUT</a:t>
            </a:r>
          </a:p>
        </p:txBody>
      </p:sp>
      <p:sp>
        <p:nvSpPr>
          <p:cNvPr name="TextBox 17" id="17"/>
          <p:cNvSpPr txBox="true"/>
          <p:nvPr/>
        </p:nvSpPr>
        <p:spPr>
          <a:xfrm rot="0">
            <a:off x="6607430" y="5649692"/>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DATASETS</a:t>
            </a:r>
          </a:p>
        </p:txBody>
      </p:sp>
      <p:sp>
        <p:nvSpPr>
          <p:cNvPr name="TextBox 18" id="18"/>
          <p:cNvSpPr txBox="true"/>
          <p:nvPr/>
        </p:nvSpPr>
        <p:spPr>
          <a:xfrm rot="0">
            <a:off x="6607430" y="6443909"/>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MODEL</a:t>
            </a:r>
          </a:p>
        </p:txBody>
      </p:sp>
      <p:sp>
        <p:nvSpPr>
          <p:cNvPr name="TextBox 19" id="19"/>
          <p:cNvSpPr txBox="true"/>
          <p:nvPr/>
        </p:nvSpPr>
        <p:spPr>
          <a:xfrm rot="0">
            <a:off x="6607430" y="8009696"/>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PROBLEMS</a:t>
            </a:r>
          </a:p>
        </p:txBody>
      </p:sp>
      <p:sp>
        <p:nvSpPr>
          <p:cNvPr name="TextBox 20" id="20"/>
          <p:cNvSpPr txBox="true"/>
          <p:nvPr/>
        </p:nvSpPr>
        <p:spPr>
          <a:xfrm rot="0">
            <a:off x="6607430" y="7262783"/>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LEARNING OUTCOMES</a:t>
            </a:r>
          </a:p>
        </p:txBody>
      </p:sp>
      <p:sp>
        <p:nvSpPr>
          <p:cNvPr name="TextBox 21" id="21"/>
          <p:cNvSpPr txBox="true"/>
          <p:nvPr/>
        </p:nvSpPr>
        <p:spPr>
          <a:xfrm rot="0">
            <a:off x="6607430" y="8874034"/>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FUTURE</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61733" y="5519911"/>
            <a:ext cx="6065708" cy="3349423"/>
          </a:xfrm>
          <a:prstGeom prst="rect">
            <a:avLst/>
          </a:prstGeom>
        </p:spPr>
        <p:txBody>
          <a:bodyPr anchor="t" rtlCol="false" tIns="0" lIns="0" bIns="0" rIns="0">
            <a:spAutoFit/>
          </a:bodyPr>
          <a:lstStyle/>
          <a:p>
            <a:pPr algn="l" marL="0" indent="0" lvl="0">
              <a:lnSpc>
                <a:spcPts val="3842"/>
              </a:lnSpc>
              <a:spcBef>
                <a:spcPct val="0"/>
              </a:spcBef>
            </a:pPr>
            <a:r>
              <a:rPr lang="en-US" sz="2744">
                <a:solidFill>
                  <a:srgbClr val="000000"/>
                </a:solidFill>
                <a:latin typeface="DM Sans Italics"/>
              </a:rPr>
              <a:t>This is just a beginning, in future the model will be trained on much larger dataset then this, the model will go under large changes and much more. this model is part of our mobile app that will be used to help visually impaired people </a:t>
            </a:r>
          </a:p>
        </p:txBody>
      </p:sp>
      <p:sp>
        <p:nvSpPr>
          <p:cNvPr name="TextBox 5" id="5"/>
          <p:cNvSpPr txBox="true"/>
          <p:nvPr/>
        </p:nvSpPr>
        <p:spPr>
          <a:xfrm rot="0">
            <a:off x="1561733" y="2105045"/>
            <a:ext cx="8097687" cy="1594138"/>
          </a:xfrm>
          <a:prstGeom prst="rect">
            <a:avLst/>
          </a:prstGeom>
        </p:spPr>
        <p:txBody>
          <a:bodyPr anchor="t" rtlCol="false" tIns="0" lIns="0" bIns="0" rIns="0">
            <a:spAutoFit/>
          </a:bodyPr>
          <a:lstStyle/>
          <a:p>
            <a:pPr algn="l" marL="0" indent="0" lvl="0">
              <a:lnSpc>
                <a:spcPts val="13015"/>
              </a:lnSpc>
              <a:spcBef>
                <a:spcPct val="0"/>
              </a:spcBef>
            </a:pPr>
            <a:r>
              <a:rPr lang="en-US" sz="9431" spc="924">
                <a:solidFill>
                  <a:srgbClr val="231F20"/>
                </a:solidFill>
                <a:latin typeface="Oswald Bold"/>
              </a:rPr>
              <a:t>FUTURE</a:t>
            </a:r>
          </a:p>
        </p:txBody>
      </p:sp>
      <p:sp>
        <p:nvSpPr>
          <p:cNvPr name="Freeform 6" id="6"/>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2795538" y="3604547"/>
            <a:ext cx="12696923" cy="3077907"/>
            <a:chOff x="0" y="0"/>
            <a:chExt cx="16929231" cy="4103875"/>
          </a:xfrm>
        </p:grpSpPr>
        <p:grpSp>
          <p:nvGrpSpPr>
            <p:cNvPr name="Group 6" id="6"/>
            <p:cNvGrpSpPr/>
            <p:nvPr/>
          </p:nvGrpSpPr>
          <p:grpSpPr>
            <a:xfrm rot="0">
              <a:off x="268538" y="0"/>
              <a:ext cx="16392155" cy="4103875"/>
              <a:chOff x="0" y="0"/>
              <a:chExt cx="2374194" cy="594394"/>
            </a:xfrm>
          </p:grpSpPr>
          <p:sp>
            <p:nvSpPr>
              <p:cNvPr name="Freeform 7" id="7"/>
              <p:cNvSpPr/>
              <p:nvPr/>
            </p:nvSpPr>
            <p:spPr>
              <a:xfrm flipH="false" flipV="false" rot="0">
                <a:off x="0" y="0"/>
                <a:ext cx="2374194" cy="594394"/>
              </a:xfrm>
              <a:custGeom>
                <a:avLst/>
                <a:gdLst/>
                <a:ahLst/>
                <a:cxnLst/>
                <a:rect r="r" b="b" t="t" l="l"/>
                <a:pathLst>
                  <a:path h="594394" w="2374194">
                    <a:moveTo>
                      <a:pt x="0" y="0"/>
                    </a:moveTo>
                    <a:lnTo>
                      <a:pt x="2374194" y="0"/>
                    </a:lnTo>
                    <a:lnTo>
                      <a:pt x="2374194" y="594394"/>
                    </a:lnTo>
                    <a:lnTo>
                      <a:pt x="0" y="594394"/>
                    </a:lnTo>
                    <a:close/>
                  </a:path>
                </a:pathLst>
              </a:custGeom>
              <a:solidFill>
                <a:srgbClr val="000000">
                  <a:alpha val="0"/>
                </a:srgbClr>
              </a:solidFill>
              <a:ln w="38100" cap="sq">
                <a:solidFill>
                  <a:srgbClr val="000000"/>
                </a:solidFill>
                <a:prstDash val="solid"/>
                <a:miter/>
              </a:ln>
            </p:spPr>
          </p:sp>
          <p:sp>
            <p:nvSpPr>
              <p:cNvPr name="TextBox 8" id="8"/>
              <p:cNvSpPr txBox="true"/>
              <p:nvPr/>
            </p:nvSpPr>
            <p:spPr>
              <a:xfrm>
                <a:off x="0" y="-19050"/>
                <a:ext cx="2374194" cy="613444"/>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0" y="112847"/>
              <a:ext cx="16929231" cy="3596750"/>
            </a:xfrm>
            <a:prstGeom prst="rect">
              <a:avLst/>
            </a:prstGeom>
          </p:spPr>
          <p:txBody>
            <a:bodyPr anchor="t" rtlCol="false" tIns="0" lIns="0" bIns="0" rIns="0">
              <a:spAutoFit/>
            </a:bodyPr>
            <a:lstStyle/>
            <a:p>
              <a:pPr algn="ctr">
                <a:lnSpc>
                  <a:spcPts val="22684"/>
                </a:lnSpc>
              </a:pPr>
              <a:r>
                <a:rPr lang="en-US" sz="16437" spc="1610">
                  <a:solidFill>
                    <a:srgbClr val="231F20"/>
                  </a:solidFill>
                  <a:latin typeface="Oswald Bold"/>
                </a:rPr>
                <a:t>THANK YOU</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sp>
        <p:nvSpPr>
          <p:cNvPr name="Freeform 7" id="7"/>
          <p:cNvSpPr/>
          <p:nvPr/>
        </p:nvSpPr>
        <p:spPr>
          <a:xfrm flipH="false" flipV="false" rot="0">
            <a:off x="10758785" y="1049603"/>
            <a:ext cx="6176060" cy="8208697"/>
          </a:xfrm>
          <a:custGeom>
            <a:avLst/>
            <a:gdLst/>
            <a:ahLst/>
            <a:cxnLst/>
            <a:rect r="r" b="b" t="t" l="l"/>
            <a:pathLst>
              <a:path h="8208697" w="6176060">
                <a:moveTo>
                  <a:pt x="0" y="0"/>
                </a:moveTo>
                <a:lnTo>
                  <a:pt x="6176060" y="0"/>
                </a:lnTo>
                <a:lnTo>
                  <a:pt x="6176060" y="8208697"/>
                </a:lnTo>
                <a:lnTo>
                  <a:pt x="0" y="8208697"/>
                </a:lnTo>
                <a:lnTo>
                  <a:pt x="0" y="0"/>
                </a:lnTo>
                <a:close/>
              </a:path>
            </a:pathLst>
          </a:custGeom>
          <a:blipFill>
            <a:blip r:embed="rId4"/>
            <a:stretch>
              <a:fillRect l="-52239" t="0" r="-47252" b="0"/>
            </a:stretch>
          </a:blipFill>
        </p:spPr>
      </p:sp>
      <p:grpSp>
        <p:nvGrpSpPr>
          <p:cNvPr name="Group 8" id="8"/>
          <p:cNvGrpSpPr/>
          <p:nvPr/>
        </p:nvGrpSpPr>
        <p:grpSpPr>
          <a:xfrm rot="0">
            <a:off x="2142191" y="3396305"/>
            <a:ext cx="9610044" cy="1948998"/>
            <a:chOff x="0" y="0"/>
            <a:chExt cx="3682024" cy="746746"/>
          </a:xfrm>
        </p:grpSpPr>
        <p:sp>
          <p:nvSpPr>
            <p:cNvPr name="Freeform 9" id="9"/>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10" id="10"/>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11" id="11"/>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12" id="12"/>
          <p:cNvGrpSpPr/>
          <p:nvPr/>
        </p:nvGrpSpPr>
        <p:grpSpPr>
          <a:xfrm rot="0">
            <a:off x="2142191" y="5777447"/>
            <a:ext cx="9610044" cy="1948998"/>
            <a:chOff x="0" y="0"/>
            <a:chExt cx="3682024" cy="746746"/>
          </a:xfrm>
        </p:grpSpPr>
        <p:sp>
          <p:nvSpPr>
            <p:cNvPr name="Freeform 13" id="13"/>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14" id="14"/>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TextBox 15" id="15"/>
          <p:cNvSpPr txBox="true"/>
          <p:nvPr/>
        </p:nvSpPr>
        <p:spPr>
          <a:xfrm rot="0">
            <a:off x="3185136" y="1415105"/>
            <a:ext cx="10963502" cy="1276350"/>
          </a:xfrm>
          <a:prstGeom prst="rect">
            <a:avLst/>
          </a:prstGeom>
        </p:spPr>
        <p:txBody>
          <a:bodyPr anchor="t" rtlCol="false" tIns="0" lIns="0" bIns="0" rIns="0">
            <a:spAutoFit/>
          </a:bodyPr>
          <a:lstStyle/>
          <a:p>
            <a:pPr algn="l">
              <a:lnSpc>
                <a:spcPts val="10349"/>
              </a:lnSpc>
            </a:pPr>
            <a:r>
              <a:rPr lang="en-US" sz="7500" spc="735">
                <a:solidFill>
                  <a:srgbClr val="231F20"/>
                </a:solidFill>
                <a:latin typeface="Oswald Bold"/>
              </a:rPr>
              <a:t>INTRODUCTION</a:t>
            </a:r>
          </a:p>
        </p:txBody>
      </p:sp>
      <p:sp>
        <p:nvSpPr>
          <p:cNvPr name="TextBox 16" id="16"/>
          <p:cNvSpPr txBox="true"/>
          <p:nvPr/>
        </p:nvSpPr>
        <p:spPr>
          <a:xfrm rot="0">
            <a:off x="3908899" y="3624745"/>
            <a:ext cx="7132181" cy="1154018"/>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rPr>
              <a:t>Enabling visually impaired people to perceive the world around them and understand a little bit of beauty of the world</a:t>
            </a:r>
          </a:p>
        </p:txBody>
      </p:sp>
      <p:sp>
        <p:nvSpPr>
          <p:cNvPr name="TextBox 17" id="17"/>
          <p:cNvSpPr txBox="true"/>
          <p:nvPr/>
        </p:nvSpPr>
        <p:spPr>
          <a:xfrm rot="0">
            <a:off x="3908899" y="6005886"/>
            <a:ext cx="7279397" cy="1902095"/>
          </a:xfrm>
          <a:prstGeom prst="rect">
            <a:avLst/>
          </a:prstGeom>
        </p:spPr>
        <p:txBody>
          <a:bodyPr anchor="t" rtlCol="false" tIns="0" lIns="0" bIns="0" rIns="0">
            <a:spAutoFit/>
          </a:bodyPr>
          <a:lstStyle/>
          <a:p>
            <a:pPr algn="l">
              <a:lnSpc>
                <a:spcPts val="3050"/>
              </a:lnSpc>
            </a:pPr>
            <a:r>
              <a:rPr lang="en-US" sz="2210" spc="216">
                <a:solidFill>
                  <a:srgbClr val="231F20"/>
                </a:solidFill>
                <a:latin typeface="DM Sans"/>
              </a:rPr>
              <a:t>image description models that can generate detailed captions capturing not just objects, but also attributes, relationships, activities, and overall scene context.</a:t>
            </a:r>
          </a:p>
          <a:p>
            <a:pPr algn="l" marL="0" indent="0" lvl="0">
              <a:lnSpc>
                <a:spcPts val="3050"/>
              </a:lnSpc>
              <a:spcBef>
                <a:spcPct val="0"/>
              </a:spcBef>
            </a:pPr>
          </a:p>
        </p:txBody>
      </p:sp>
      <p:sp>
        <p:nvSpPr>
          <p:cNvPr name="Freeform 18" id="18"/>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20102" y="3030981"/>
            <a:ext cx="12057353" cy="1702517"/>
          </a:xfrm>
          <a:prstGeom prst="rect">
            <a:avLst/>
          </a:prstGeom>
        </p:spPr>
        <p:txBody>
          <a:bodyPr anchor="t" rtlCol="false" tIns="0" lIns="0" bIns="0" rIns="0">
            <a:spAutoFit/>
          </a:bodyPr>
          <a:lstStyle/>
          <a:p>
            <a:pPr algn="l">
              <a:lnSpc>
                <a:spcPts val="13948"/>
              </a:lnSpc>
            </a:pPr>
            <a:r>
              <a:rPr lang="en-US" sz="10107" spc="990">
                <a:solidFill>
                  <a:srgbClr val="FFFFFF"/>
                </a:solidFill>
                <a:latin typeface="Oswald Bold"/>
              </a:rPr>
              <a:t>OUTPUTS</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720102" y="4905847"/>
            <a:ext cx="10951206" cy="993169"/>
          </a:xfrm>
          <a:prstGeom prst="rect">
            <a:avLst/>
          </a:prstGeom>
        </p:spPr>
        <p:txBody>
          <a:bodyPr anchor="t" rtlCol="false" tIns="0" lIns="0" bIns="0" rIns="0">
            <a:spAutoFit/>
          </a:bodyPr>
          <a:lstStyle/>
          <a:p>
            <a:pPr algn="l">
              <a:lnSpc>
                <a:spcPts val="3999"/>
              </a:lnSpc>
            </a:pPr>
            <a:r>
              <a:rPr lang="en-US" sz="2898" spc="284">
                <a:solidFill>
                  <a:srgbClr val="F5FFF5"/>
                </a:solidFill>
                <a:latin typeface="DM Sans"/>
              </a:rPr>
              <a:t>At current stage the model may not be able to give a complete output, reason stated later 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999335"/>
            <a:ext cx="9432495" cy="6288330"/>
          </a:xfrm>
          <a:custGeom>
            <a:avLst/>
            <a:gdLst/>
            <a:ahLst/>
            <a:cxnLst/>
            <a:rect r="r" b="b" t="t" l="l"/>
            <a:pathLst>
              <a:path h="6288330" w="9432495">
                <a:moveTo>
                  <a:pt x="0" y="0"/>
                </a:moveTo>
                <a:lnTo>
                  <a:pt x="9432495" y="0"/>
                </a:lnTo>
                <a:lnTo>
                  <a:pt x="9432495" y="6288330"/>
                </a:lnTo>
                <a:lnTo>
                  <a:pt x="0" y="6288330"/>
                </a:lnTo>
                <a:lnTo>
                  <a:pt x="0" y="0"/>
                </a:lnTo>
                <a:close/>
              </a:path>
            </a:pathLst>
          </a:custGeom>
          <a:blipFill>
            <a:blip r:embed="rId2"/>
            <a:stretch>
              <a:fillRect l="0" t="0" r="0" b="0"/>
            </a:stretch>
          </a:blipFill>
        </p:spPr>
      </p:sp>
      <p:sp>
        <p:nvSpPr>
          <p:cNvPr name="TextBox 3" id="3"/>
          <p:cNvSpPr txBox="true"/>
          <p:nvPr/>
        </p:nvSpPr>
        <p:spPr>
          <a:xfrm rot="0">
            <a:off x="1028700" y="906000"/>
            <a:ext cx="1401961" cy="657225"/>
          </a:xfrm>
          <a:prstGeom prst="rect">
            <a:avLst/>
          </a:prstGeom>
        </p:spPr>
        <p:txBody>
          <a:bodyPr anchor="t" rtlCol="false" tIns="0" lIns="0" bIns="0" rIns="0">
            <a:spAutoFit/>
          </a:bodyPr>
          <a:lstStyle/>
          <a:p>
            <a:pPr algn="ctr">
              <a:lnSpc>
                <a:spcPts val="5126"/>
              </a:lnSpc>
              <a:spcBef>
                <a:spcPct val="0"/>
              </a:spcBef>
            </a:pPr>
            <a:r>
              <a:rPr lang="en-US" sz="4271">
                <a:solidFill>
                  <a:srgbClr val="EFEFEF"/>
                </a:solidFill>
                <a:latin typeface="Oswald Bold Italics"/>
              </a:rPr>
              <a:t>IMAGE</a:t>
            </a:r>
          </a:p>
        </p:txBody>
      </p:sp>
      <p:sp>
        <p:nvSpPr>
          <p:cNvPr name="TextBox 4" id="4"/>
          <p:cNvSpPr txBox="true"/>
          <p:nvPr/>
        </p:nvSpPr>
        <p:spPr>
          <a:xfrm rot="0">
            <a:off x="11114151" y="906000"/>
            <a:ext cx="2690515" cy="657225"/>
          </a:xfrm>
          <a:prstGeom prst="rect">
            <a:avLst/>
          </a:prstGeom>
        </p:spPr>
        <p:txBody>
          <a:bodyPr anchor="t" rtlCol="false" tIns="0" lIns="0" bIns="0" rIns="0">
            <a:spAutoFit/>
          </a:bodyPr>
          <a:lstStyle/>
          <a:p>
            <a:pPr algn="ctr">
              <a:lnSpc>
                <a:spcPts val="5126"/>
              </a:lnSpc>
              <a:spcBef>
                <a:spcPct val="0"/>
              </a:spcBef>
            </a:pPr>
            <a:r>
              <a:rPr lang="en-US" sz="4271">
                <a:solidFill>
                  <a:srgbClr val="EFEFEF"/>
                </a:solidFill>
                <a:latin typeface="Oswald Bold Italics"/>
              </a:rPr>
              <a:t>PREDICTION</a:t>
            </a:r>
          </a:p>
        </p:txBody>
      </p:sp>
      <p:sp>
        <p:nvSpPr>
          <p:cNvPr name="TextBox 5" id="5"/>
          <p:cNvSpPr txBox="true"/>
          <p:nvPr/>
        </p:nvSpPr>
        <p:spPr>
          <a:xfrm rot="0">
            <a:off x="11114151" y="3514725"/>
            <a:ext cx="5881776" cy="3248025"/>
          </a:xfrm>
          <a:prstGeom prst="rect">
            <a:avLst/>
          </a:prstGeom>
        </p:spPr>
        <p:txBody>
          <a:bodyPr anchor="t" rtlCol="false" tIns="0" lIns="0" bIns="0" rIns="0">
            <a:spAutoFit/>
          </a:bodyPr>
          <a:lstStyle/>
          <a:p>
            <a:pPr algn="l">
              <a:lnSpc>
                <a:spcPts val="5126"/>
              </a:lnSpc>
              <a:spcBef>
                <a:spcPct val="0"/>
              </a:spcBef>
            </a:pPr>
            <a:r>
              <a:rPr lang="en-US" sz="4271">
                <a:solidFill>
                  <a:srgbClr val="EFEFEF"/>
                </a:solidFill>
                <a:latin typeface="Oswald"/>
              </a:rPr>
              <a:t>This is a bedroom with a bed. The bed has a white comforter and a white bedspread. There is a large mirror above.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999335"/>
            <a:ext cx="9432495" cy="6288330"/>
          </a:xfrm>
          <a:custGeom>
            <a:avLst/>
            <a:gdLst/>
            <a:ahLst/>
            <a:cxnLst/>
            <a:rect r="r" b="b" t="t" l="l"/>
            <a:pathLst>
              <a:path h="6288330" w="9432495">
                <a:moveTo>
                  <a:pt x="0" y="0"/>
                </a:moveTo>
                <a:lnTo>
                  <a:pt x="9432495" y="0"/>
                </a:lnTo>
                <a:lnTo>
                  <a:pt x="9432495" y="6288330"/>
                </a:lnTo>
                <a:lnTo>
                  <a:pt x="0" y="6288330"/>
                </a:lnTo>
                <a:lnTo>
                  <a:pt x="0" y="0"/>
                </a:lnTo>
                <a:close/>
              </a:path>
            </a:pathLst>
          </a:custGeom>
          <a:blipFill>
            <a:blip r:embed="rId2"/>
            <a:stretch>
              <a:fillRect l="-758" t="0" r="-758" b="0"/>
            </a:stretch>
          </a:blipFill>
        </p:spPr>
      </p:sp>
      <p:sp>
        <p:nvSpPr>
          <p:cNvPr name="TextBox 3" id="3"/>
          <p:cNvSpPr txBox="true"/>
          <p:nvPr/>
        </p:nvSpPr>
        <p:spPr>
          <a:xfrm rot="0">
            <a:off x="1028700" y="906000"/>
            <a:ext cx="1401961" cy="657225"/>
          </a:xfrm>
          <a:prstGeom prst="rect">
            <a:avLst/>
          </a:prstGeom>
        </p:spPr>
        <p:txBody>
          <a:bodyPr anchor="t" rtlCol="false" tIns="0" lIns="0" bIns="0" rIns="0">
            <a:spAutoFit/>
          </a:bodyPr>
          <a:lstStyle/>
          <a:p>
            <a:pPr algn="ctr">
              <a:lnSpc>
                <a:spcPts val="5126"/>
              </a:lnSpc>
              <a:spcBef>
                <a:spcPct val="0"/>
              </a:spcBef>
            </a:pPr>
            <a:r>
              <a:rPr lang="en-US" sz="4271">
                <a:solidFill>
                  <a:srgbClr val="EFEFEF"/>
                </a:solidFill>
                <a:latin typeface="Oswald Bold Italics"/>
              </a:rPr>
              <a:t>IMAGE</a:t>
            </a:r>
          </a:p>
        </p:txBody>
      </p:sp>
      <p:sp>
        <p:nvSpPr>
          <p:cNvPr name="TextBox 4" id="4"/>
          <p:cNvSpPr txBox="true"/>
          <p:nvPr/>
        </p:nvSpPr>
        <p:spPr>
          <a:xfrm rot="0">
            <a:off x="11114151" y="906000"/>
            <a:ext cx="2690515" cy="657225"/>
          </a:xfrm>
          <a:prstGeom prst="rect">
            <a:avLst/>
          </a:prstGeom>
        </p:spPr>
        <p:txBody>
          <a:bodyPr anchor="t" rtlCol="false" tIns="0" lIns="0" bIns="0" rIns="0">
            <a:spAutoFit/>
          </a:bodyPr>
          <a:lstStyle/>
          <a:p>
            <a:pPr algn="ctr">
              <a:lnSpc>
                <a:spcPts val="5126"/>
              </a:lnSpc>
              <a:spcBef>
                <a:spcPct val="0"/>
              </a:spcBef>
            </a:pPr>
            <a:r>
              <a:rPr lang="en-US" sz="4271">
                <a:solidFill>
                  <a:srgbClr val="EFEFEF"/>
                </a:solidFill>
                <a:latin typeface="Oswald Bold Italics"/>
              </a:rPr>
              <a:t>PREDICTION</a:t>
            </a:r>
          </a:p>
        </p:txBody>
      </p:sp>
      <p:sp>
        <p:nvSpPr>
          <p:cNvPr name="TextBox 5" id="5"/>
          <p:cNvSpPr txBox="true"/>
          <p:nvPr/>
        </p:nvSpPr>
        <p:spPr>
          <a:xfrm rot="0">
            <a:off x="11114151" y="3514725"/>
            <a:ext cx="5881776" cy="3248025"/>
          </a:xfrm>
          <a:prstGeom prst="rect">
            <a:avLst/>
          </a:prstGeom>
        </p:spPr>
        <p:txBody>
          <a:bodyPr anchor="t" rtlCol="false" tIns="0" lIns="0" bIns="0" rIns="0">
            <a:spAutoFit/>
          </a:bodyPr>
          <a:lstStyle/>
          <a:p>
            <a:pPr algn="l">
              <a:lnSpc>
                <a:spcPts val="5126"/>
              </a:lnSpc>
              <a:spcBef>
                <a:spcPct val="0"/>
              </a:spcBef>
            </a:pPr>
            <a:r>
              <a:rPr lang="en-US" sz="4271">
                <a:solidFill>
                  <a:srgbClr val="EFEFEF"/>
                </a:solidFill>
                <a:latin typeface="Oswald"/>
              </a:rPr>
              <a:t>This is a kitchen with a white stove, the cabinets are dark brown color. there is a white stove with a white stove and a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57863">
            <a:off x="-571305" y="6150994"/>
            <a:ext cx="21273218" cy="9128145"/>
          </a:xfrm>
          <a:custGeom>
            <a:avLst/>
            <a:gdLst/>
            <a:ahLst/>
            <a:cxnLst/>
            <a:rect r="r" b="b" t="t" l="l"/>
            <a:pathLst>
              <a:path h="9128145" w="21273218">
                <a:moveTo>
                  <a:pt x="0" y="0"/>
                </a:moveTo>
                <a:lnTo>
                  <a:pt x="21273219" y="0"/>
                </a:lnTo>
                <a:lnTo>
                  <a:pt x="21273219" y="9128145"/>
                </a:lnTo>
                <a:lnTo>
                  <a:pt x="0" y="91281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885510" y="5890108"/>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grpSp>
        <p:nvGrpSpPr>
          <p:cNvPr name="Group 5" id="5"/>
          <p:cNvGrpSpPr/>
          <p:nvPr/>
        </p:nvGrpSpPr>
        <p:grpSpPr>
          <a:xfrm rot="0">
            <a:off x="11900353" y="4544818"/>
            <a:ext cx="4113179" cy="1345290"/>
            <a:chOff x="0" y="0"/>
            <a:chExt cx="1279723" cy="418557"/>
          </a:xfrm>
        </p:grpSpPr>
        <p:sp>
          <p:nvSpPr>
            <p:cNvPr name="Freeform 6" id="6"/>
            <p:cNvSpPr/>
            <p:nvPr/>
          </p:nvSpPr>
          <p:spPr>
            <a:xfrm flipH="false" flipV="false" rot="0">
              <a:off x="0" y="0"/>
              <a:ext cx="1279723" cy="418557"/>
            </a:xfrm>
            <a:custGeom>
              <a:avLst/>
              <a:gdLst/>
              <a:ahLst/>
              <a:cxnLst/>
              <a:rect r="r" b="b" t="t" l="l"/>
              <a:pathLst>
                <a:path h="418557" w="1279723">
                  <a:moveTo>
                    <a:pt x="0" y="0"/>
                  </a:moveTo>
                  <a:lnTo>
                    <a:pt x="1279723" y="0"/>
                  </a:lnTo>
                  <a:lnTo>
                    <a:pt x="1279723" y="418557"/>
                  </a:lnTo>
                  <a:lnTo>
                    <a:pt x="0" y="418557"/>
                  </a:lnTo>
                  <a:close/>
                </a:path>
              </a:pathLst>
            </a:custGeom>
            <a:solidFill>
              <a:srgbClr val="1A1A1A"/>
            </a:solidFill>
          </p:spPr>
        </p:sp>
        <p:sp>
          <p:nvSpPr>
            <p:cNvPr name="TextBox 7" id="7"/>
            <p:cNvSpPr txBox="true"/>
            <p:nvPr/>
          </p:nvSpPr>
          <p:spPr>
            <a:xfrm>
              <a:off x="0" y="-57150"/>
              <a:ext cx="1279723" cy="475707"/>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8" id="8"/>
          <p:cNvSpPr/>
          <p:nvPr/>
        </p:nvSpPr>
        <p:spPr>
          <a:xfrm flipH="false" flipV="false" rot="0">
            <a:off x="7080191" y="5890108"/>
            <a:ext cx="4128022" cy="437161"/>
          </a:xfrm>
          <a:custGeom>
            <a:avLst/>
            <a:gdLst/>
            <a:ahLst/>
            <a:cxnLst/>
            <a:rect r="r" b="b" t="t" l="l"/>
            <a:pathLst>
              <a:path h="437161" w="4128022">
                <a:moveTo>
                  <a:pt x="0" y="0"/>
                </a:moveTo>
                <a:lnTo>
                  <a:pt x="4128021" y="0"/>
                </a:lnTo>
                <a:lnTo>
                  <a:pt x="4128021" y="437161"/>
                </a:lnTo>
                <a:lnTo>
                  <a:pt x="0" y="437161"/>
                </a:lnTo>
                <a:lnTo>
                  <a:pt x="0" y="0"/>
                </a:lnTo>
                <a:close/>
              </a:path>
            </a:pathLst>
          </a:custGeom>
          <a:blipFill>
            <a:blip r:embed="rId5"/>
            <a:stretch>
              <a:fillRect l="0" t="-86495" r="0" b="0"/>
            </a:stretch>
          </a:blipFill>
        </p:spPr>
      </p:sp>
      <p:sp>
        <p:nvSpPr>
          <p:cNvPr name="Freeform 9" id="9"/>
          <p:cNvSpPr/>
          <p:nvPr/>
        </p:nvSpPr>
        <p:spPr>
          <a:xfrm flipH="false" flipV="false" rot="0">
            <a:off x="9482850" y="7873156"/>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grpSp>
        <p:nvGrpSpPr>
          <p:cNvPr name="Group 10" id="10"/>
          <p:cNvGrpSpPr/>
          <p:nvPr/>
        </p:nvGrpSpPr>
        <p:grpSpPr>
          <a:xfrm rot="0">
            <a:off x="7095033" y="4544818"/>
            <a:ext cx="4113179" cy="1345290"/>
            <a:chOff x="0" y="0"/>
            <a:chExt cx="1279723" cy="418557"/>
          </a:xfrm>
        </p:grpSpPr>
        <p:sp>
          <p:nvSpPr>
            <p:cNvPr name="Freeform 11" id="11"/>
            <p:cNvSpPr/>
            <p:nvPr/>
          </p:nvSpPr>
          <p:spPr>
            <a:xfrm flipH="false" flipV="false" rot="0">
              <a:off x="0" y="0"/>
              <a:ext cx="1279723" cy="418557"/>
            </a:xfrm>
            <a:custGeom>
              <a:avLst/>
              <a:gdLst/>
              <a:ahLst/>
              <a:cxnLst/>
              <a:rect r="r" b="b" t="t" l="l"/>
              <a:pathLst>
                <a:path h="418557" w="1279723">
                  <a:moveTo>
                    <a:pt x="0" y="0"/>
                  </a:moveTo>
                  <a:lnTo>
                    <a:pt x="1279723" y="0"/>
                  </a:lnTo>
                  <a:lnTo>
                    <a:pt x="1279723" y="418557"/>
                  </a:lnTo>
                  <a:lnTo>
                    <a:pt x="0" y="418557"/>
                  </a:lnTo>
                  <a:close/>
                </a:path>
              </a:pathLst>
            </a:custGeom>
            <a:solidFill>
              <a:srgbClr val="1A1A1A"/>
            </a:solidFill>
          </p:spPr>
        </p:sp>
        <p:sp>
          <p:nvSpPr>
            <p:cNvPr name="TextBox 12" id="12"/>
            <p:cNvSpPr txBox="true"/>
            <p:nvPr/>
          </p:nvSpPr>
          <p:spPr>
            <a:xfrm>
              <a:off x="0" y="-57150"/>
              <a:ext cx="1279723" cy="475707"/>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13" id="13"/>
          <p:cNvGrpSpPr/>
          <p:nvPr/>
        </p:nvGrpSpPr>
        <p:grpSpPr>
          <a:xfrm rot="0">
            <a:off x="9497693" y="6527866"/>
            <a:ext cx="4113179" cy="1345290"/>
            <a:chOff x="0" y="0"/>
            <a:chExt cx="1279723" cy="418557"/>
          </a:xfrm>
        </p:grpSpPr>
        <p:sp>
          <p:nvSpPr>
            <p:cNvPr name="Freeform 14" id="14"/>
            <p:cNvSpPr/>
            <p:nvPr/>
          </p:nvSpPr>
          <p:spPr>
            <a:xfrm flipH="false" flipV="false" rot="0">
              <a:off x="0" y="0"/>
              <a:ext cx="1279723" cy="418557"/>
            </a:xfrm>
            <a:custGeom>
              <a:avLst/>
              <a:gdLst/>
              <a:ahLst/>
              <a:cxnLst/>
              <a:rect r="r" b="b" t="t" l="l"/>
              <a:pathLst>
                <a:path h="418557" w="1279723">
                  <a:moveTo>
                    <a:pt x="0" y="0"/>
                  </a:moveTo>
                  <a:lnTo>
                    <a:pt x="1279723" y="0"/>
                  </a:lnTo>
                  <a:lnTo>
                    <a:pt x="1279723" y="418557"/>
                  </a:lnTo>
                  <a:lnTo>
                    <a:pt x="0" y="418557"/>
                  </a:lnTo>
                  <a:close/>
                </a:path>
              </a:pathLst>
            </a:custGeom>
            <a:solidFill>
              <a:srgbClr val="1A1A1A"/>
            </a:solidFill>
          </p:spPr>
        </p:sp>
        <p:sp>
          <p:nvSpPr>
            <p:cNvPr name="TextBox 15" id="15"/>
            <p:cNvSpPr txBox="true"/>
            <p:nvPr/>
          </p:nvSpPr>
          <p:spPr>
            <a:xfrm>
              <a:off x="0" y="-57150"/>
              <a:ext cx="1279723" cy="475707"/>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16" id="16"/>
          <p:cNvSpPr/>
          <p:nvPr/>
        </p:nvSpPr>
        <p:spPr>
          <a:xfrm flipH="false" flipV="false" rot="0">
            <a:off x="2274468" y="5890108"/>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sp>
        <p:nvSpPr>
          <p:cNvPr name="Freeform 17" id="17"/>
          <p:cNvSpPr/>
          <p:nvPr/>
        </p:nvSpPr>
        <p:spPr>
          <a:xfrm flipH="false" flipV="false" rot="0">
            <a:off x="4677128" y="7873156"/>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grpSp>
        <p:nvGrpSpPr>
          <p:cNvPr name="Group 18" id="18"/>
          <p:cNvGrpSpPr/>
          <p:nvPr/>
        </p:nvGrpSpPr>
        <p:grpSpPr>
          <a:xfrm rot="0">
            <a:off x="2289311" y="4544818"/>
            <a:ext cx="4113179" cy="1345290"/>
            <a:chOff x="0" y="0"/>
            <a:chExt cx="1279723" cy="418557"/>
          </a:xfrm>
        </p:grpSpPr>
        <p:sp>
          <p:nvSpPr>
            <p:cNvPr name="Freeform 19" id="19"/>
            <p:cNvSpPr/>
            <p:nvPr/>
          </p:nvSpPr>
          <p:spPr>
            <a:xfrm flipH="false" flipV="false" rot="0">
              <a:off x="0" y="0"/>
              <a:ext cx="1279723" cy="418557"/>
            </a:xfrm>
            <a:custGeom>
              <a:avLst/>
              <a:gdLst/>
              <a:ahLst/>
              <a:cxnLst/>
              <a:rect r="r" b="b" t="t" l="l"/>
              <a:pathLst>
                <a:path h="418557" w="1279723">
                  <a:moveTo>
                    <a:pt x="0" y="0"/>
                  </a:moveTo>
                  <a:lnTo>
                    <a:pt x="1279723" y="0"/>
                  </a:lnTo>
                  <a:lnTo>
                    <a:pt x="1279723" y="418557"/>
                  </a:lnTo>
                  <a:lnTo>
                    <a:pt x="0" y="418557"/>
                  </a:lnTo>
                  <a:close/>
                </a:path>
              </a:pathLst>
            </a:custGeom>
            <a:solidFill>
              <a:srgbClr val="1A1A1A"/>
            </a:solidFill>
          </p:spPr>
        </p:sp>
        <p:sp>
          <p:nvSpPr>
            <p:cNvPr name="TextBox 20" id="20"/>
            <p:cNvSpPr txBox="true"/>
            <p:nvPr/>
          </p:nvSpPr>
          <p:spPr>
            <a:xfrm>
              <a:off x="0" y="-57150"/>
              <a:ext cx="1279723" cy="475707"/>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21" id="21"/>
          <p:cNvGrpSpPr/>
          <p:nvPr/>
        </p:nvGrpSpPr>
        <p:grpSpPr>
          <a:xfrm rot="0">
            <a:off x="4691970" y="6527866"/>
            <a:ext cx="4113179" cy="1345290"/>
            <a:chOff x="0" y="0"/>
            <a:chExt cx="1279723" cy="418557"/>
          </a:xfrm>
        </p:grpSpPr>
        <p:sp>
          <p:nvSpPr>
            <p:cNvPr name="Freeform 22" id="22"/>
            <p:cNvSpPr/>
            <p:nvPr/>
          </p:nvSpPr>
          <p:spPr>
            <a:xfrm flipH="false" flipV="false" rot="0">
              <a:off x="0" y="0"/>
              <a:ext cx="1279723" cy="418557"/>
            </a:xfrm>
            <a:custGeom>
              <a:avLst/>
              <a:gdLst/>
              <a:ahLst/>
              <a:cxnLst/>
              <a:rect r="r" b="b" t="t" l="l"/>
              <a:pathLst>
                <a:path h="418557" w="1279723">
                  <a:moveTo>
                    <a:pt x="0" y="0"/>
                  </a:moveTo>
                  <a:lnTo>
                    <a:pt x="1279723" y="0"/>
                  </a:lnTo>
                  <a:lnTo>
                    <a:pt x="1279723" y="418557"/>
                  </a:lnTo>
                  <a:lnTo>
                    <a:pt x="0" y="418557"/>
                  </a:lnTo>
                  <a:close/>
                </a:path>
              </a:pathLst>
            </a:custGeom>
            <a:solidFill>
              <a:srgbClr val="1A1A1A"/>
            </a:solidFill>
          </p:spPr>
        </p:sp>
        <p:sp>
          <p:nvSpPr>
            <p:cNvPr name="TextBox 23" id="23"/>
            <p:cNvSpPr txBox="true"/>
            <p:nvPr/>
          </p:nvSpPr>
          <p:spPr>
            <a:xfrm>
              <a:off x="0" y="-57150"/>
              <a:ext cx="1279723" cy="475707"/>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TextBox 24" id="24"/>
          <p:cNvSpPr txBox="true"/>
          <p:nvPr/>
        </p:nvSpPr>
        <p:spPr>
          <a:xfrm rot="0">
            <a:off x="2343797" y="1155414"/>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DATASETS</a:t>
            </a:r>
          </a:p>
        </p:txBody>
      </p:sp>
      <p:sp>
        <p:nvSpPr>
          <p:cNvPr name="TextBox 25" id="25"/>
          <p:cNvSpPr txBox="true"/>
          <p:nvPr/>
        </p:nvSpPr>
        <p:spPr>
          <a:xfrm rot="0">
            <a:off x="2858454" y="4906337"/>
            <a:ext cx="2974893" cy="5208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FDFBFB"/>
                </a:solidFill>
                <a:latin typeface="Oswald"/>
              </a:rPr>
              <a:t>FLICKER30K</a:t>
            </a:r>
          </a:p>
        </p:txBody>
      </p:sp>
      <p:sp>
        <p:nvSpPr>
          <p:cNvPr name="TextBox 26" id="26"/>
          <p:cNvSpPr txBox="true"/>
          <p:nvPr/>
        </p:nvSpPr>
        <p:spPr>
          <a:xfrm rot="0">
            <a:off x="5261114" y="6889384"/>
            <a:ext cx="2974893" cy="5208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FDFBFB"/>
                </a:solidFill>
                <a:latin typeface="Oswald"/>
              </a:rPr>
              <a:t>ADE30K</a:t>
            </a:r>
          </a:p>
        </p:txBody>
      </p:sp>
      <p:sp>
        <p:nvSpPr>
          <p:cNvPr name="TextBox 27" id="27"/>
          <p:cNvSpPr txBox="true"/>
          <p:nvPr/>
        </p:nvSpPr>
        <p:spPr>
          <a:xfrm rot="0">
            <a:off x="7665320" y="4906337"/>
            <a:ext cx="2974893" cy="5208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FDFBFB"/>
                </a:solidFill>
                <a:latin typeface="Oswald"/>
              </a:rPr>
              <a:t>IIW</a:t>
            </a:r>
          </a:p>
        </p:txBody>
      </p:sp>
      <p:sp>
        <p:nvSpPr>
          <p:cNvPr name="TextBox 28" id="28"/>
          <p:cNvSpPr txBox="true"/>
          <p:nvPr/>
        </p:nvSpPr>
        <p:spPr>
          <a:xfrm rot="0">
            <a:off x="10067980" y="6889384"/>
            <a:ext cx="2974893" cy="5208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FDFBFB"/>
                </a:solidFill>
                <a:latin typeface="Oswald"/>
              </a:rPr>
              <a:t>MS COCO</a:t>
            </a:r>
          </a:p>
        </p:txBody>
      </p:sp>
      <p:sp>
        <p:nvSpPr>
          <p:cNvPr name="TextBox 29" id="29"/>
          <p:cNvSpPr txBox="true"/>
          <p:nvPr/>
        </p:nvSpPr>
        <p:spPr>
          <a:xfrm rot="0">
            <a:off x="12475037" y="4906337"/>
            <a:ext cx="2974893" cy="5208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FDFBFB"/>
                </a:solidFill>
                <a:latin typeface="Oswald"/>
              </a:rPr>
              <a:t>VISUAL GENOME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887923">
            <a:off x="-5959915" y="498262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60093" y="4434807"/>
            <a:ext cx="2932415" cy="2351362"/>
            <a:chOff x="0" y="0"/>
            <a:chExt cx="1075555" cy="862436"/>
          </a:xfrm>
        </p:grpSpPr>
        <p:sp>
          <p:nvSpPr>
            <p:cNvPr name="Freeform 6" id="6"/>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7" id="7"/>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4260093" y="6895603"/>
            <a:ext cx="2932415" cy="847111"/>
            <a:chOff x="0" y="0"/>
            <a:chExt cx="1075555" cy="310705"/>
          </a:xfrm>
        </p:grpSpPr>
        <p:sp>
          <p:nvSpPr>
            <p:cNvPr name="Freeform 9" id="9"/>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0" id="10"/>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9070732" y="5281918"/>
            <a:ext cx="2932415" cy="2351362"/>
            <a:chOff x="0" y="0"/>
            <a:chExt cx="1075555" cy="862436"/>
          </a:xfrm>
        </p:grpSpPr>
        <p:sp>
          <p:nvSpPr>
            <p:cNvPr name="Freeform 12" id="12"/>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3" id="13"/>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14" id="14"/>
          <p:cNvGrpSpPr/>
          <p:nvPr/>
        </p:nvGrpSpPr>
        <p:grpSpPr>
          <a:xfrm rot="0">
            <a:off x="9070732" y="7742714"/>
            <a:ext cx="2932415" cy="847111"/>
            <a:chOff x="0" y="0"/>
            <a:chExt cx="1075555" cy="310705"/>
          </a:xfrm>
        </p:grpSpPr>
        <p:sp>
          <p:nvSpPr>
            <p:cNvPr name="Freeform 15" id="15"/>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6" id="16"/>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grpSp>
        <p:nvGrpSpPr>
          <p:cNvPr name="Group 17" id="17"/>
          <p:cNvGrpSpPr/>
          <p:nvPr/>
        </p:nvGrpSpPr>
        <p:grpSpPr>
          <a:xfrm rot="0">
            <a:off x="13046312" y="3696538"/>
            <a:ext cx="2932415" cy="2351362"/>
            <a:chOff x="0" y="0"/>
            <a:chExt cx="1075555" cy="862436"/>
          </a:xfrm>
        </p:grpSpPr>
        <p:sp>
          <p:nvSpPr>
            <p:cNvPr name="Freeform 18" id="18"/>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9" id="19"/>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20" id="20"/>
          <p:cNvGrpSpPr/>
          <p:nvPr/>
        </p:nvGrpSpPr>
        <p:grpSpPr>
          <a:xfrm rot="0">
            <a:off x="13046312" y="6157334"/>
            <a:ext cx="2932415" cy="847111"/>
            <a:chOff x="0" y="0"/>
            <a:chExt cx="1075555" cy="310705"/>
          </a:xfrm>
        </p:grpSpPr>
        <p:sp>
          <p:nvSpPr>
            <p:cNvPr name="Freeform 21" id="21"/>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22" id="22"/>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sp>
        <p:nvSpPr>
          <p:cNvPr name="Freeform 23" id="23"/>
          <p:cNvSpPr/>
          <p:nvPr/>
        </p:nvSpPr>
        <p:spPr>
          <a:xfrm flipH="false" flipV="false" rot="-1885381">
            <a:off x="12158125" y="7633280"/>
            <a:ext cx="1776375" cy="501826"/>
          </a:xfrm>
          <a:custGeom>
            <a:avLst/>
            <a:gdLst/>
            <a:ahLst/>
            <a:cxnLst/>
            <a:rect r="r" b="b" t="t" l="l"/>
            <a:pathLst>
              <a:path h="501826" w="1776375">
                <a:moveTo>
                  <a:pt x="0" y="0"/>
                </a:moveTo>
                <a:lnTo>
                  <a:pt x="1776374" y="0"/>
                </a:lnTo>
                <a:lnTo>
                  <a:pt x="1776374" y="501826"/>
                </a:lnTo>
                <a:lnTo>
                  <a:pt x="0" y="5018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4" id="24"/>
          <p:cNvSpPr txBox="true"/>
          <p:nvPr/>
        </p:nvSpPr>
        <p:spPr>
          <a:xfrm rot="0">
            <a:off x="1538888" y="1195362"/>
            <a:ext cx="5371790"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MODELS</a:t>
            </a:r>
          </a:p>
        </p:txBody>
      </p:sp>
      <p:sp>
        <p:nvSpPr>
          <p:cNvPr name="TextBox 25" id="25"/>
          <p:cNvSpPr txBox="true"/>
          <p:nvPr/>
        </p:nvSpPr>
        <p:spPr>
          <a:xfrm rot="0">
            <a:off x="4448009" y="7065345"/>
            <a:ext cx="2556583" cy="458848"/>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rPr>
              <a:t>V1</a:t>
            </a:r>
          </a:p>
        </p:txBody>
      </p:sp>
      <p:sp>
        <p:nvSpPr>
          <p:cNvPr name="TextBox 26" id="26"/>
          <p:cNvSpPr txBox="true"/>
          <p:nvPr/>
        </p:nvSpPr>
        <p:spPr>
          <a:xfrm rot="0">
            <a:off x="4470203" y="5423019"/>
            <a:ext cx="2534389" cy="286585"/>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ResNet 50 / 101</a:t>
            </a:r>
          </a:p>
        </p:txBody>
      </p:sp>
      <p:sp>
        <p:nvSpPr>
          <p:cNvPr name="TextBox 27" id="27"/>
          <p:cNvSpPr txBox="true"/>
          <p:nvPr/>
        </p:nvSpPr>
        <p:spPr>
          <a:xfrm rot="0">
            <a:off x="4470203" y="5870748"/>
            <a:ext cx="2534389" cy="286585"/>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Attention</a:t>
            </a:r>
          </a:p>
        </p:txBody>
      </p:sp>
      <p:sp>
        <p:nvSpPr>
          <p:cNvPr name="TextBox 28" id="28"/>
          <p:cNvSpPr txBox="true"/>
          <p:nvPr/>
        </p:nvSpPr>
        <p:spPr>
          <a:xfrm rot="0">
            <a:off x="4470203" y="6364126"/>
            <a:ext cx="2534389" cy="286585"/>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LSTM</a:t>
            </a:r>
          </a:p>
        </p:txBody>
      </p:sp>
      <p:sp>
        <p:nvSpPr>
          <p:cNvPr name="TextBox 29" id="29"/>
          <p:cNvSpPr txBox="true"/>
          <p:nvPr/>
        </p:nvSpPr>
        <p:spPr>
          <a:xfrm rot="0">
            <a:off x="9258648" y="7912457"/>
            <a:ext cx="2556583" cy="458848"/>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rPr>
              <a:t>V6</a:t>
            </a:r>
          </a:p>
        </p:txBody>
      </p:sp>
      <p:sp>
        <p:nvSpPr>
          <p:cNvPr name="TextBox 30" id="30"/>
          <p:cNvSpPr txBox="true"/>
          <p:nvPr/>
        </p:nvSpPr>
        <p:spPr>
          <a:xfrm rot="0">
            <a:off x="9280843" y="6174929"/>
            <a:ext cx="2534389" cy="286585"/>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Resnet 50</a:t>
            </a:r>
          </a:p>
        </p:txBody>
      </p:sp>
      <p:sp>
        <p:nvSpPr>
          <p:cNvPr name="TextBox 31" id="31"/>
          <p:cNvSpPr txBox="true"/>
          <p:nvPr/>
        </p:nvSpPr>
        <p:spPr>
          <a:xfrm rot="0">
            <a:off x="9280843" y="6624214"/>
            <a:ext cx="2534389" cy="286585"/>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Attention</a:t>
            </a:r>
          </a:p>
        </p:txBody>
      </p:sp>
      <p:sp>
        <p:nvSpPr>
          <p:cNvPr name="TextBox 32" id="32"/>
          <p:cNvSpPr txBox="true"/>
          <p:nvPr/>
        </p:nvSpPr>
        <p:spPr>
          <a:xfrm rot="0">
            <a:off x="9280843" y="7072724"/>
            <a:ext cx="2534389" cy="286585"/>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GRU</a:t>
            </a:r>
          </a:p>
        </p:txBody>
      </p:sp>
      <p:sp>
        <p:nvSpPr>
          <p:cNvPr name="TextBox 33" id="33"/>
          <p:cNvSpPr txBox="true"/>
          <p:nvPr/>
        </p:nvSpPr>
        <p:spPr>
          <a:xfrm rot="0">
            <a:off x="13234228" y="6327076"/>
            <a:ext cx="2556583" cy="458848"/>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rPr>
              <a:t>V8</a:t>
            </a:r>
          </a:p>
        </p:txBody>
      </p:sp>
      <p:sp>
        <p:nvSpPr>
          <p:cNvPr name="TextBox 34" id="34"/>
          <p:cNvSpPr txBox="true"/>
          <p:nvPr/>
        </p:nvSpPr>
        <p:spPr>
          <a:xfrm rot="0">
            <a:off x="13256422" y="4850266"/>
            <a:ext cx="2534389" cy="286585"/>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Resnet 18 - pretrained</a:t>
            </a:r>
          </a:p>
        </p:txBody>
      </p:sp>
      <p:sp>
        <p:nvSpPr>
          <p:cNvPr name="TextBox 35" id="35"/>
          <p:cNvSpPr txBox="true"/>
          <p:nvPr/>
        </p:nvSpPr>
        <p:spPr>
          <a:xfrm rot="0">
            <a:off x="13256422" y="5298776"/>
            <a:ext cx="2534389" cy="286585"/>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Transformer</a:t>
            </a:r>
          </a:p>
        </p:txBody>
      </p:sp>
      <p:sp>
        <p:nvSpPr>
          <p:cNvPr name="Freeform 36" id="36"/>
          <p:cNvSpPr/>
          <p:nvPr/>
        </p:nvSpPr>
        <p:spPr>
          <a:xfrm flipH="true" flipV="false" rot="-8970905">
            <a:off x="7337391" y="7248542"/>
            <a:ext cx="1776375" cy="501826"/>
          </a:xfrm>
          <a:custGeom>
            <a:avLst/>
            <a:gdLst/>
            <a:ahLst/>
            <a:cxnLst/>
            <a:rect r="r" b="b" t="t" l="l"/>
            <a:pathLst>
              <a:path h="501826" w="1776375">
                <a:moveTo>
                  <a:pt x="1776375" y="0"/>
                </a:moveTo>
                <a:lnTo>
                  <a:pt x="0" y="0"/>
                </a:lnTo>
                <a:lnTo>
                  <a:pt x="0" y="501826"/>
                </a:lnTo>
                <a:lnTo>
                  <a:pt x="1776375" y="501826"/>
                </a:lnTo>
                <a:lnTo>
                  <a:pt x="1776375"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37" id="37"/>
          <p:cNvSpPr txBox="true"/>
          <p:nvPr/>
        </p:nvSpPr>
        <p:spPr>
          <a:xfrm rot="0">
            <a:off x="1960227" y="2881366"/>
            <a:ext cx="8187907" cy="373093"/>
          </a:xfrm>
          <a:prstGeom prst="rect">
            <a:avLst/>
          </a:prstGeom>
        </p:spPr>
        <p:txBody>
          <a:bodyPr anchor="t" rtlCol="false" tIns="0" lIns="0" bIns="0" rIns="0">
            <a:spAutoFit/>
          </a:bodyPr>
          <a:lstStyle/>
          <a:p>
            <a:pPr algn="l">
              <a:lnSpc>
                <a:spcPts val="3060"/>
              </a:lnSpc>
            </a:pPr>
            <a:r>
              <a:rPr lang="en-US" sz="2186">
                <a:solidFill>
                  <a:srgbClr val="100F0D"/>
                </a:solidFill>
                <a:latin typeface="Montserrat Light"/>
              </a:rPr>
              <a:t>Total of 20 architectures, with each one have 4 to 5 tunings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887923">
            <a:off x="-5959915" y="498262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60093" y="4434807"/>
            <a:ext cx="2932415" cy="2351362"/>
            <a:chOff x="0" y="0"/>
            <a:chExt cx="1075555" cy="862436"/>
          </a:xfrm>
        </p:grpSpPr>
        <p:sp>
          <p:nvSpPr>
            <p:cNvPr name="Freeform 6" id="6"/>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7" id="7"/>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4260093" y="6895603"/>
            <a:ext cx="2932415" cy="847111"/>
            <a:chOff x="0" y="0"/>
            <a:chExt cx="1075555" cy="310705"/>
          </a:xfrm>
        </p:grpSpPr>
        <p:sp>
          <p:nvSpPr>
            <p:cNvPr name="Freeform 9" id="9"/>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0" id="10"/>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9070732" y="5281918"/>
            <a:ext cx="2932415" cy="2351362"/>
            <a:chOff x="0" y="0"/>
            <a:chExt cx="1075555" cy="862436"/>
          </a:xfrm>
        </p:grpSpPr>
        <p:sp>
          <p:nvSpPr>
            <p:cNvPr name="Freeform 12" id="12"/>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3" id="13"/>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14" id="14"/>
          <p:cNvGrpSpPr/>
          <p:nvPr/>
        </p:nvGrpSpPr>
        <p:grpSpPr>
          <a:xfrm rot="0">
            <a:off x="9070732" y="7742714"/>
            <a:ext cx="2932415" cy="847111"/>
            <a:chOff x="0" y="0"/>
            <a:chExt cx="1075555" cy="310705"/>
          </a:xfrm>
        </p:grpSpPr>
        <p:sp>
          <p:nvSpPr>
            <p:cNvPr name="Freeform 15" id="15"/>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6" id="16"/>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sp>
        <p:nvSpPr>
          <p:cNvPr name="TextBox 17" id="17"/>
          <p:cNvSpPr txBox="true"/>
          <p:nvPr/>
        </p:nvSpPr>
        <p:spPr>
          <a:xfrm rot="0">
            <a:off x="1538888" y="1195362"/>
            <a:ext cx="5371790"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MODELS</a:t>
            </a:r>
          </a:p>
        </p:txBody>
      </p:sp>
      <p:sp>
        <p:nvSpPr>
          <p:cNvPr name="TextBox 18" id="18"/>
          <p:cNvSpPr txBox="true"/>
          <p:nvPr/>
        </p:nvSpPr>
        <p:spPr>
          <a:xfrm rot="0">
            <a:off x="4448009" y="7065345"/>
            <a:ext cx="2556583" cy="458848"/>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rPr>
              <a:t>V10</a:t>
            </a:r>
          </a:p>
        </p:txBody>
      </p:sp>
      <p:sp>
        <p:nvSpPr>
          <p:cNvPr name="TextBox 19" id="19"/>
          <p:cNvSpPr txBox="true"/>
          <p:nvPr/>
        </p:nvSpPr>
        <p:spPr>
          <a:xfrm rot="0">
            <a:off x="4470203" y="5423019"/>
            <a:ext cx="2534389" cy="286585"/>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Efficientnet-b0</a:t>
            </a:r>
          </a:p>
        </p:txBody>
      </p:sp>
      <p:sp>
        <p:nvSpPr>
          <p:cNvPr name="TextBox 20" id="20"/>
          <p:cNvSpPr txBox="true"/>
          <p:nvPr/>
        </p:nvSpPr>
        <p:spPr>
          <a:xfrm rot="0">
            <a:off x="4470203" y="5870748"/>
            <a:ext cx="2534389" cy="286585"/>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Bert</a:t>
            </a:r>
          </a:p>
        </p:txBody>
      </p:sp>
      <p:sp>
        <p:nvSpPr>
          <p:cNvPr name="TextBox 21" id="21"/>
          <p:cNvSpPr txBox="true"/>
          <p:nvPr/>
        </p:nvSpPr>
        <p:spPr>
          <a:xfrm rot="0">
            <a:off x="4470203" y="6364126"/>
            <a:ext cx="2534389" cy="286585"/>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BiLSTM</a:t>
            </a:r>
          </a:p>
        </p:txBody>
      </p:sp>
      <p:sp>
        <p:nvSpPr>
          <p:cNvPr name="TextBox 22" id="22"/>
          <p:cNvSpPr txBox="true"/>
          <p:nvPr/>
        </p:nvSpPr>
        <p:spPr>
          <a:xfrm rot="0">
            <a:off x="9258648" y="7912457"/>
            <a:ext cx="2556583" cy="458848"/>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rPr>
              <a:t>V11</a:t>
            </a:r>
          </a:p>
        </p:txBody>
      </p:sp>
      <p:sp>
        <p:nvSpPr>
          <p:cNvPr name="TextBox 23" id="23"/>
          <p:cNvSpPr txBox="true"/>
          <p:nvPr/>
        </p:nvSpPr>
        <p:spPr>
          <a:xfrm rot="0">
            <a:off x="9280843" y="6174929"/>
            <a:ext cx="2534389" cy="286585"/>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Mobilenet_v2</a:t>
            </a:r>
          </a:p>
        </p:txBody>
      </p:sp>
      <p:sp>
        <p:nvSpPr>
          <p:cNvPr name="TextBox 24" id="24"/>
          <p:cNvSpPr txBox="true"/>
          <p:nvPr/>
        </p:nvSpPr>
        <p:spPr>
          <a:xfrm rot="0">
            <a:off x="9280843" y="6624214"/>
            <a:ext cx="2534389" cy="286585"/>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DistilBert</a:t>
            </a:r>
          </a:p>
        </p:txBody>
      </p:sp>
      <p:sp>
        <p:nvSpPr>
          <p:cNvPr name="TextBox 25" id="25"/>
          <p:cNvSpPr txBox="true"/>
          <p:nvPr/>
        </p:nvSpPr>
        <p:spPr>
          <a:xfrm rot="0">
            <a:off x="9280843" y="7072724"/>
            <a:ext cx="2534389" cy="286585"/>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BiLSTM</a:t>
            </a:r>
          </a:p>
        </p:txBody>
      </p:sp>
      <p:sp>
        <p:nvSpPr>
          <p:cNvPr name="Freeform 26" id="26"/>
          <p:cNvSpPr/>
          <p:nvPr/>
        </p:nvSpPr>
        <p:spPr>
          <a:xfrm flipH="true" flipV="false" rot="-8970905">
            <a:off x="7337391" y="7248542"/>
            <a:ext cx="1776375" cy="501826"/>
          </a:xfrm>
          <a:custGeom>
            <a:avLst/>
            <a:gdLst/>
            <a:ahLst/>
            <a:cxnLst/>
            <a:rect r="r" b="b" t="t" l="l"/>
            <a:pathLst>
              <a:path h="501826" w="1776375">
                <a:moveTo>
                  <a:pt x="1776375" y="0"/>
                </a:moveTo>
                <a:lnTo>
                  <a:pt x="0" y="0"/>
                </a:lnTo>
                <a:lnTo>
                  <a:pt x="0" y="501826"/>
                </a:lnTo>
                <a:lnTo>
                  <a:pt x="1776375" y="501826"/>
                </a:lnTo>
                <a:lnTo>
                  <a:pt x="1776375"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DAGHctoNtso</dc:identifier>
  <dcterms:modified xsi:type="dcterms:W3CDTF">2011-08-01T06:04:30Z</dcterms:modified>
  <cp:revision>1</cp:revision>
  <dc:title>AI Project</dc:title>
</cp:coreProperties>
</file>