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1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1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2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9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9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8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2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5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0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CED0-7655-4474-A365-CBC63E9876D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8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Recursion and Induction</a:t>
            </a:r>
          </a:p>
          <a:p>
            <a:r>
              <a:rPr lang="en-US" dirty="0" smtClean="0"/>
              <a:t>Chapter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3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Arithmetic Sequence</a:t>
            </a:r>
          </a:p>
          <a:p>
            <a:r>
              <a:rPr lang="en-US" smtClean="0"/>
              <a:t>Quadratic Sequence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0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4978"/>
          </a:xfrm>
        </p:spPr>
        <p:txBody>
          <a:bodyPr/>
          <a:lstStyle/>
          <a:p>
            <a:r>
              <a:rPr lang="en-US" dirty="0" smtClean="0"/>
              <a:t>Recurrence Equation: </a:t>
            </a:r>
          </a:p>
          <a:p>
            <a:pPr marL="0" indent="0">
              <a:buNone/>
            </a:pPr>
            <a:r>
              <a:rPr lang="en-US" dirty="0" smtClean="0"/>
              <a:t>R: S(n) = S(n-1) + n; for n &gt; 1</a:t>
            </a:r>
          </a:p>
          <a:p>
            <a:pPr marL="0" indent="0">
              <a:buNone/>
            </a:pPr>
            <a:r>
              <a:rPr lang="en-US" dirty="0" smtClean="0"/>
              <a:t>B: S(1) = 1</a:t>
            </a:r>
          </a:p>
          <a:p>
            <a:r>
              <a:rPr lang="en-US" dirty="0" smtClean="0"/>
              <a:t>Sequence:</a:t>
            </a:r>
          </a:p>
          <a:p>
            <a:pPr marL="0" indent="0">
              <a:buNone/>
            </a:pPr>
            <a:r>
              <a:rPr lang="en-US" dirty="0" smtClean="0"/>
              <a:t>S = (1, 3, 6, 10, 15, …..)</a:t>
            </a:r>
          </a:p>
          <a:p>
            <a:r>
              <a:rPr lang="en-US" dirty="0" smtClean="0"/>
              <a:t>Direct Equation:</a:t>
            </a:r>
          </a:p>
          <a:p>
            <a:pPr marL="0" indent="0">
              <a:buNone/>
            </a:pPr>
            <a:r>
              <a:rPr lang="en-US" dirty="0" smtClean="0"/>
              <a:t>S(n) = n(n+1)/2; n </a:t>
            </a:r>
            <a:r>
              <a:rPr lang="en-US" u="sng" dirty="0" smtClean="0"/>
              <a:t>&gt;</a:t>
            </a:r>
            <a:r>
              <a:rPr lang="en-US" dirty="0" smtClean="0"/>
              <a:t> 1</a:t>
            </a:r>
          </a:p>
          <a:p>
            <a:r>
              <a:rPr lang="en-US" dirty="0" smtClean="0"/>
              <a:t>Iterative and Recursive Generators (see lecture 17)</a:t>
            </a:r>
          </a:p>
          <a:p>
            <a:r>
              <a:rPr lang="en-US" dirty="0" smtClean="0"/>
              <a:t>Proof by induction (see lecture 17)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5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Recurrence: </a:t>
            </a:r>
          </a:p>
          <a:p>
            <a:pPr marL="0" indent="0">
              <a:buNone/>
            </a:pPr>
            <a:r>
              <a:rPr lang="en-US" dirty="0" smtClean="0"/>
              <a:t>R: S(n) = S(n-1) + n</a:t>
            </a:r>
            <a:r>
              <a:rPr lang="en-US" baseline="30000" dirty="0" smtClean="0"/>
              <a:t>2 </a:t>
            </a:r>
            <a:r>
              <a:rPr lang="en-US" dirty="0" smtClean="0"/>
              <a:t>; n &gt; 1</a:t>
            </a:r>
          </a:p>
          <a:p>
            <a:pPr marL="0" indent="0">
              <a:buNone/>
            </a:pPr>
            <a:r>
              <a:rPr lang="en-US" dirty="0" smtClean="0"/>
              <a:t>B : S(1) = 1</a:t>
            </a:r>
            <a:endParaRPr lang="en-US" dirty="0" smtClean="0"/>
          </a:p>
          <a:p>
            <a:r>
              <a:rPr lang="en-US" dirty="0" smtClean="0"/>
              <a:t> Direct expression: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S(n) </a:t>
            </a:r>
            <a:r>
              <a:rPr lang="en-US" dirty="0" smtClean="0"/>
              <a:t>= </a:t>
            </a:r>
            <a:r>
              <a:rPr lang="en-US" dirty="0" smtClean="0"/>
              <a:t>n(n+1</a:t>
            </a:r>
            <a:r>
              <a:rPr lang="en-US" dirty="0" smtClean="0"/>
              <a:t>)(</a:t>
            </a:r>
            <a:r>
              <a:rPr lang="en-US" dirty="0" smtClean="0"/>
              <a:t>2n+1</a:t>
            </a:r>
            <a:r>
              <a:rPr lang="en-US" dirty="0" smtClean="0"/>
              <a:t>)/</a:t>
            </a:r>
            <a:r>
              <a:rPr lang="en-US" dirty="0" smtClean="0"/>
              <a:t>6; n </a:t>
            </a:r>
            <a:r>
              <a:rPr lang="en-US" u="sng" dirty="0" smtClean="0"/>
              <a:t>&gt;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7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AutoNum type="arabicPeriod"/>
            </a:pPr>
            <a:r>
              <a:rPr lang="en-US" dirty="0" smtClean="0"/>
              <a:t>S=1;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 smtClean="0"/>
              <a:t>n = </a:t>
            </a:r>
            <a:r>
              <a:rPr lang="en-US" dirty="0" smtClean="0"/>
              <a:t>2:N { S=S + k^2}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print (S)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1" indent="-457200">
              <a:buAutoNum type="arabicPeriod" startAt="2"/>
            </a:pPr>
            <a:r>
              <a:rPr lang="en-US" dirty="0" smtClean="0"/>
              <a:t>S=1;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/>
              <a:t>n</a:t>
            </a:r>
            <a:r>
              <a:rPr lang="en-US" dirty="0" smtClean="0"/>
              <a:t>=1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while (k &lt;= N) </a:t>
            </a:r>
            <a:r>
              <a:rPr lang="en-US" dirty="0" smtClean="0"/>
              <a:t>{n </a:t>
            </a:r>
            <a:r>
              <a:rPr lang="en-US" dirty="0" smtClean="0"/>
              <a:t>= </a:t>
            </a:r>
            <a:r>
              <a:rPr lang="en-US" dirty="0" smtClean="0"/>
              <a:t>n </a:t>
            </a:r>
            <a:r>
              <a:rPr lang="en-US" dirty="0" smtClean="0"/>
              <a:t>+ 1; S = S + </a:t>
            </a:r>
            <a:r>
              <a:rPr lang="en-US" dirty="0" smtClean="0"/>
              <a:t>^</a:t>
            </a:r>
            <a:r>
              <a:rPr lang="en-US" dirty="0" smtClean="0"/>
              <a:t>2;}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print(S)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5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have a single loop  S that computes 1 + 2^2 … + k^2; for k&gt;1.</a:t>
            </a:r>
          </a:p>
          <a:p>
            <a:r>
              <a:rPr lang="en-US" dirty="0" smtClean="0"/>
              <a:t>Mathematically, S(k)=k(k+1)(2k+1)/6; k&gt;1.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2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25563"/>
          </a:xfrm>
        </p:spPr>
        <p:txBody>
          <a:bodyPr/>
          <a:lstStyle/>
          <a:p>
            <a:r>
              <a:rPr lang="en-US" dirty="0" smtClean="0"/>
              <a:t>Iterative vs Recursive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464661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The recursive solution could me modeled using the recursive equation : </a:t>
            </a:r>
            <a:r>
              <a:rPr lang="en-US" b="1" dirty="0" smtClean="0"/>
              <a:t>S(n) = S(n-1) + </a:t>
            </a:r>
            <a:r>
              <a:rPr lang="en-US" b="1" dirty="0" smtClean="0"/>
              <a:t>n</a:t>
            </a:r>
            <a:r>
              <a:rPr lang="en-US" b="1" baseline="30000" dirty="0" smtClean="0"/>
              <a:t>2</a:t>
            </a:r>
            <a:r>
              <a:rPr lang="en-US" b="1" dirty="0" smtClean="0"/>
              <a:t>; for n &gt;1 and S(1) = 1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97530"/>
              </p:ext>
            </p:extLst>
          </p:nvPr>
        </p:nvGraphicFramePr>
        <p:xfrm>
          <a:off x="1733550" y="1290320"/>
          <a:ext cx="8812030" cy="2472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015"/>
                <a:gridCol w="4406015"/>
              </a:tblGrid>
              <a:tr h="46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dirty="0" smtClean="0"/>
                        <a:t>Iterative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dirty="0" smtClean="0"/>
                        <a:t>Recursive function</a:t>
                      </a:r>
                    </a:p>
                  </a:txBody>
                  <a:tcPr/>
                </a:tc>
              </a:tr>
              <a:tr h="162101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function S = </a:t>
                      </a:r>
                      <a:r>
                        <a:rPr lang="en-US" dirty="0" err="1" smtClean="0"/>
                        <a:t>IterativeSum</a:t>
                      </a:r>
                      <a:r>
                        <a:rPr lang="en-US" dirty="0" smtClean="0"/>
                        <a:t>(N){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		if N == 1 return 1;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		else {S=1;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		for k = 2:N {S = S + k^2};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		return (S)}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                   }</a:t>
                      </a:r>
                    </a:p>
                    <a:p>
                      <a:pPr marL="0" indent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function S = </a:t>
                      </a:r>
                      <a:r>
                        <a:rPr lang="en-US" dirty="0" err="1" smtClean="0"/>
                        <a:t>RecursiveSum</a:t>
                      </a:r>
                      <a:r>
                        <a:rPr lang="en-US" dirty="0" smtClean="0"/>
                        <a:t>(N)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             if (N </a:t>
                      </a:r>
                      <a:r>
                        <a:rPr lang="en-US" baseline="0" dirty="0" smtClean="0"/>
                        <a:t> == 1</a:t>
                      </a:r>
                      <a:r>
                        <a:rPr lang="en-US" dirty="0" smtClean="0"/>
                        <a:t>) {S = 1}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             else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                        S = </a:t>
                      </a:r>
                      <a:r>
                        <a:rPr lang="en-US" dirty="0" err="1" smtClean="0"/>
                        <a:t>RecursiveSum</a:t>
                      </a:r>
                      <a:r>
                        <a:rPr lang="en-US" dirty="0" smtClean="0"/>
                        <a:t>(N-1) + N^2}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              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70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831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Given the recurrence equation S(n) = S(n-1) +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; for n &gt; 1</a:t>
            </a:r>
          </a:p>
          <a:p>
            <a:pPr marL="0" indent="0">
              <a:buNone/>
            </a:pPr>
            <a:r>
              <a:rPr lang="en-US" dirty="0" smtClean="0"/>
              <a:t>   S(1)= 1</a:t>
            </a:r>
          </a:p>
          <a:p>
            <a:r>
              <a:rPr lang="en-US" dirty="0" smtClean="0"/>
              <a:t>We want to prove that S(n) = n(n+1)(2n+1)/6 for n </a:t>
            </a:r>
            <a:r>
              <a:rPr lang="en-US" u="sng" dirty="0" smtClean="0"/>
              <a:t>&gt;</a:t>
            </a:r>
            <a:r>
              <a:rPr lang="en-US" dirty="0" smtClean="0"/>
              <a:t> 1</a:t>
            </a:r>
          </a:p>
          <a:p>
            <a:r>
              <a:rPr lang="en-US" u="sng" dirty="0" smtClean="0"/>
              <a:t>Proof by induction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Boundary step: check S(1) = 1*(1+1)(2+1)/6 =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Inductive step: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check </a:t>
            </a:r>
            <a:r>
              <a:rPr lang="en-US" dirty="0" smtClean="0"/>
              <a:t>RHS</a:t>
            </a:r>
            <a:r>
              <a:rPr lang="en-US" dirty="0" smtClean="0"/>
              <a:t> </a:t>
            </a:r>
            <a:r>
              <a:rPr lang="en-US" dirty="0" smtClean="0"/>
              <a:t>= S(n-1) + n^2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= (n-1)(n-1+1)(2n-2+1)/6 + n^2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		  = (n-1)n(2n-1)/6 + n^2 = (n/6)[2n^2-3n+1+6n]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= (n/6)(2n^2+3n+1)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= n(n+1)(2n+1)/6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6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275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Lecture 18</vt:lpstr>
      <vt:lpstr>Overview</vt:lpstr>
      <vt:lpstr>Arithmetic Sequence</vt:lpstr>
      <vt:lpstr>Quadratic Sequence</vt:lpstr>
      <vt:lpstr>Solutions</vt:lpstr>
      <vt:lpstr>Loop Invariants</vt:lpstr>
      <vt:lpstr>Iterative vs Recursive Solutions</vt:lpstr>
      <vt:lpstr>Proof by induction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Ahmed</dc:creator>
  <cp:lastModifiedBy>Ahmed</cp:lastModifiedBy>
  <cp:revision>109</cp:revision>
  <dcterms:created xsi:type="dcterms:W3CDTF">2021-02-08T01:56:58Z</dcterms:created>
  <dcterms:modified xsi:type="dcterms:W3CDTF">2022-03-02T14:40:51Z</dcterms:modified>
</cp:coreProperties>
</file>