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CED0-7655-4474-A365-CBC63E9876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Division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Division Algorithm</a:t>
            </a:r>
          </a:p>
          <a:p>
            <a:r>
              <a:rPr lang="en-US" dirty="0" smtClean="0"/>
              <a:t>Mathematical Induction – Example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1761" cy="4762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an integer n </a:t>
            </a:r>
            <a:r>
              <a:rPr lang="en-US" dirty="0" smtClean="0">
                <a:latin typeface="Symbol" panose="05050102010706020507" pitchFamily="18" charset="2"/>
              </a:rPr>
              <a:t>e Z={..., -2,-1,0,1,2,..} </a:t>
            </a:r>
            <a:r>
              <a:rPr lang="en-US" dirty="0" smtClean="0"/>
              <a:t>and modulus m &gt; 1. Division Algorithm constructs two new integers q and r such that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n = </a:t>
            </a:r>
            <a:r>
              <a:rPr lang="en-US" dirty="0" err="1" smtClean="0"/>
              <a:t>qm</a:t>
            </a:r>
            <a:r>
              <a:rPr lang="en-US" dirty="0" smtClean="0"/>
              <a:t> + r; r </a:t>
            </a:r>
            <a:r>
              <a:rPr lang="en-US" dirty="0" smtClean="0">
                <a:latin typeface="Symbol" panose="05050102010706020507" pitchFamily="18" charset="2"/>
              </a:rPr>
              <a:t>e {0, 1 2, .., </a:t>
            </a:r>
            <a:r>
              <a:rPr lang="en-US" dirty="0" smtClean="0"/>
              <a:t>m-1}</a:t>
            </a:r>
          </a:p>
          <a:p>
            <a:r>
              <a:rPr lang="en-US" dirty="0" smtClean="0"/>
              <a:t>q is called quotient and it is an integer in Z.</a:t>
            </a:r>
          </a:p>
          <a:p>
            <a:r>
              <a:rPr lang="en-US" dirty="0"/>
              <a:t>r</a:t>
            </a:r>
            <a:r>
              <a:rPr lang="en-US" dirty="0" smtClean="0"/>
              <a:t> is called remainder and it is an integer in the set </a:t>
            </a:r>
            <a:r>
              <a:rPr lang="en-US" dirty="0">
                <a:latin typeface="Symbol" panose="05050102010706020507" pitchFamily="18" charset="2"/>
              </a:rPr>
              <a:t>{0, 1 2, .., </a:t>
            </a:r>
            <a:r>
              <a:rPr lang="en-US" dirty="0"/>
              <a:t>m-1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 smtClean="0"/>
              <a:t>Modulo arithmetic is mod(n, m) = r. Also we write it as n % m = r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q and r could be directly computed using the following formulas: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 = floor(n / m), 		r = n-</a:t>
            </a:r>
            <a:r>
              <a:rPr lang="en-US" dirty="0" err="1" smtClean="0"/>
              <a:t>qm</a:t>
            </a:r>
            <a:endParaRPr lang="en-US" dirty="0" smtClean="0"/>
          </a:p>
          <a:p>
            <a:r>
              <a:rPr lang="en-US" dirty="0" smtClean="0"/>
              <a:t>Also q and r could be computed iteratively, or by writing a loop to search for both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– Division Algorithm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function [q, r] = DivisionAlg(n, m)</a:t>
            </a:r>
          </a:p>
          <a:p>
            <a:pPr marL="0" indent="0">
              <a:buNone/>
            </a:pPr>
            <a:r>
              <a:rPr lang="en-US" dirty="0"/>
              <a:t>q =0 ;</a:t>
            </a:r>
          </a:p>
          <a:p>
            <a:pPr marL="0" indent="0">
              <a:buNone/>
            </a:pPr>
            <a:r>
              <a:rPr lang="en-US" dirty="0"/>
              <a:t>r = n;</a:t>
            </a:r>
          </a:p>
          <a:p>
            <a:pPr marL="0" indent="0">
              <a:buNone/>
            </a:pPr>
            <a:r>
              <a:rPr lang="en-US" dirty="0"/>
              <a:t>s=1;</a:t>
            </a:r>
          </a:p>
          <a:p>
            <a:pPr marL="0" indent="0">
              <a:buNone/>
            </a:pPr>
            <a:r>
              <a:rPr lang="en-US" dirty="0"/>
              <a:t>if n &lt; 0  </a:t>
            </a:r>
            <a:r>
              <a:rPr lang="en-US" dirty="0" smtClean="0"/>
              <a:t>s </a:t>
            </a:r>
            <a:r>
              <a:rPr lang="en-US" dirty="0"/>
              <a:t>= -</a:t>
            </a:r>
            <a:r>
              <a:rPr lang="en-US" dirty="0" smtClean="0"/>
              <a:t>1; end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while r &gt; m || r &lt; 0</a:t>
            </a:r>
          </a:p>
          <a:p>
            <a:pPr marL="0" indent="0">
              <a:buNone/>
            </a:pPr>
            <a:r>
              <a:rPr lang="en-US" dirty="0"/>
              <a:t>        r = r - s*m;</a:t>
            </a:r>
          </a:p>
          <a:p>
            <a:pPr marL="0" indent="0">
              <a:buNone/>
            </a:pPr>
            <a:r>
              <a:rPr lang="en-US" dirty="0"/>
              <a:t>        q = q + s;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DivisionAlg.m</a:t>
            </a:r>
            <a:r>
              <a:rPr lang="en-US" dirty="0" smtClean="0"/>
              <a:t> – Sample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&gt;&gt; [q,r]=</a:t>
            </a:r>
            <a:r>
              <a:rPr lang="pt-BR" dirty="0" smtClean="0"/>
              <a:t>DivisionAlg(51,7)</a:t>
            </a:r>
          </a:p>
          <a:p>
            <a:pPr marL="0" indent="0">
              <a:buNone/>
            </a:pPr>
            <a:r>
              <a:rPr lang="pt-BR" dirty="0" smtClean="0"/>
              <a:t>q =7</a:t>
            </a:r>
          </a:p>
          <a:p>
            <a:pPr marL="0" indent="0">
              <a:buNone/>
            </a:pPr>
            <a:r>
              <a:rPr lang="pt-BR" dirty="0" smtClean="0"/>
              <a:t>r = 2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&gt;&gt; </a:t>
            </a:r>
            <a:r>
              <a:rPr lang="pt-BR" dirty="0"/>
              <a:t>[q,r]=DivisionAlg(-51,7)</a:t>
            </a:r>
          </a:p>
          <a:p>
            <a:pPr marL="0" indent="0">
              <a:buNone/>
            </a:pPr>
            <a:r>
              <a:rPr lang="pt-BR" dirty="0" smtClean="0"/>
              <a:t>q = -8</a:t>
            </a:r>
          </a:p>
          <a:p>
            <a:pPr marL="0" indent="0">
              <a:buNone/>
            </a:pPr>
            <a:r>
              <a:rPr lang="pt-BR" dirty="0" smtClean="0"/>
              <a:t>r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85" y="116114"/>
            <a:ext cx="10515600" cy="1233715"/>
          </a:xfrm>
        </p:spPr>
        <p:txBody>
          <a:bodyPr/>
          <a:lstStyle/>
          <a:p>
            <a:r>
              <a:rPr lang="en-US" dirty="0" smtClean="0"/>
              <a:t>Mathematical Induction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5508171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Main Idea: </a:t>
            </a:r>
            <a:r>
              <a:rPr lang="en-US" dirty="0" smtClean="0"/>
              <a:t>Direct proofs of a number of mathematical propositions are impractical. However, more general mathematical induction proofs are practical, general, and elegant</a:t>
            </a:r>
          </a:p>
          <a:p>
            <a:r>
              <a:rPr lang="en-US" b="1" u="sng" dirty="0" smtClean="0"/>
              <a:t>Example:</a:t>
            </a:r>
            <a:r>
              <a:rPr lang="en-US" dirty="0" smtClean="0"/>
              <a:t>   Show that 37</a:t>
            </a:r>
            <a:r>
              <a:rPr lang="en-US" baseline="30000" dirty="0" smtClean="0"/>
              <a:t>500</a:t>
            </a:r>
            <a:r>
              <a:rPr lang="en-US" dirty="0" smtClean="0"/>
              <a:t> – 37</a:t>
            </a:r>
            <a:r>
              <a:rPr lang="en-US" baseline="30000" dirty="0" smtClean="0"/>
              <a:t>100</a:t>
            </a:r>
            <a:r>
              <a:rPr lang="en-US" dirty="0" smtClean="0"/>
              <a:t> is a multiple of 10</a:t>
            </a:r>
            <a:endParaRPr lang="en-US" dirty="0"/>
          </a:p>
          <a:p>
            <a:r>
              <a:rPr lang="en-US" dirty="0" smtClean="0"/>
              <a:t>Direct proof: Here we need a powerful computer to compute the very large integer </a:t>
            </a:r>
            <a:r>
              <a:rPr lang="en-US" dirty="0"/>
              <a:t>37</a:t>
            </a:r>
            <a:r>
              <a:rPr lang="en-US" baseline="30000" dirty="0"/>
              <a:t>500</a:t>
            </a:r>
            <a:r>
              <a:rPr lang="en-US" dirty="0"/>
              <a:t> – 37</a:t>
            </a:r>
            <a:r>
              <a:rPr lang="en-US" baseline="30000" dirty="0"/>
              <a:t>100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Mathematical induction proof which is analytical: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Consider the expression n</a:t>
            </a:r>
            <a:r>
              <a:rPr lang="en-US" baseline="30000" dirty="0" smtClean="0"/>
              <a:t>5</a:t>
            </a:r>
            <a:r>
              <a:rPr lang="en-US" dirty="0" smtClean="0"/>
              <a:t>-n; where n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N which includes 37</a:t>
            </a:r>
            <a:r>
              <a:rPr lang="en-US" baseline="30000" dirty="0" smtClean="0"/>
              <a:t>100</a:t>
            </a:r>
          </a:p>
          <a:p>
            <a:pPr marL="514350" indent="-514350">
              <a:buAutoNum type="arabicPeriod"/>
            </a:pPr>
            <a:r>
              <a:rPr lang="en-US" dirty="0" smtClean="0"/>
              <a:t>Now we have a more general problem: Show that n</a:t>
            </a:r>
            <a:r>
              <a:rPr lang="en-US" baseline="30000" dirty="0" smtClean="0"/>
              <a:t>5</a:t>
            </a:r>
            <a:r>
              <a:rPr lang="en-US" dirty="0" smtClean="0"/>
              <a:t>-n is a multiple of 10; </a:t>
            </a:r>
            <a:r>
              <a:rPr lang="en-US" dirty="0"/>
              <a:t>where n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 N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Notice that 37</a:t>
            </a:r>
            <a:r>
              <a:rPr lang="en-US" baseline="30000" dirty="0" smtClean="0"/>
              <a:t>100 </a:t>
            </a:r>
            <a:r>
              <a:rPr lang="en-US" dirty="0" smtClean="0"/>
              <a:t>is an odd number. Therefore 37</a:t>
            </a:r>
            <a:r>
              <a:rPr lang="en-US" baseline="30000" dirty="0" smtClean="0"/>
              <a:t>500</a:t>
            </a:r>
            <a:r>
              <a:rPr lang="en-US" dirty="0" smtClean="0"/>
              <a:t> – 37</a:t>
            </a:r>
            <a:r>
              <a:rPr lang="en-US" baseline="30000" dirty="0" smtClean="0"/>
              <a:t>100</a:t>
            </a:r>
            <a:r>
              <a:rPr lang="en-US" dirty="0" smtClean="0"/>
              <a:t> is an even number which is a multiple of 2.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Thus it is sufficient to </a:t>
            </a:r>
            <a:r>
              <a:rPr lang="en-US" dirty="0"/>
              <a:t>Show that n</a:t>
            </a:r>
            <a:r>
              <a:rPr lang="en-US" baseline="30000" dirty="0"/>
              <a:t>5</a:t>
            </a:r>
            <a:r>
              <a:rPr lang="en-US" dirty="0"/>
              <a:t>-n is a multiple of 5</a:t>
            </a:r>
            <a:r>
              <a:rPr lang="en-US" dirty="0" smtClean="0"/>
              <a:t>; </a:t>
            </a:r>
            <a:r>
              <a:rPr lang="en-US" dirty="0"/>
              <a:t>where n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 N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 – </a:t>
            </a:r>
            <a:r>
              <a:rPr lang="en-US" dirty="0" smtClean="0"/>
              <a:t>Example(cont.)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459"/>
            <a:ext cx="10515600" cy="5283427"/>
          </a:xfrm>
        </p:spPr>
        <p:txBody>
          <a:bodyPr/>
          <a:lstStyle/>
          <a:p>
            <a:r>
              <a:rPr lang="en-US" dirty="0" smtClean="0"/>
              <a:t>Let’s experiment with small numbers.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step of the induction is completed</a:t>
            </a:r>
          </a:p>
          <a:p>
            <a:r>
              <a:rPr lang="en-US" dirty="0" smtClean="0"/>
              <a:t>Now we do the inductive step: Assume that k</a:t>
            </a:r>
            <a:r>
              <a:rPr lang="en-US" baseline="30000" dirty="0" smtClean="0"/>
              <a:t>5</a:t>
            </a:r>
            <a:r>
              <a:rPr lang="en-US" dirty="0" smtClean="0"/>
              <a:t>-k is a multiple of 5 for k &gt; 1. We need to show that (k+1)</a:t>
            </a:r>
            <a:r>
              <a:rPr lang="en-US" baseline="30000" dirty="0" smtClean="0"/>
              <a:t>5</a:t>
            </a:r>
            <a:r>
              <a:rPr lang="en-US" dirty="0" smtClean="0"/>
              <a:t> – (k+1) is also a multiple of 5</a:t>
            </a:r>
          </a:p>
          <a:p>
            <a:r>
              <a:rPr lang="en-US" dirty="0" smtClean="0"/>
              <a:t>Let’s expand the expression:</a:t>
            </a:r>
          </a:p>
          <a:p>
            <a:pPr marL="0" indent="0">
              <a:buNone/>
            </a:pPr>
            <a:r>
              <a:rPr lang="en-US" dirty="0"/>
              <a:t>(k+1)</a:t>
            </a:r>
            <a:r>
              <a:rPr lang="en-US" baseline="30000" dirty="0"/>
              <a:t>5</a:t>
            </a:r>
            <a:r>
              <a:rPr lang="en-US" dirty="0"/>
              <a:t> – (k+1</a:t>
            </a:r>
            <a:r>
              <a:rPr lang="en-US" dirty="0" smtClean="0"/>
              <a:t>)=k</a:t>
            </a:r>
            <a:r>
              <a:rPr lang="en-US" baseline="30000" dirty="0" smtClean="0"/>
              <a:t>5</a:t>
            </a:r>
            <a:r>
              <a:rPr lang="en-US" dirty="0" smtClean="0"/>
              <a:t>+5k</a:t>
            </a:r>
            <a:r>
              <a:rPr lang="en-US" baseline="30000" dirty="0" smtClean="0"/>
              <a:t>4</a:t>
            </a:r>
            <a:r>
              <a:rPr lang="en-US" dirty="0" smtClean="0"/>
              <a:t>+10k</a:t>
            </a:r>
            <a:r>
              <a:rPr lang="en-US" baseline="30000" dirty="0" smtClean="0"/>
              <a:t>3</a:t>
            </a:r>
            <a:r>
              <a:rPr lang="en-US" dirty="0" smtClean="0"/>
              <a:t>+10K</a:t>
            </a:r>
            <a:r>
              <a:rPr lang="en-US" baseline="30000" dirty="0" smtClean="0"/>
              <a:t>2</a:t>
            </a:r>
            <a:r>
              <a:rPr lang="en-US" dirty="0" smtClean="0"/>
              <a:t>+5k+1-k-1=(k</a:t>
            </a:r>
            <a:r>
              <a:rPr lang="en-US" baseline="30000" dirty="0" smtClean="0"/>
              <a:t>5</a:t>
            </a:r>
            <a:r>
              <a:rPr lang="en-US" dirty="0" smtClean="0"/>
              <a:t>-k)+5(k</a:t>
            </a:r>
            <a:r>
              <a:rPr lang="en-US" baseline="30000" dirty="0" smtClean="0"/>
              <a:t>4</a:t>
            </a:r>
            <a:r>
              <a:rPr lang="en-US" dirty="0" smtClean="0"/>
              <a:t>+2k</a:t>
            </a:r>
            <a:r>
              <a:rPr lang="en-US" baseline="30000" dirty="0" smtClean="0"/>
              <a:t>3</a:t>
            </a:r>
            <a:r>
              <a:rPr lang="en-US" dirty="0" smtClean="0"/>
              <a:t>+2K</a:t>
            </a:r>
            <a:r>
              <a:rPr lang="en-US" baseline="30000" dirty="0" smtClean="0"/>
              <a:t>2</a:t>
            </a:r>
            <a:r>
              <a:rPr lang="en-US" dirty="0" smtClean="0"/>
              <a:t>+k)</a:t>
            </a:r>
          </a:p>
          <a:p>
            <a:r>
              <a:rPr lang="en-US" dirty="0" smtClean="0"/>
              <a:t>Final two terms are multiple of 5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38834"/>
              </p:ext>
            </p:extLst>
          </p:nvPr>
        </p:nvGraphicFramePr>
        <p:xfrm>
          <a:off x="2032000" y="2278742"/>
          <a:ext cx="8128002" cy="1030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5152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</a:tr>
              <a:tr h="515257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5</a:t>
                      </a:r>
                      <a:r>
                        <a:rPr lang="en-US" sz="2400" dirty="0" smtClean="0"/>
                        <a:t> - 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1419840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4.1, Problems 4, 13, 16</a:t>
            </a:r>
          </a:p>
          <a:p>
            <a:r>
              <a:rPr lang="en-US" dirty="0" smtClean="0"/>
              <a:t>Section 4.2, Problems 7, 21, 24</a:t>
            </a:r>
          </a:p>
          <a:p>
            <a:r>
              <a:rPr lang="en-US" dirty="0" smtClean="0"/>
              <a:t>Due </a:t>
            </a:r>
            <a:r>
              <a:rPr lang="en-US" smtClean="0"/>
              <a:t>March </a:t>
            </a:r>
            <a:r>
              <a:rPr lang="en-US" smtClean="0"/>
              <a:t>14, 2022 </a:t>
            </a:r>
            <a:r>
              <a:rPr lang="en-US" dirty="0" smtClean="0"/>
              <a:t>at midnight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398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Lecture 19</vt:lpstr>
      <vt:lpstr>Overview</vt:lpstr>
      <vt:lpstr>Division Algorithm</vt:lpstr>
      <vt:lpstr>Iterative Algorithm – Division Algorithm (matlab)</vt:lpstr>
      <vt:lpstr>DivisionAlg.m – Sample Run</vt:lpstr>
      <vt:lpstr>Mathematical Induction – Example</vt:lpstr>
      <vt:lpstr>Mathematical Induction – Example(cont.)</vt:lpstr>
      <vt:lpstr>HW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Ahmed</dc:creator>
  <cp:lastModifiedBy>Ahmed</cp:lastModifiedBy>
  <cp:revision>123</cp:revision>
  <dcterms:created xsi:type="dcterms:W3CDTF">2021-02-08T01:56:58Z</dcterms:created>
  <dcterms:modified xsi:type="dcterms:W3CDTF">2022-03-04T13:00:11Z</dcterms:modified>
</cp:coreProperties>
</file>