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1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1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2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9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9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8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2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5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0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0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6CED0-7655-4474-A365-CBC63E9876D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8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Sections 4.4 and 4.5</a:t>
            </a:r>
          </a:p>
          <a:p>
            <a:r>
              <a:rPr lang="en-US" dirty="0" smtClean="0"/>
              <a:t>Recursive Definitions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3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HW 5 – New Due Date 03/21/2022 </a:t>
            </a:r>
            <a:r>
              <a:rPr lang="en-US" smtClean="0"/>
              <a:t>at midnight</a:t>
            </a:r>
          </a:p>
          <a:p>
            <a:r>
              <a:rPr lang="en-US" dirty="0" smtClean="0"/>
              <a:t>Theorem </a:t>
            </a:r>
            <a:r>
              <a:rPr lang="en-US" dirty="0" smtClean="0"/>
              <a:t>(1) – 2</a:t>
            </a:r>
            <a:r>
              <a:rPr lang="en-US" baseline="30000" dirty="0" smtClean="0"/>
              <a:t>nd</a:t>
            </a:r>
            <a:r>
              <a:rPr lang="en-US" dirty="0" smtClean="0"/>
              <a:t> Order recurrence formula</a:t>
            </a:r>
          </a:p>
          <a:p>
            <a:r>
              <a:rPr lang="en-US" dirty="0" smtClean="0"/>
              <a:t>Formula of Fibonacci numbers</a:t>
            </a:r>
          </a:p>
          <a:p>
            <a:r>
              <a:rPr lang="en-US" dirty="0" smtClean="0"/>
              <a:t>Higher Order recurrences</a:t>
            </a:r>
          </a:p>
          <a:p>
            <a:r>
              <a:rPr lang="en-US" dirty="0" smtClean="0"/>
              <a:t>Divide-And-Conquer (DAC) recurrences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0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(1) –  Solving 2</a:t>
            </a:r>
            <a:r>
              <a:rPr lang="en-US" baseline="30000" dirty="0" smtClean="0"/>
              <a:t>nd</a:t>
            </a:r>
            <a:r>
              <a:rPr lang="en-US" dirty="0" smtClean="0"/>
              <a:t> Order Recurrence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67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Given 2</a:t>
            </a:r>
            <a:r>
              <a:rPr lang="en-US" baseline="30000" dirty="0" smtClean="0"/>
              <a:t>nd</a:t>
            </a:r>
            <a:r>
              <a:rPr lang="en-US" dirty="0" smtClean="0"/>
              <a:t> order recurrence definitions: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(B) </a:t>
            </a:r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dirty="0" smtClean="0"/>
              <a:t> and </a:t>
            </a:r>
            <a:r>
              <a:rPr lang="en-US" i="1" dirty="0" smtClean="0"/>
              <a:t>s</a:t>
            </a:r>
            <a:r>
              <a:rPr lang="en-US" i="1" baseline="-25000" dirty="0" smtClean="0"/>
              <a:t>1</a:t>
            </a:r>
            <a:r>
              <a:rPr lang="en-US" dirty="0" smtClean="0"/>
              <a:t> are given</a:t>
            </a:r>
          </a:p>
          <a:p>
            <a:pPr marL="0" indent="0">
              <a:buNone/>
            </a:pPr>
            <a:r>
              <a:rPr lang="en-US" dirty="0" smtClean="0"/>
              <a:t>   (R)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 = as</a:t>
            </a:r>
            <a:r>
              <a:rPr lang="en-US" i="1" baseline="-25000" dirty="0" smtClean="0"/>
              <a:t>n-1</a:t>
            </a:r>
            <a:r>
              <a:rPr lang="en-US" i="1" dirty="0" smtClean="0"/>
              <a:t>+bs</a:t>
            </a:r>
            <a:r>
              <a:rPr lang="en-US" i="1" baseline="-25000" dirty="0" smtClean="0"/>
              <a:t>n-2</a:t>
            </a:r>
            <a:r>
              <a:rPr lang="en-US" i="1" dirty="0" smtClean="0"/>
              <a:t> </a:t>
            </a:r>
            <a:r>
              <a:rPr lang="en-US" dirty="0" smtClean="0"/>
              <a:t>for </a:t>
            </a:r>
            <a:r>
              <a:rPr lang="en-US" i="1" dirty="0" smtClean="0"/>
              <a:t>n &gt; 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where a and b are nonzero constants.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If the characteristic equation </a:t>
            </a:r>
            <a:r>
              <a:rPr lang="en-US" i="1" dirty="0" smtClean="0"/>
              <a:t>x</a:t>
            </a:r>
            <a:r>
              <a:rPr lang="en-US" i="1" baseline="30000" dirty="0" smtClean="0"/>
              <a:t>2</a:t>
            </a:r>
            <a:r>
              <a:rPr lang="en-US" i="1" dirty="0" smtClean="0"/>
              <a:t>=ax + b </a:t>
            </a:r>
            <a:r>
              <a:rPr lang="en-US" dirty="0" smtClean="0"/>
              <a:t>has two different roots r</a:t>
            </a:r>
            <a:r>
              <a:rPr lang="en-US" baseline="-25000" dirty="0" smtClean="0"/>
              <a:t>1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and </a:t>
            </a:r>
            <a:r>
              <a:rPr lang="en-US" i="1" dirty="0" smtClean="0"/>
              <a:t>r</a:t>
            </a:r>
            <a:r>
              <a:rPr lang="en-US" i="1" baseline="-25000" dirty="0" smtClean="0"/>
              <a:t>2</a:t>
            </a:r>
            <a:r>
              <a:rPr lang="en-US" dirty="0" smtClean="0"/>
              <a:t>, the formula is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 = c</a:t>
            </a:r>
            <a:r>
              <a:rPr lang="en-US" i="1" baseline="-25000" dirty="0" smtClean="0"/>
              <a:t>1</a:t>
            </a:r>
            <a:r>
              <a:rPr lang="en-US" i="1" dirty="0" smtClean="0"/>
              <a:t>r</a:t>
            </a:r>
            <a:r>
              <a:rPr lang="en-US" i="1" baseline="-25000" dirty="0" smtClean="0"/>
              <a:t>1</a:t>
            </a:r>
            <a:r>
              <a:rPr lang="en-US" i="1" baseline="30000" dirty="0" smtClean="0"/>
              <a:t>n</a:t>
            </a:r>
            <a:r>
              <a:rPr lang="en-US" i="1" dirty="0" smtClean="0"/>
              <a:t> + c</a:t>
            </a:r>
            <a:r>
              <a:rPr lang="en-US" i="1" baseline="-25000" dirty="0" smtClean="0"/>
              <a:t>2</a:t>
            </a:r>
            <a:r>
              <a:rPr lang="en-US" i="1" dirty="0" smtClean="0"/>
              <a:t>r</a:t>
            </a:r>
            <a:r>
              <a:rPr lang="en-US" i="1" baseline="-25000" dirty="0" smtClean="0"/>
              <a:t>2</a:t>
            </a:r>
            <a:r>
              <a:rPr lang="en-US" i="1" baseline="30000" dirty="0" smtClean="0"/>
              <a:t>n</a:t>
            </a:r>
            <a:r>
              <a:rPr lang="en-US" i="1" dirty="0" smtClean="0"/>
              <a:t> </a:t>
            </a:r>
            <a:r>
              <a:rPr lang="en-US" dirty="0" smtClean="0"/>
              <a:t>for </a:t>
            </a:r>
            <a:r>
              <a:rPr lang="en-US" i="1" dirty="0" smtClean="0"/>
              <a:t>n </a:t>
            </a:r>
            <a:r>
              <a:rPr lang="en-US" i="1" dirty="0" smtClean="0">
                <a:latin typeface="Symbol" panose="05050102010706020507" pitchFamily="18" charset="2"/>
              </a:rPr>
              <a:t>e N = {0, 1, 2, ...}</a:t>
            </a:r>
            <a:r>
              <a:rPr lang="en-US" dirty="0">
                <a:latin typeface="Symbol" panose="05050102010706020507" pitchFamily="18" charset="2"/>
              </a:rPr>
              <a:t> 	</a:t>
            </a:r>
            <a:r>
              <a:rPr lang="en-US" dirty="0" smtClean="0"/>
              <a:t>constants </a:t>
            </a:r>
            <a:r>
              <a:rPr lang="en-US" i="1" dirty="0" smtClean="0"/>
              <a:t>c</a:t>
            </a:r>
            <a:r>
              <a:rPr lang="en-US" i="1" baseline="-25000" dirty="0" smtClean="0"/>
              <a:t>1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i="1" baseline="-25000" dirty="0" smtClean="0"/>
              <a:t>2</a:t>
            </a:r>
            <a:r>
              <a:rPr lang="en-US" dirty="0" smtClean="0"/>
              <a:t> are determined using definition (B)</a:t>
            </a:r>
            <a:endParaRPr lang="en-US" dirty="0" smtClean="0">
              <a:latin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>
                <a:latin typeface="Symbol" panose="05050102010706020507" pitchFamily="18" charset="2"/>
              </a:rPr>
              <a:t>(</a:t>
            </a:r>
            <a:r>
              <a:rPr lang="en-US" dirty="0" smtClean="0"/>
              <a:t>b) </a:t>
            </a:r>
            <a:r>
              <a:rPr lang="en-US" dirty="0"/>
              <a:t>If the characteristic equation </a:t>
            </a:r>
            <a:r>
              <a:rPr lang="en-US" i="1" dirty="0"/>
              <a:t>x</a:t>
            </a:r>
            <a:r>
              <a:rPr lang="en-US" i="1" baseline="30000" dirty="0"/>
              <a:t>2</a:t>
            </a:r>
            <a:r>
              <a:rPr lang="en-US" i="1" dirty="0"/>
              <a:t>=ax + b </a:t>
            </a:r>
            <a:r>
              <a:rPr lang="en-US" dirty="0"/>
              <a:t>has </a:t>
            </a:r>
            <a:r>
              <a:rPr lang="en-US" dirty="0" smtClean="0"/>
              <a:t>one root </a:t>
            </a:r>
            <a:r>
              <a:rPr lang="en-US" i="1" dirty="0" smtClean="0"/>
              <a:t>r, </a:t>
            </a:r>
            <a:r>
              <a:rPr lang="en-US" dirty="0" smtClean="0"/>
              <a:t>the formula is       	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 </a:t>
            </a:r>
            <a:r>
              <a:rPr lang="en-US" i="1" dirty="0"/>
              <a:t>= </a:t>
            </a:r>
            <a:r>
              <a:rPr lang="en-US" i="1" dirty="0" smtClean="0"/>
              <a:t>(c</a:t>
            </a:r>
            <a:r>
              <a:rPr lang="en-US" i="1" baseline="-25000" dirty="0" smtClean="0"/>
              <a:t>1</a:t>
            </a:r>
            <a:r>
              <a:rPr lang="en-US" i="1" dirty="0" smtClean="0"/>
              <a:t>+ c</a:t>
            </a:r>
            <a:r>
              <a:rPr lang="en-US" i="1" baseline="-25000" dirty="0" smtClean="0"/>
              <a:t>2</a:t>
            </a:r>
            <a:r>
              <a:rPr lang="en-US" i="1" dirty="0" smtClean="0"/>
              <a:t>n)</a:t>
            </a:r>
            <a:r>
              <a:rPr lang="en-US" i="1" dirty="0" err="1" smtClean="0"/>
              <a:t>r</a:t>
            </a:r>
            <a:r>
              <a:rPr lang="en-US" i="1" baseline="30000" dirty="0" err="1" smtClean="0"/>
              <a:t>n</a:t>
            </a:r>
            <a:r>
              <a:rPr lang="en-US" dirty="0" smtClean="0"/>
              <a:t>  constants </a:t>
            </a:r>
            <a:r>
              <a:rPr lang="en-US" i="1" dirty="0"/>
              <a:t>c</a:t>
            </a:r>
            <a:r>
              <a:rPr lang="en-US" i="1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c</a:t>
            </a:r>
            <a:r>
              <a:rPr lang="en-US" i="1" baseline="-25000" dirty="0"/>
              <a:t>2</a:t>
            </a:r>
            <a:r>
              <a:rPr lang="en-US" dirty="0"/>
              <a:t> are determined using </a:t>
            </a:r>
            <a:r>
              <a:rPr lang="en-US" dirty="0" smtClean="0"/>
              <a:t>	definition </a:t>
            </a:r>
            <a:r>
              <a:rPr lang="en-US" dirty="0"/>
              <a:t>(B</a:t>
            </a:r>
            <a:r>
              <a:rPr lang="en-US" dirty="0" smtClean="0"/>
              <a:t>).</a:t>
            </a:r>
            <a:endParaRPr lang="en-US" dirty="0">
              <a:latin typeface="Symbol" panose="05050102010706020507" pitchFamily="18" charset="2"/>
            </a:endParaRPr>
          </a:p>
          <a:p>
            <a:pPr marL="0" indent="0">
              <a:buNone/>
            </a:pPr>
            <a:endParaRPr lang="en-US" i="1" dirty="0" smtClean="0">
              <a:latin typeface="Symbol" panose="05050102010706020507" pitchFamily="18" charset="2"/>
            </a:endParaRPr>
          </a:p>
          <a:p>
            <a:pPr marL="0" indent="0">
              <a:buNone/>
            </a:pPr>
            <a:endParaRPr lang="en-US" i="1" dirty="0" smtClean="0">
              <a:latin typeface="Symbol" panose="05050102010706020507" pitchFamily="18" charset="2"/>
            </a:endParaRPr>
          </a:p>
          <a:p>
            <a:pPr marL="0" indent="0">
              <a:buNone/>
            </a:pPr>
            <a:endParaRPr lang="en-US" i="1" dirty="0" smtClean="0">
              <a:latin typeface="Symbol" panose="05050102010706020507" pitchFamily="18" charset="2"/>
            </a:endParaRPr>
          </a:p>
          <a:p>
            <a:pPr marL="514350" indent="-514350">
              <a:buAutoNum type="alphaLcParenBoth"/>
            </a:pPr>
            <a:endParaRPr lang="en-US" i="1" baseline="30000" dirty="0" smtClean="0"/>
          </a:p>
          <a:p>
            <a:pPr marL="0" indent="0">
              <a:buNone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84955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 of Fibonacci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657"/>
            <a:ext cx="10515600" cy="55662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Recurrence definitions: 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/>
              <a:t>B) </a:t>
            </a:r>
            <a:r>
              <a:rPr lang="en-US" i="1" dirty="0"/>
              <a:t>FIB</a:t>
            </a:r>
            <a:r>
              <a:rPr lang="en-US" i="1" baseline="-25000" dirty="0"/>
              <a:t>0</a:t>
            </a:r>
            <a:r>
              <a:rPr lang="en-US" i="1" dirty="0"/>
              <a:t> = 0, FIB</a:t>
            </a:r>
            <a:r>
              <a:rPr lang="en-US" i="1" baseline="-25000" dirty="0"/>
              <a:t>1</a:t>
            </a:r>
            <a:r>
              <a:rPr lang="en-US" i="1" dirty="0"/>
              <a:t> = 1</a:t>
            </a:r>
          </a:p>
          <a:p>
            <a:pPr marL="0" indent="0">
              <a:buNone/>
            </a:pPr>
            <a:r>
              <a:rPr lang="en-US" dirty="0"/>
              <a:t>	(R) </a:t>
            </a:r>
            <a:r>
              <a:rPr lang="en-US" i="1" dirty="0" err="1"/>
              <a:t>FIB</a:t>
            </a:r>
            <a:r>
              <a:rPr lang="en-US" i="1" baseline="-25000" dirty="0" err="1"/>
              <a:t>n</a:t>
            </a:r>
            <a:r>
              <a:rPr lang="en-US" i="1" dirty="0"/>
              <a:t> = FIB</a:t>
            </a:r>
            <a:r>
              <a:rPr lang="en-US" i="1" baseline="-25000" dirty="0"/>
              <a:t>n-1</a:t>
            </a:r>
            <a:r>
              <a:rPr lang="en-US" i="1" dirty="0"/>
              <a:t> + FIB</a:t>
            </a:r>
            <a:r>
              <a:rPr lang="en-US" i="1" baseline="-25000" dirty="0"/>
              <a:t>n-2</a:t>
            </a:r>
            <a:r>
              <a:rPr lang="en-US" i="1" dirty="0"/>
              <a:t>  for n &gt; </a:t>
            </a:r>
            <a:r>
              <a:rPr lang="en-US" i="1" dirty="0" smtClean="0"/>
              <a:t>1</a:t>
            </a:r>
            <a:endParaRPr lang="en-US" dirty="0" smtClean="0"/>
          </a:p>
          <a:p>
            <a:r>
              <a:rPr lang="en-US" dirty="0" smtClean="0"/>
              <a:t>Characteristic equation: </a:t>
            </a:r>
            <a:r>
              <a:rPr lang="en-US" i="1" dirty="0" smtClean="0"/>
              <a:t>x</a:t>
            </a:r>
            <a:r>
              <a:rPr lang="en-US" i="1" baseline="30000" dirty="0" smtClean="0"/>
              <a:t>2</a:t>
            </a:r>
            <a:r>
              <a:rPr lang="en-US" i="1" dirty="0" smtClean="0"/>
              <a:t>=x+1</a:t>
            </a:r>
            <a:r>
              <a:rPr lang="en-US" dirty="0" smtClean="0"/>
              <a:t>, or </a:t>
            </a:r>
            <a:r>
              <a:rPr lang="en-US" i="1" dirty="0" smtClean="0"/>
              <a:t>x</a:t>
            </a:r>
            <a:r>
              <a:rPr lang="en-US" i="1" baseline="30000" dirty="0" smtClean="0"/>
              <a:t>2</a:t>
            </a:r>
            <a:r>
              <a:rPr lang="en-US" i="1" dirty="0" smtClean="0"/>
              <a:t>-x-1=0</a:t>
            </a:r>
            <a:endParaRPr lang="en-US" dirty="0" smtClean="0"/>
          </a:p>
          <a:p>
            <a:r>
              <a:rPr lang="en-US" dirty="0" smtClean="0"/>
              <a:t>Roots : </a:t>
            </a:r>
            <a:r>
              <a:rPr lang="en-US" i="1" dirty="0" smtClean="0"/>
              <a:t>r</a:t>
            </a:r>
            <a:r>
              <a:rPr lang="en-US" i="1" baseline="-25000" dirty="0" smtClean="0"/>
              <a:t>1</a:t>
            </a:r>
            <a:r>
              <a:rPr lang="en-US" i="1" dirty="0" smtClean="0"/>
              <a:t> = (1+sqrt(5))/2 = </a:t>
            </a:r>
            <a:r>
              <a:rPr lang="en-US" i="1" dirty="0"/>
              <a:t>1.618034 </a:t>
            </a:r>
            <a:endParaRPr lang="en-US" i="1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and </a:t>
            </a:r>
            <a:r>
              <a:rPr lang="en-US" i="1" dirty="0" smtClean="0"/>
              <a:t>r</a:t>
            </a:r>
            <a:r>
              <a:rPr lang="en-US" i="1" baseline="-25000" dirty="0" smtClean="0"/>
              <a:t>2</a:t>
            </a:r>
            <a:r>
              <a:rPr lang="en-US" i="1" dirty="0" smtClean="0"/>
              <a:t>= (1 - </a:t>
            </a:r>
            <a:r>
              <a:rPr lang="en-US" i="1" dirty="0" err="1" smtClean="0"/>
              <a:t>sqrt</a:t>
            </a:r>
            <a:r>
              <a:rPr lang="en-US" i="1" dirty="0" smtClean="0"/>
              <a:t>(5))/2 = </a:t>
            </a:r>
            <a:r>
              <a:rPr lang="en-US" i="1" dirty="0"/>
              <a:t>-0.61803 </a:t>
            </a:r>
            <a:endParaRPr lang="en-US" i="1" dirty="0" smtClean="0"/>
          </a:p>
          <a:p>
            <a:r>
              <a:rPr lang="en-US" dirty="0" smtClean="0"/>
              <a:t>Formula: </a:t>
            </a:r>
            <a:r>
              <a:rPr lang="en-US" i="1" dirty="0" err="1"/>
              <a:t>FIB</a:t>
            </a:r>
            <a:r>
              <a:rPr lang="en-US" i="1" baseline="-25000" dirty="0" err="1"/>
              <a:t>n</a:t>
            </a:r>
            <a:r>
              <a:rPr lang="en-US" i="1" dirty="0"/>
              <a:t> = </a:t>
            </a:r>
            <a:r>
              <a:rPr lang="en-US" i="1" dirty="0" smtClean="0"/>
              <a:t>c</a:t>
            </a:r>
            <a:r>
              <a:rPr lang="en-US" i="1" baseline="-25000" dirty="0" smtClean="0"/>
              <a:t>1</a:t>
            </a:r>
            <a:r>
              <a:rPr lang="en-US" i="1" dirty="0" smtClean="0"/>
              <a:t>[(</a:t>
            </a:r>
            <a:r>
              <a:rPr lang="en-US" i="1" dirty="0"/>
              <a:t>1+sqrt(5))/</a:t>
            </a:r>
            <a:r>
              <a:rPr lang="en-US" i="1" dirty="0" smtClean="0"/>
              <a:t>2]</a:t>
            </a:r>
            <a:r>
              <a:rPr lang="en-US" i="1" baseline="30000" dirty="0" smtClean="0"/>
              <a:t>n</a:t>
            </a:r>
            <a:r>
              <a:rPr lang="en-US" i="1" dirty="0" smtClean="0"/>
              <a:t> + c</a:t>
            </a:r>
            <a:r>
              <a:rPr lang="en-US" i="1" baseline="-25000" dirty="0" smtClean="0"/>
              <a:t>2</a:t>
            </a:r>
            <a:r>
              <a:rPr lang="en-US" i="1" dirty="0" smtClean="0"/>
              <a:t>[(</a:t>
            </a:r>
            <a:r>
              <a:rPr lang="en-US" i="1" dirty="0"/>
              <a:t>1 - </a:t>
            </a:r>
            <a:r>
              <a:rPr lang="en-US" i="1" dirty="0" err="1"/>
              <a:t>sqrt</a:t>
            </a:r>
            <a:r>
              <a:rPr lang="en-US" i="1" dirty="0"/>
              <a:t>(5))/</a:t>
            </a:r>
            <a:r>
              <a:rPr lang="en-US" i="1" dirty="0" smtClean="0"/>
              <a:t>2]</a:t>
            </a:r>
            <a:r>
              <a:rPr lang="en-US" i="1" baseline="30000" dirty="0" smtClean="0"/>
              <a:t>n</a:t>
            </a:r>
            <a:r>
              <a:rPr lang="en-US" i="1" dirty="0" smtClean="0"/>
              <a:t> </a:t>
            </a:r>
          </a:p>
          <a:p>
            <a:r>
              <a:rPr lang="en-US" dirty="0" smtClean="0"/>
              <a:t>Let n = 0 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i="1" dirty="0" smtClean="0">
                <a:sym typeface="Wingdings" panose="05000000000000000000" pitchFamily="2" charset="2"/>
              </a:rPr>
              <a:t>0 = c</a:t>
            </a:r>
            <a:r>
              <a:rPr lang="en-US" i="1" baseline="-25000" dirty="0" smtClean="0">
                <a:sym typeface="Wingdings" panose="05000000000000000000" pitchFamily="2" charset="2"/>
              </a:rPr>
              <a:t>1</a:t>
            </a:r>
            <a:r>
              <a:rPr lang="en-US" i="1" dirty="0" smtClean="0">
                <a:sym typeface="Wingdings" panose="05000000000000000000" pitchFamily="2" charset="2"/>
              </a:rPr>
              <a:t> + c</a:t>
            </a:r>
            <a:r>
              <a:rPr lang="en-US" i="1" baseline="-25000" dirty="0" smtClean="0">
                <a:sym typeface="Wingdings" panose="05000000000000000000" pitchFamily="2" charset="2"/>
              </a:rPr>
              <a:t>2 </a:t>
            </a:r>
            <a:r>
              <a:rPr lang="en-US" i="1" dirty="0" smtClean="0">
                <a:sym typeface="Wingdings" panose="05000000000000000000" pitchFamily="2" charset="2"/>
              </a:rPr>
              <a:t> or </a:t>
            </a:r>
            <a:r>
              <a:rPr lang="en-US" i="1" dirty="0">
                <a:sym typeface="Wingdings" panose="05000000000000000000" pitchFamily="2" charset="2"/>
              </a:rPr>
              <a:t>c</a:t>
            </a:r>
            <a:r>
              <a:rPr lang="en-US" i="1" baseline="-25000" dirty="0">
                <a:sym typeface="Wingdings" panose="05000000000000000000" pitchFamily="2" charset="2"/>
              </a:rPr>
              <a:t>1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smtClean="0">
                <a:sym typeface="Wingdings" panose="05000000000000000000" pitchFamily="2" charset="2"/>
              </a:rPr>
              <a:t>= -c</a:t>
            </a:r>
            <a:r>
              <a:rPr lang="en-US" i="1" baseline="-25000" dirty="0" smtClean="0">
                <a:sym typeface="Wingdings" panose="05000000000000000000" pitchFamily="2" charset="2"/>
              </a:rPr>
              <a:t>2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Let n = 1   1 = </a:t>
            </a:r>
            <a:r>
              <a:rPr lang="en-US" i="1" dirty="0"/>
              <a:t>c</a:t>
            </a:r>
            <a:r>
              <a:rPr lang="en-US" i="1" baseline="-25000" dirty="0"/>
              <a:t>1</a:t>
            </a:r>
            <a:r>
              <a:rPr lang="en-US" i="1" dirty="0"/>
              <a:t>[(1+sqrt(5))/2</a:t>
            </a:r>
            <a:r>
              <a:rPr lang="en-US" i="1" dirty="0" smtClean="0"/>
              <a:t>] </a:t>
            </a:r>
            <a:r>
              <a:rPr lang="en-US" i="1" dirty="0"/>
              <a:t>+ c</a:t>
            </a:r>
            <a:r>
              <a:rPr lang="en-US" i="1" baseline="-25000" dirty="0"/>
              <a:t>2</a:t>
            </a:r>
            <a:r>
              <a:rPr lang="en-US" i="1" dirty="0"/>
              <a:t>[(1 - </a:t>
            </a:r>
            <a:r>
              <a:rPr lang="en-US" i="1" dirty="0" err="1"/>
              <a:t>sqrt</a:t>
            </a:r>
            <a:r>
              <a:rPr lang="en-US" i="1" dirty="0"/>
              <a:t>(5))/2</a:t>
            </a:r>
            <a:r>
              <a:rPr lang="en-US" i="1" dirty="0" smtClean="0"/>
              <a:t>] 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Solving for </a:t>
            </a:r>
            <a:r>
              <a:rPr lang="en-US" i="1" dirty="0">
                <a:sym typeface="Wingdings" panose="05000000000000000000" pitchFamily="2" charset="2"/>
              </a:rPr>
              <a:t>c</a:t>
            </a:r>
            <a:r>
              <a:rPr lang="en-US" i="1" baseline="-25000" dirty="0">
                <a:sym typeface="Wingdings" panose="05000000000000000000" pitchFamily="2" charset="2"/>
              </a:rPr>
              <a:t>1</a:t>
            </a:r>
            <a:r>
              <a:rPr lang="en-US" i="1" dirty="0">
                <a:sym typeface="Wingdings" panose="05000000000000000000" pitchFamily="2" charset="2"/>
              </a:rPr>
              <a:t>  </a:t>
            </a:r>
            <a:r>
              <a:rPr lang="en-US" i="1" dirty="0" smtClean="0">
                <a:sym typeface="Wingdings" panose="05000000000000000000" pitchFamily="2" charset="2"/>
              </a:rPr>
              <a:t>and c</a:t>
            </a:r>
            <a:r>
              <a:rPr lang="en-US" i="1" baseline="-25000" dirty="0" smtClean="0">
                <a:sym typeface="Wingdings" panose="05000000000000000000" pitchFamily="2" charset="2"/>
              </a:rPr>
              <a:t>2  </a:t>
            </a:r>
            <a:r>
              <a:rPr lang="en-US" i="1" dirty="0" smtClean="0">
                <a:sym typeface="Wingdings" panose="05000000000000000000" pitchFamily="2" charset="2"/>
              </a:rPr>
              <a:t>we get </a:t>
            </a:r>
            <a:r>
              <a:rPr lang="en-US" i="1" dirty="0">
                <a:sym typeface="Wingdings" panose="05000000000000000000" pitchFamily="2" charset="2"/>
              </a:rPr>
              <a:t>c</a:t>
            </a:r>
            <a:r>
              <a:rPr lang="en-US" i="1" baseline="-25000" dirty="0">
                <a:sym typeface="Wingdings" panose="05000000000000000000" pitchFamily="2" charset="2"/>
              </a:rPr>
              <a:t>1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smtClean="0">
                <a:sym typeface="Wingdings" panose="05000000000000000000" pitchFamily="2" charset="2"/>
              </a:rPr>
              <a:t>= 1/</a:t>
            </a:r>
            <a:r>
              <a:rPr lang="en-US" i="1" dirty="0" err="1" smtClean="0">
                <a:sym typeface="Wingdings" panose="05000000000000000000" pitchFamily="2" charset="2"/>
              </a:rPr>
              <a:t>sqrt</a:t>
            </a:r>
            <a:r>
              <a:rPr lang="en-US" i="1" dirty="0" smtClean="0">
                <a:sym typeface="Wingdings" panose="05000000000000000000" pitchFamily="2" charset="2"/>
              </a:rPr>
              <a:t>(5) and  c</a:t>
            </a:r>
            <a:r>
              <a:rPr lang="en-US" i="1" baseline="-25000" dirty="0" smtClean="0">
                <a:sym typeface="Wingdings" panose="05000000000000000000" pitchFamily="2" charset="2"/>
              </a:rPr>
              <a:t>2 </a:t>
            </a:r>
            <a:r>
              <a:rPr lang="en-US" i="1" dirty="0" smtClean="0">
                <a:sym typeface="Wingdings" panose="05000000000000000000" pitchFamily="2" charset="2"/>
              </a:rPr>
              <a:t>= -1/</a:t>
            </a:r>
            <a:r>
              <a:rPr lang="en-US" i="1" dirty="0" err="1" smtClean="0">
                <a:sym typeface="Wingdings" panose="05000000000000000000" pitchFamily="2" charset="2"/>
              </a:rPr>
              <a:t>sqrt</a:t>
            </a:r>
            <a:r>
              <a:rPr lang="en-US" i="1" dirty="0" smtClean="0">
                <a:sym typeface="Wingdings" panose="05000000000000000000" pitchFamily="2" charset="2"/>
              </a:rPr>
              <a:t>(5)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Finally the formula is </a:t>
            </a:r>
            <a:r>
              <a:rPr lang="en-US" i="1" dirty="0" err="1" smtClean="0"/>
              <a:t>FIBn</a:t>
            </a:r>
            <a:r>
              <a:rPr lang="en-US" i="1" dirty="0" smtClean="0"/>
              <a:t> = {[(1+sqrt(5))/2]</a:t>
            </a:r>
            <a:r>
              <a:rPr lang="en-US" i="1" baseline="30000" dirty="0" smtClean="0"/>
              <a:t>n</a:t>
            </a:r>
            <a:r>
              <a:rPr lang="en-US" i="1" dirty="0" smtClean="0"/>
              <a:t> - [(1 - </a:t>
            </a:r>
            <a:r>
              <a:rPr lang="en-US" i="1" dirty="0" err="1" smtClean="0"/>
              <a:t>sqrt</a:t>
            </a:r>
            <a:r>
              <a:rPr lang="en-US" i="1" dirty="0" smtClean="0"/>
              <a:t>(5))/2]</a:t>
            </a:r>
            <a:r>
              <a:rPr lang="en-US" i="1" baseline="30000" dirty="0" smtClean="0"/>
              <a:t>n</a:t>
            </a:r>
            <a:r>
              <a:rPr lang="en-US" i="1" dirty="0" smtClean="0"/>
              <a:t> } / </a:t>
            </a:r>
            <a:r>
              <a:rPr lang="en-US" i="1" dirty="0" err="1" smtClean="0"/>
              <a:t>sqrt</a:t>
            </a:r>
            <a:r>
              <a:rPr lang="en-US" i="1" dirty="0" smtClean="0"/>
              <a:t>(5)</a:t>
            </a:r>
          </a:p>
          <a:p>
            <a:pPr marL="0" indent="0">
              <a:buNone/>
            </a:pPr>
            <a:endParaRPr lang="en-US" i="1" dirty="0" smtClean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2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 of Fibonacci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5254171"/>
          </a:xfrm>
        </p:spPr>
        <p:txBody>
          <a:bodyPr>
            <a:normAutofit/>
          </a:bodyPr>
          <a:lstStyle/>
          <a:p>
            <a:r>
              <a:rPr lang="en-US" dirty="0" smtClean="0"/>
              <a:t>Roots are </a:t>
            </a:r>
            <a:r>
              <a:rPr lang="en-US" i="1" dirty="0"/>
              <a:t>r</a:t>
            </a:r>
            <a:r>
              <a:rPr lang="en-US" i="1" baseline="-25000" dirty="0"/>
              <a:t>1</a:t>
            </a:r>
            <a:r>
              <a:rPr lang="en-US" i="1" dirty="0"/>
              <a:t> = (1+sqrt(5))/2 = 1.618034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en-US" dirty="0" smtClean="0"/>
              <a:t>and </a:t>
            </a:r>
            <a:r>
              <a:rPr lang="en-US" i="1" dirty="0"/>
              <a:t>r</a:t>
            </a:r>
            <a:r>
              <a:rPr lang="en-US" i="1" baseline="-25000" dirty="0"/>
              <a:t>2</a:t>
            </a:r>
            <a:r>
              <a:rPr lang="en-US" i="1" dirty="0"/>
              <a:t>= (1 - </a:t>
            </a:r>
            <a:r>
              <a:rPr lang="en-US" i="1" dirty="0" err="1"/>
              <a:t>sqrt</a:t>
            </a:r>
            <a:r>
              <a:rPr lang="en-US" i="1" dirty="0"/>
              <a:t>(5))/2 = -</a:t>
            </a:r>
            <a:r>
              <a:rPr lang="en-US" i="1" dirty="0" smtClean="0"/>
              <a:t>0.61803. </a:t>
            </a:r>
            <a:r>
              <a:rPr lang="en-US" dirty="0" smtClean="0"/>
              <a:t>It </a:t>
            </a:r>
            <a:r>
              <a:rPr lang="en-US" dirty="0"/>
              <a:t>i</a:t>
            </a:r>
            <a:r>
              <a:rPr lang="en-US" dirty="0" smtClean="0"/>
              <a:t>s very clear that </a:t>
            </a:r>
            <a:r>
              <a:rPr lang="en-US" i="1" dirty="0" smtClean="0"/>
              <a:t>r</a:t>
            </a:r>
            <a:r>
              <a:rPr lang="en-US" i="1" baseline="-25000" dirty="0" smtClean="0"/>
              <a:t>1</a:t>
            </a:r>
            <a:r>
              <a:rPr lang="en-US" i="1" dirty="0" smtClean="0"/>
              <a:t> &gt; r</a:t>
            </a:r>
            <a:r>
              <a:rPr lang="en-US" i="1" baseline="-25000" dirty="0" smtClean="0"/>
              <a:t>2</a:t>
            </a:r>
          </a:p>
          <a:p>
            <a:r>
              <a:rPr lang="en-US" dirty="0" smtClean="0"/>
              <a:t>The root </a:t>
            </a:r>
            <a:r>
              <a:rPr lang="en-US" i="1" dirty="0" smtClean="0"/>
              <a:t>r</a:t>
            </a:r>
            <a:r>
              <a:rPr lang="en-US" i="1" baseline="-25000" dirty="0" smtClean="0"/>
              <a:t>1</a:t>
            </a:r>
            <a:r>
              <a:rPr lang="en-US" dirty="0" smtClean="0"/>
              <a:t> is the known constant “Golden Ratio or </a:t>
            </a:r>
            <a:r>
              <a:rPr lang="en-US" dirty="0" smtClean="0">
                <a:latin typeface="Symbol" panose="05050102010706020507" pitchFamily="18" charset="2"/>
              </a:rPr>
              <a:t>F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Here is the approximate and acceptable formula: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i="1" dirty="0" err="1">
                <a:solidFill>
                  <a:srgbClr val="FF0000"/>
                </a:solidFill>
              </a:rPr>
              <a:t>FIBn</a:t>
            </a:r>
            <a:r>
              <a:rPr lang="en-US" i="1" dirty="0">
                <a:solidFill>
                  <a:srgbClr val="FF0000"/>
                </a:solidFill>
              </a:rPr>
              <a:t> = </a:t>
            </a:r>
            <a:r>
              <a:rPr lang="en-US" i="1" dirty="0" smtClean="0">
                <a:solidFill>
                  <a:srgbClr val="FF0000"/>
                </a:solidFill>
              </a:rPr>
              <a:t>round[</a:t>
            </a:r>
            <a:r>
              <a:rPr lang="en-US" i="1" dirty="0" err="1" smtClean="0">
                <a:solidFill>
                  <a:srgbClr val="FF0000"/>
                </a:solidFill>
                <a:latin typeface="Symbol" panose="05050102010706020507" pitchFamily="18" charset="2"/>
              </a:rPr>
              <a:t>F</a:t>
            </a:r>
            <a:r>
              <a:rPr lang="en-US" i="1" baseline="30000" dirty="0" err="1" smtClean="0">
                <a:solidFill>
                  <a:srgbClr val="FF0000"/>
                </a:solidFill>
              </a:rPr>
              <a:t>n</a:t>
            </a:r>
            <a:r>
              <a:rPr lang="en-US" i="1" dirty="0" smtClean="0">
                <a:solidFill>
                  <a:srgbClr val="FF0000"/>
                </a:solidFill>
              </a:rPr>
              <a:t>/ </a:t>
            </a:r>
            <a:r>
              <a:rPr lang="en-US" i="1" dirty="0" err="1">
                <a:solidFill>
                  <a:srgbClr val="FF0000"/>
                </a:solidFill>
              </a:rPr>
              <a:t>sqrt</a:t>
            </a:r>
            <a:r>
              <a:rPr lang="en-US" i="1" dirty="0">
                <a:solidFill>
                  <a:srgbClr val="FF0000"/>
                </a:solidFill>
              </a:rPr>
              <a:t>(5</a:t>
            </a:r>
            <a:r>
              <a:rPr lang="en-US" i="1" dirty="0" smtClean="0">
                <a:solidFill>
                  <a:srgbClr val="FF0000"/>
                </a:solidFill>
              </a:rPr>
              <a:t>)] = floor[</a:t>
            </a:r>
            <a:r>
              <a:rPr lang="en-US" i="1" dirty="0" err="1" smtClean="0">
                <a:solidFill>
                  <a:srgbClr val="FF0000"/>
                </a:solidFill>
                <a:latin typeface="Symbol" panose="05050102010706020507" pitchFamily="18" charset="2"/>
              </a:rPr>
              <a:t>F</a:t>
            </a:r>
            <a:r>
              <a:rPr lang="en-US" i="1" baseline="30000" dirty="0" err="1" smtClean="0">
                <a:solidFill>
                  <a:srgbClr val="FF0000"/>
                </a:solidFill>
              </a:rPr>
              <a:t>n</a:t>
            </a:r>
            <a:r>
              <a:rPr lang="en-US" i="1" dirty="0">
                <a:solidFill>
                  <a:srgbClr val="FF0000"/>
                </a:solidFill>
              </a:rPr>
              <a:t>/ </a:t>
            </a:r>
            <a:r>
              <a:rPr lang="en-US" i="1" dirty="0" err="1">
                <a:solidFill>
                  <a:srgbClr val="FF0000"/>
                </a:solidFill>
              </a:rPr>
              <a:t>sqrt</a:t>
            </a:r>
            <a:r>
              <a:rPr lang="en-US" i="1" dirty="0">
                <a:solidFill>
                  <a:srgbClr val="FF0000"/>
                </a:solidFill>
              </a:rPr>
              <a:t>(5</a:t>
            </a:r>
            <a:r>
              <a:rPr lang="en-US" i="1" dirty="0" smtClean="0">
                <a:solidFill>
                  <a:srgbClr val="FF0000"/>
                </a:solidFill>
              </a:rPr>
              <a:t>) + 0.5] </a:t>
            </a:r>
          </a:p>
          <a:p>
            <a:r>
              <a:rPr lang="en-US" u="sng" dirty="0" smtClean="0"/>
              <a:t>Definition: </a:t>
            </a:r>
            <a:r>
              <a:rPr lang="en-US" dirty="0" smtClean="0"/>
              <a:t>The golden ratio </a:t>
            </a:r>
            <a:r>
              <a:rPr lang="en-US" dirty="0" smtClean="0">
                <a:latin typeface="Symbol" panose="05050102010706020507" pitchFamily="18" charset="2"/>
              </a:rPr>
              <a:t>F </a:t>
            </a:r>
            <a:r>
              <a:rPr lang="en-US" dirty="0" smtClean="0"/>
              <a:t>is an irrational number that is greater than 1 which represents the ratio of two positive real number numbers </a:t>
            </a:r>
            <a:r>
              <a:rPr lang="en-US" dirty="0" smtClean="0">
                <a:latin typeface="Symbol" panose="05050102010706020507" pitchFamily="18" charset="2"/>
              </a:rPr>
              <a:t>a &gt; b </a:t>
            </a:r>
            <a:r>
              <a:rPr lang="en-US" dirty="0" smtClean="0"/>
              <a:t>such that </a:t>
            </a:r>
            <a:r>
              <a:rPr lang="en-US" dirty="0" smtClean="0">
                <a:latin typeface="Symbol" panose="05050102010706020507" pitchFamily="18" charset="2"/>
              </a:rPr>
              <a:t>F = a/b = (a + b)/a </a:t>
            </a:r>
            <a:r>
              <a:rPr lang="en-US" dirty="0" smtClean="0">
                <a:latin typeface="Symbol" panose="05050102010706020507" pitchFamily="18" charset="2"/>
                <a:sym typeface="Wingdings" panose="05000000000000000000" pitchFamily="2" charset="2"/>
              </a:rPr>
              <a:t> a/b = 1 + b/a</a:t>
            </a:r>
          </a:p>
          <a:p>
            <a:r>
              <a:rPr lang="en-US" dirty="0" smtClean="0"/>
              <a:t>That is to say the golden ration </a:t>
            </a:r>
            <a:r>
              <a:rPr lang="en-US" dirty="0" smtClean="0">
                <a:latin typeface="Symbol" panose="05050102010706020507" pitchFamily="18" charset="2"/>
              </a:rPr>
              <a:t>F </a:t>
            </a:r>
            <a:r>
              <a:rPr lang="en-US" dirty="0" smtClean="0"/>
              <a:t>is the solution of the equation </a:t>
            </a:r>
          </a:p>
          <a:p>
            <a:pPr marL="0" indent="0">
              <a:buNone/>
            </a:pPr>
            <a:r>
              <a:rPr lang="en-US" dirty="0">
                <a:latin typeface="Symbol" panose="05050102010706020507" pitchFamily="18" charset="2"/>
              </a:rPr>
              <a:t> </a:t>
            </a:r>
            <a:r>
              <a:rPr lang="en-US" dirty="0" smtClean="0">
                <a:latin typeface="Symbol" panose="05050102010706020507" pitchFamily="18" charset="2"/>
              </a:rPr>
              <a:t>  F</a:t>
            </a:r>
            <a:r>
              <a:rPr lang="en-US" baseline="30000" dirty="0" smtClean="0">
                <a:latin typeface="Symbol" panose="05050102010706020507" pitchFamily="18" charset="2"/>
              </a:rPr>
              <a:t>2</a:t>
            </a:r>
            <a:r>
              <a:rPr lang="en-US" dirty="0" smtClean="0">
                <a:latin typeface="Symbol" panose="05050102010706020507" pitchFamily="18" charset="2"/>
              </a:rPr>
              <a:t> = F + 1. </a:t>
            </a:r>
            <a:r>
              <a:rPr lang="en-US" dirty="0" smtClean="0"/>
              <a:t>The is the same as the characteristic equation of </a:t>
            </a:r>
            <a:r>
              <a:rPr lang="en-US" dirty="0"/>
              <a:t>Fibonacci numbers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9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Recurrences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Theorem (1) applies only to 2</a:t>
            </a:r>
            <a:r>
              <a:rPr lang="en-US" baseline="30000" dirty="0" smtClean="0"/>
              <a:t>nd</a:t>
            </a:r>
            <a:r>
              <a:rPr lang="en-US" dirty="0" smtClean="0"/>
              <a:t> order recurrences of the form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 = as</a:t>
            </a:r>
            <a:r>
              <a:rPr lang="en-US" i="1" baseline="-25000" dirty="0" smtClean="0"/>
              <a:t>n-1</a:t>
            </a:r>
            <a:r>
              <a:rPr lang="en-US" i="1" dirty="0" smtClean="0"/>
              <a:t> + bs</a:t>
            </a:r>
            <a:r>
              <a:rPr lang="en-US" i="1" baseline="-25000" dirty="0" smtClean="0"/>
              <a:t>n-2</a:t>
            </a:r>
            <a:endParaRPr lang="en-US" i="1" dirty="0" smtClean="0"/>
          </a:p>
          <a:p>
            <a:r>
              <a:rPr lang="en-US" dirty="0" smtClean="0"/>
              <a:t>However, theorem (1) is a useful method for developing approximate formula for recurrences with order k &gt; 2, such as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 </a:t>
            </a:r>
            <a:r>
              <a:rPr lang="en-US" i="1" dirty="0"/>
              <a:t>= </a:t>
            </a:r>
            <a:r>
              <a:rPr lang="en-US" i="1" dirty="0" smtClean="0"/>
              <a:t>a</a:t>
            </a:r>
            <a:r>
              <a:rPr lang="en-US" i="1" baseline="-25000" dirty="0" smtClean="0"/>
              <a:t>n-1</a:t>
            </a:r>
            <a:r>
              <a:rPr lang="en-US" i="1" dirty="0" smtClean="0"/>
              <a:t>s</a:t>
            </a:r>
            <a:r>
              <a:rPr lang="en-US" i="1" baseline="-25000" dirty="0" smtClean="0"/>
              <a:t>n-1</a:t>
            </a:r>
            <a:r>
              <a:rPr lang="en-US" i="1" dirty="0" smtClean="0"/>
              <a:t> </a:t>
            </a:r>
            <a:r>
              <a:rPr lang="en-US" i="1" dirty="0"/>
              <a:t>+ </a:t>
            </a:r>
            <a:r>
              <a:rPr lang="en-US" i="1" dirty="0" smtClean="0"/>
              <a:t>a</a:t>
            </a:r>
            <a:r>
              <a:rPr lang="en-US" i="1" baseline="-25000" dirty="0" smtClean="0"/>
              <a:t>n-2</a:t>
            </a:r>
            <a:r>
              <a:rPr lang="en-US" i="1" dirty="0" smtClean="0"/>
              <a:t>s</a:t>
            </a:r>
            <a:r>
              <a:rPr lang="en-US" i="1" baseline="-25000" dirty="0" smtClean="0"/>
              <a:t>n-2 </a:t>
            </a:r>
            <a:r>
              <a:rPr lang="en-US" i="1" dirty="0" smtClean="0"/>
              <a:t>+ … + a</a:t>
            </a:r>
            <a:r>
              <a:rPr lang="en-US" i="1" baseline="-25000" dirty="0" smtClean="0"/>
              <a:t>n-</a:t>
            </a:r>
            <a:r>
              <a:rPr lang="en-US" i="1" baseline="-25000" dirty="0" err="1" smtClean="0"/>
              <a:t>k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n</a:t>
            </a:r>
            <a:r>
              <a:rPr lang="en-US" i="1" baseline="-25000" dirty="0" smtClean="0"/>
              <a:t>-k </a:t>
            </a:r>
            <a:r>
              <a:rPr lang="en-US" i="1" dirty="0" smtClean="0"/>
              <a:t> </a:t>
            </a:r>
            <a:r>
              <a:rPr lang="en-US" dirty="0" smtClean="0"/>
              <a:t>and the characteristic equation: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i="1" dirty="0" err="1" smtClean="0"/>
              <a:t>x</a:t>
            </a:r>
            <a:r>
              <a:rPr lang="en-US" i="1" baseline="30000" dirty="0" err="1"/>
              <a:t>k</a:t>
            </a:r>
            <a:r>
              <a:rPr lang="en-US" i="1" dirty="0" smtClean="0"/>
              <a:t> - a</a:t>
            </a:r>
            <a:r>
              <a:rPr lang="en-US" i="1" baseline="-25000" dirty="0" smtClean="0"/>
              <a:t>n-1</a:t>
            </a:r>
            <a:r>
              <a:rPr lang="en-US" i="1" dirty="0" smtClean="0"/>
              <a:t>x</a:t>
            </a:r>
            <a:r>
              <a:rPr lang="en-US" i="1" baseline="30000" dirty="0"/>
              <a:t>k</a:t>
            </a:r>
            <a:r>
              <a:rPr lang="en-US" i="1" baseline="30000" dirty="0" smtClean="0"/>
              <a:t>-1</a:t>
            </a:r>
            <a:r>
              <a:rPr lang="en-US" i="1" dirty="0" smtClean="0"/>
              <a:t> - a</a:t>
            </a:r>
            <a:r>
              <a:rPr lang="en-US" i="1" baseline="-25000" dirty="0" smtClean="0"/>
              <a:t>n-2</a:t>
            </a:r>
            <a:r>
              <a:rPr lang="en-US" i="1" dirty="0" smtClean="0"/>
              <a:t>x</a:t>
            </a:r>
            <a:r>
              <a:rPr lang="en-US" i="1" baseline="30000" dirty="0"/>
              <a:t>k</a:t>
            </a:r>
            <a:r>
              <a:rPr lang="en-US" i="1" baseline="30000" dirty="0" smtClean="0"/>
              <a:t>-2</a:t>
            </a:r>
            <a:r>
              <a:rPr lang="en-US" i="1" baseline="-25000" dirty="0" smtClean="0"/>
              <a:t> </a:t>
            </a:r>
            <a:r>
              <a:rPr lang="en-US" i="1" dirty="0"/>
              <a:t>+ … </a:t>
            </a:r>
            <a:r>
              <a:rPr lang="en-US" i="1" dirty="0" smtClean="0"/>
              <a:t>- a</a:t>
            </a:r>
            <a:r>
              <a:rPr lang="en-US" i="1" baseline="-25000" dirty="0" smtClean="0"/>
              <a:t>n-k</a:t>
            </a:r>
            <a:r>
              <a:rPr lang="en-US" i="1" dirty="0"/>
              <a:t> </a:t>
            </a:r>
            <a:r>
              <a:rPr lang="en-US" i="1" dirty="0" smtClean="0"/>
              <a:t>= 0 . </a:t>
            </a:r>
            <a:r>
              <a:rPr lang="en-US" dirty="0" smtClean="0"/>
              <a:t>This equation is k</a:t>
            </a:r>
            <a:r>
              <a:rPr lang="en-US" baseline="30000" dirty="0" smtClean="0"/>
              <a:t>th</a:t>
            </a:r>
            <a:r>
              <a:rPr lang="en-US" dirty="0" smtClean="0"/>
              <a:t> order ordinary   equation with k roots  </a:t>
            </a:r>
            <a:r>
              <a:rPr lang="en-US" i="1" dirty="0"/>
              <a:t>r</a:t>
            </a:r>
            <a:r>
              <a:rPr lang="en-US" i="1" baseline="-25000" dirty="0" smtClean="0"/>
              <a:t>1</a:t>
            </a:r>
            <a:r>
              <a:rPr lang="en-US" i="1" dirty="0" smtClean="0"/>
              <a:t>, r</a:t>
            </a:r>
            <a:r>
              <a:rPr lang="en-US" i="1" baseline="-25000" dirty="0" smtClean="0"/>
              <a:t>2</a:t>
            </a:r>
            <a:r>
              <a:rPr lang="en-US" i="1" dirty="0" smtClean="0"/>
              <a:t>, ….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. </a:t>
            </a:r>
          </a:p>
          <a:p>
            <a:r>
              <a:rPr lang="en-US" dirty="0" smtClean="0"/>
              <a:t>For large value of n, the formula will be  approximately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 </a:t>
            </a:r>
            <a:r>
              <a:rPr lang="en-US" i="1" dirty="0"/>
              <a:t>=</a:t>
            </a:r>
            <a:r>
              <a:rPr lang="en-US" i="1" dirty="0" smtClean="0"/>
              <a:t> </a:t>
            </a:r>
            <a:r>
              <a:rPr lang="en-US" i="1" dirty="0" err="1" smtClean="0"/>
              <a:t>Cr</a:t>
            </a:r>
            <a:r>
              <a:rPr lang="en-US" i="1" baseline="30000" dirty="0" err="1" smtClean="0"/>
              <a:t>n</a:t>
            </a:r>
            <a:r>
              <a:rPr lang="en-US" i="1" dirty="0" smtClean="0"/>
              <a:t> </a:t>
            </a:r>
            <a:r>
              <a:rPr lang="en-US" dirty="0" smtClean="0"/>
              <a:t>where </a:t>
            </a:r>
            <a:r>
              <a:rPr lang="en-US" i="1" dirty="0" smtClean="0"/>
              <a:t>r</a:t>
            </a:r>
            <a:r>
              <a:rPr lang="en-US" dirty="0" smtClean="0"/>
              <a:t> is the largest root of the characteristic equation and </a:t>
            </a:r>
            <a:r>
              <a:rPr lang="en-US" i="1" dirty="0" smtClean="0"/>
              <a:t>C</a:t>
            </a:r>
            <a:r>
              <a:rPr lang="en-US" dirty="0" smtClean="0"/>
              <a:t> is a constant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007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Divide-And-Conquer (DAC) recurrences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8056"/>
            <a:ext cx="10515600" cy="5529943"/>
          </a:xfrm>
        </p:spPr>
        <p:txBody>
          <a:bodyPr/>
          <a:lstStyle/>
          <a:p>
            <a:r>
              <a:rPr lang="en-US" dirty="0" smtClean="0"/>
              <a:t>Here the indices must be a power of 2, i.e. indices n = {1,2,4,8,16,….}</a:t>
            </a:r>
            <a:endParaRPr lang="en-US" dirty="0"/>
          </a:p>
          <a:p>
            <a:r>
              <a:rPr lang="en-US" dirty="0" smtClean="0"/>
              <a:t>DAC definitions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(B) </a:t>
            </a:r>
            <a:r>
              <a:rPr lang="en-US" i="1" dirty="0" smtClean="0"/>
              <a:t>s</a:t>
            </a:r>
            <a:r>
              <a:rPr lang="en-US" i="1" baseline="-25000" dirty="0" smtClean="0"/>
              <a:t>1</a:t>
            </a:r>
            <a:r>
              <a:rPr lang="en-US" dirty="0" smtClean="0"/>
              <a:t> is given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(R) </a:t>
            </a:r>
            <a:r>
              <a:rPr lang="en-US" i="1" dirty="0" smtClean="0"/>
              <a:t>s</a:t>
            </a:r>
            <a:r>
              <a:rPr lang="en-US" i="1" baseline="-25000" dirty="0" smtClean="0"/>
              <a:t>2n</a:t>
            </a:r>
            <a:r>
              <a:rPr lang="en-US" i="1" dirty="0" smtClean="0"/>
              <a:t> = 2s</a:t>
            </a:r>
            <a:r>
              <a:rPr lang="en-US" i="1" baseline="-25000" dirty="0" smtClean="0"/>
              <a:t>n</a:t>
            </a:r>
            <a:r>
              <a:rPr lang="en-US" i="1" dirty="0" smtClean="0"/>
              <a:t> + f(n) </a:t>
            </a:r>
            <a:r>
              <a:rPr lang="en-US" dirty="0" smtClean="0"/>
              <a:t>for n = 2,4,8, ….</a:t>
            </a:r>
          </a:p>
          <a:p>
            <a:r>
              <a:rPr lang="en-US" dirty="0" smtClean="0"/>
              <a:t>Example: Consider the DAC recurrence definitions: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(B) </a:t>
            </a:r>
            <a:r>
              <a:rPr lang="en-US" i="1" dirty="0" smtClean="0"/>
              <a:t>s</a:t>
            </a:r>
            <a:r>
              <a:rPr lang="en-US" i="1" baseline="-25000" dirty="0" smtClean="0"/>
              <a:t>1</a:t>
            </a:r>
            <a:r>
              <a:rPr lang="en-US" i="1" dirty="0" smtClean="0"/>
              <a:t> = 1   </a:t>
            </a:r>
            <a:r>
              <a:rPr lang="en-US" dirty="0" smtClean="0"/>
              <a:t>and (R) </a:t>
            </a:r>
            <a:r>
              <a:rPr lang="en-US" i="1" dirty="0"/>
              <a:t>s</a:t>
            </a:r>
            <a:r>
              <a:rPr lang="en-US" i="1" baseline="-25000" dirty="0"/>
              <a:t>2n</a:t>
            </a:r>
            <a:r>
              <a:rPr lang="en-US" i="1" dirty="0"/>
              <a:t> = 2s</a:t>
            </a:r>
            <a:r>
              <a:rPr lang="en-US" i="1" baseline="-25000" dirty="0"/>
              <a:t>n</a:t>
            </a:r>
            <a:r>
              <a:rPr lang="en-US" i="1" dirty="0"/>
              <a:t> + n</a:t>
            </a:r>
            <a:r>
              <a:rPr lang="en-US" i="1" dirty="0" smtClean="0"/>
              <a:t> </a:t>
            </a:r>
            <a:r>
              <a:rPr lang="en-US" dirty="0"/>
              <a:t>for n = 2,4,8, </a:t>
            </a:r>
            <a:r>
              <a:rPr lang="en-US" dirty="0" smtClean="0"/>
              <a:t>….</a:t>
            </a:r>
          </a:p>
          <a:p>
            <a:r>
              <a:rPr lang="en-US" dirty="0" smtClean="0"/>
              <a:t>List in tabular form the first 5 numbers of this sequence: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Check </a:t>
            </a:r>
            <a:r>
              <a:rPr lang="en-US" dirty="0"/>
              <a:t>the formula </a:t>
            </a:r>
            <a:r>
              <a:rPr lang="en-US" i="1" dirty="0" err="1"/>
              <a:t>s</a:t>
            </a:r>
            <a:r>
              <a:rPr lang="en-US" i="1" baseline="-25000" dirty="0" err="1"/>
              <a:t>n</a:t>
            </a:r>
            <a:r>
              <a:rPr lang="en-US" i="1" dirty="0"/>
              <a:t> = n </a:t>
            </a:r>
            <a:r>
              <a:rPr lang="en-US" i="1"/>
              <a:t>+ </a:t>
            </a:r>
            <a:r>
              <a:rPr lang="en-US" i="1" smtClean="0"/>
              <a:t>nlog</a:t>
            </a:r>
            <a:r>
              <a:rPr lang="en-US" i="1" baseline="-25000" smtClean="0"/>
              <a:t>2</a:t>
            </a:r>
            <a:r>
              <a:rPr lang="en-US" i="1" smtClean="0"/>
              <a:t>(n)/2</a:t>
            </a:r>
            <a:endParaRPr lang="en-US" i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152387"/>
              </p:ext>
            </p:extLst>
          </p:nvPr>
        </p:nvGraphicFramePr>
        <p:xfrm>
          <a:off x="1386115" y="4808220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</a:t>
                      </a:r>
                      <a:r>
                        <a:rPr lang="en-US" baseline="-25000" dirty="0" err="1" smtClean="0"/>
                        <a:t>n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971520"/>
              </p:ext>
            </p:extLst>
          </p:nvPr>
        </p:nvGraphicFramePr>
        <p:xfrm>
          <a:off x="1386115" y="6116319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256"/>
                <a:gridCol w="924078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s</a:t>
                      </a:r>
                      <a:r>
                        <a:rPr lang="en-US" i="1" baseline="-25000" dirty="0" err="1" smtClean="0"/>
                        <a:t>n</a:t>
                      </a:r>
                      <a:r>
                        <a:rPr lang="en-US" i="1" dirty="0" smtClean="0"/>
                        <a:t>=n+nlog</a:t>
                      </a:r>
                      <a:r>
                        <a:rPr lang="en-US" i="1" baseline="-25000" dirty="0" smtClean="0"/>
                        <a:t>2</a:t>
                      </a:r>
                      <a:r>
                        <a:rPr lang="en-US" i="1" dirty="0" smtClean="0"/>
                        <a:t>(n)/2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261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502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Wingdings</vt:lpstr>
      <vt:lpstr>Office Theme</vt:lpstr>
      <vt:lpstr>Lecture 21</vt:lpstr>
      <vt:lpstr>Overview</vt:lpstr>
      <vt:lpstr>Theorem (1) –  Solving 2nd Order Recurrence Equation</vt:lpstr>
      <vt:lpstr>Formula of Fibonacci numbers</vt:lpstr>
      <vt:lpstr>Formula of Fibonacci numbers</vt:lpstr>
      <vt:lpstr>Higher Order Recurrences</vt:lpstr>
      <vt:lpstr>Divide-And-Conquer (DAC) recurrences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Ahmed</dc:creator>
  <cp:lastModifiedBy>Ahmed</cp:lastModifiedBy>
  <cp:revision>166</cp:revision>
  <dcterms:created xsi:type="dcterms:W3CDTF">2021-02-08T01:56:58Z</dcterms:created>
  <dcterms:modified xsi:type="dcterms:W3CDTF">2022-03-09T13:24:26Z</dcterms:modified>
</cp:coreProperties>
</file>