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60" autoAdjust="0"/>
    <p:restoredTop sz="94660"/>
  </p:normalViewPr>
  <p:slideViewPr>
    <p:cSldViewPr snapToGrid="0">
      <p:cViewPr varScale="1">
        <p:scale>
          <a:sx n="64" d="100"/>
          <a:sy n="64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1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1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2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9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8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0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ED0-7655-4474-A365-CBC63E9876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CED0-7655-4474-A365-CBC63E9876D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7673-D3FF-436B-A3C0-0A1E823A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8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7600"/>
            <a:ext cx="9144000" cy="2387600"/>
          </a:xfrm>
        </p:spPr>
        <p:txBody>
          <a:bodyPr/>
          <a:lstStyle/>
          <a:p>
            <a:r>
              <a:rPr lang="en-US" dirty="0" smtClean="0"/>
              <a:t>Lecture 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Sections 4.7</a:t>
            </a:r>
          </a:p>
          <a:p>
            <a:r>
              <a:rPr lang="en-US" dirty="0" smtClean="0"/>
              <a:t>Extended Euclidean Algorithm</a:t>
            </a:r>
          </a:p>
          <a:p>
            <a:r>
              <a:rPr lang="en-US" dirty="0" smtClean="0"/>
              <a:t>Modular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85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10515600" cy="491204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Greatest Common Divisor (review)</a:t>
            </a:r>
          </a:p>
          <a:p>
            <a:r>
              <a:rPr lang="en-US" dirty="0" smtClean="0"/>
              <a:t>Euclidean Algorithm (review)</a:t>
            </a:r>
          </a:p>
          <a:p>
            <a:r>
              <a:rPr lang="en-US" dirty="0" smtClean="0"/>
              <a:t>Extended Euclidean Algorithm</a:t>
            </a:r>
          </a:p>
          <a:p>
            <a:r>
              <a:rPr lang="en-US" dirty="0" smtClean="0"/>
              <a:t>Linear Congruences</a:t>
            </a:r>
          </a:p>
          <a:p>
            <a:r>
              <a:rPr lang="en-US" dirty="0" smtClean="0"/>
              <a:t>Homework 6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Greatest Common Divisor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gcd</a:t>
            </a:r>
            <a:r>
              <a:rPr lang="en-US" dirty="0" smtClean="0"/>
              <a:t> of two integers n and m (excluding 0) is the largest </a:t>
            </a:r>
            <a:r>
              <a:rPr lang="en-US" b="1" i="1" u="sng" dirty="0" smtClean="0"/>
              <a:t>positive</a:t>
            </a:r>
            <a:r>
              <a:rPr lang="en-US" dirty="0" smtClean="0"/>
              <a:t> integer that divides both n and m. </a:t>
            </a:r>
          </a:p>
          <a:p>
            <a:r>
              <a:rPr lang="en-US" dirty="0" err="1" smtClean="0"/>
              <a:t>gcd</a:t>
            </a:r>
            <a:r>
              <a:rPr lang="en-US" dirty="0" smtClean="0"/>
              <a:t>(n, m) = </a:t>
            </a:r>
            <a:r>
              <a:rPr lang="en-US" dirty="0" err="1" smtClean="0"/>
              <a:t>gcd</a:t>
            </a:r>
            <a:r>
              <a:rPr lang="en-US" dirty="0" smtClean="0"/>
              <a:t>(|n|, |m|)</a:t>
            </a:r>
          </a:p>
          <a:p>
            <a:r>
              <a:rPr lang="en-US" dirty="0" smtClean="0"/>
              <a:t>There are three algorithm to compute </a:t>
            </a:r>
            <a:r>
              <a:rPr lang="en-US" dirty="0" err="1" smtClean="0"/>
              <a:t>gcd</a:t>
            </a:r>
            <a:r>
              <a:rPr lang="en-US" dirty="0" smtClean="0"/>
              <a:t>:</a:t>
            </a:r>
          </a:p>
          <a:p>
            <a:pPr marL="514350" indent="-514350">
              <a:buAutoNum type="arabicPeriod"/>
            </a:pPr>
            <a:r>
              <a:rPr lang="en-US" dirty="0" smtClean="0"/>
              <a:t>Prime Number Factorization, which is too slow</a:t>
            </a:r>
          </a:p>
          <a:p>
            <a:pPr marL="514350" indent="-514350">
              <a:buAutoNum type="arabicPeriod"/>
            </a:pPr>
            <a:r>
              <a:rPr lang="en-US" dirty="0" smtClean="0"/>
              <a:t>Euclidean Algorithm. It requires that the 2</a:t>
            </a:r>
            <a:r>
              <a:rPr lang="en-US" baseline="30000" dirty="0" smtClean="0"/>
              <a:t>nd</a:t>
            </a:r>
            <a:r>
              <a:rPr lang="en-US" dirty="0" smtClean="0"/>
              <a:t> number has to be positive and greater than 1.</a:t>
            </a:r>
          </a:p>
          <a:p>
            <a:pPr marL="514350" indent="-514350">
              <a:buAutoNum type="arabicPeriod"/>
            </a:pPr>
            <a:r>
              <a:rPr lang="en-US" dirty="0" smtClean="0"/>
              <a:t>Extended Euclidean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54" y="0"/>
            <a:ext cx="10515600" cy="1325563"/>
          </a:xfrm>
        </p:spPr>
        <p:txBody>
          <a:bodyPr/>
          <a:lstStyle/>
          <a:p>
            <a:r>
              <a:rPr lang="en-US" dirty="0" smtClean="0"/>
              <a:t>Euclidean Algorithm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866"/>
            <a:ext cx="10515600" cy="6011055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Proposition: </a:t>
            </a:r>
            <a:r>
              <a:rPr lang="en-US" sz="2400" dirty="0" smtClean="0"/>
              <a:t> </a:t>
            </a:r>
            <a:r>
              <a:rPr lang="en-US" sz="2400" dirty="0" err="1" smtClean="0"/>
              <a:t>gcd</a:t>
            </a:r>
            <a:r>
              <a:rPr lang="en-US" sz="2400" dirty="0" smtClean="0"/>
              <a:t>(n, m) = </a:t>
            </a:r>
            <a:r>
              <a:rPr lang="en-US" sz="2400" dirty="0" err="1" smtClean="0"/>
              <a:t>gcd</a:t>
            </a:r>
            <a:r>
              <a:rPr lang="en-US" sz="2400" dirty="0" smtClean="0"/>
              <a:t>(m, n MOD m). Please notice that</a:t>
            </a:r>
            <a:r>
              <a:rPr lang="en-US" sz="2400" dirty="0" smtClean="0">
                <a:solidFill>
                  <a:srgbClr val="FF0000"/>
                </a:solidFill>
              </a:rPr>
              <a:t>  m &gt;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n MOD m = remainder(n, m) which is an integer between 0 and m - 1.</a:t>
            </a:r>
          </a:p>
          <a:p>
            <a:pPr marL="0" indent="0">
              <a:buNone/>
            </a:pPr>
            <a:r>
              <a:rPr lang="en-US" sz="2400" b="1" u="sng" dirty="0" smtClean="0"/>
              <a:t>Examples: </a:t>
            </a:r>
            <a:r>
              <a:rPr lang="en-US" sz="2400" dirty="0" smtClean="0"/>
              <a:t>Calculate the Euclidean pairs and determine </a:t>
            </a:r>
            <a:r>
              <a:rPr lang="en-US" sz="2400" dirty="0" err="1" smtClean="0"/>
              <a:t>gcd</a:t>
            </a:r>
            <a:r>
              <a:rPr lang="en-US" sz="2400" dirty="0" smtClean="0"/>
              <a:t>(n, m); n, m</a:t>
            </a:r>
            <a:r>
              <a:rPr lang="en-US" sz="2400" dirty="0" smtClean="0">
                <a:latin typeface="Symbol" panose="05050102010706020507" pitchFamily="18" charset="2"/>
              </a:rPr>
              <a:t> e Z</a:t>
            </a:r>
            <a:endParaRPr lang="en-US" sz="2400" b="1" u="sng" dirty="0" smtClean="0"/>
          </a:p>
          <a:p>
            <a:pPr marL="514350" indent="-514350">
              <a:buAutoNum type="alphaLcPeriod"/>
            </a:pPr>
            <a:r>
              <a:rPr lang="en-US" sz="2400" dirty="0" smtClean="0"/>
              <a:t>(45,12)</a:t>
            </a:r>
            <a:r>
              <a:rPr lang="en-US" sz="2400" dirty="0" smtClean="0">
                <a:sym typeface="Wingdings" panose="05000000000000000000" pitchFamily="2" charset="2"/>
              </a:rPr>
              <a:t>(12,9)(9,3)(3,0); which means that </a:t>
            </a:r>
            <a:r>
              <a:rPr lang="en-US" sz="2400" dirty="0" err="1" smtClean="0">
                <a:sym typeface="Wingdings" panose="05000000000000000000" pitchFamily="2" charset="2"/>
              </a:rPr>
              <a:t>gcd</a:t>
            </a:r>
            <a:r>
              <a:rPr lang="en-US" sz="2400" dirty="0" smtClean="0">
                <a:sym typeface="Wingdings" panose="05000000000000000000" pitchFamily="2" charset="2"/>
              </a:rPr>
              <a:t>(45,12) = 3</a:t>
            </a: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       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(45, -12) (45,12)(12,9)(9,3)(3,0); </a:t>
            </a:r>
            <a:r>
              <a:rPr lang="en-US" sz="2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gcd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(45, -12) = 3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457200" indent="-457200">
              <a:buAutoNum type="alphaLcPeriod" startAt="2"/>
            </a:pPr>
            <a:r>
              <a:rPr lang="en-US" sz="2400" dirty="0" smtClean="0">
                <a:sym typeface="Wingdings" panose="05000000000000000000" pitchFamily="2" charset="2"/>
              </a:rPr>
              <a:t>(-45,12)(12,3)(3,0); which means that </a:t>
            </a:r>
            <a:r>
              <a:rPr lang="en-US" sz="2400" dirty="0" err="1" smtClean="0">
                <a:sym typeface="Wingdings" panose="05000000000000000000" pitchFamily="2" charset="2"/>
              </a:rPr>
              <a:t>gcd</a:t>
            </a:r>
            <a:r>
              <a:rPr lang="en-US" sz="2400" dirty="0" smtClean="0">
                <a:sym typeface="Wingdings" panose="05000000000000000000" pitchFamily="2" charset="2"/>
              </a:rPr>
              <a:t>(-45,12) = 3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     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(-45,-12)(-45,12)(12,3)(3,0); </a:t>
            </a:r>
            <a:r>
              <a:rPr lang="en-US" sz="2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gcd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(-45,-12)=3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457200" indent="-457200">
              <a:buAutoNum type="alphaLcPeriod" startAt="3"/>
            </a:pPr>
            <a:r>
              <a:rPr lang="en-US" sz="2400" dirty="0" smtClean="0">
                <a:sym typeface="Wingdings" panose="05000000000000000000" pitchFamily="2" charset="2"/>
              </a:rPr>
              <a:t>(20,63)(63,20)(20,3)(3,2)(2,1)(1,0); </a:t>
            </a:r>
            <a:r>
              <a:rPr lang="en-US" sz="2400" dirty="0" err="1" smtClean="0">
                <a:sym typeface="Wingdings" panose="05000000000000000000" pitchFamily="2" charset="2"/>
              </a:rPr>
              <a:t>gcd</a:t>
            </a:r>
            <a:r>
              <a:rPr lang="en-US" sz="2400" dirty="0" smtClean="0">
                <a:sym typeface="Wingdings" panose="05000000000000000000" pitchFamily="2" charset="2"/>
              </a:rPr>
              <a:t>(20,63) = 1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     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(-20,63)(63,43)(43,20)(20,3)(3,2)(2,1)(1,0); </a:t>
            </a:r>
            <a:r>
              <a:rPr lang="en-US" sz="2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gcd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(-20,63) = 1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457200" indent="-457200">
              <a:buAutoNum type="alphaLcPeriod" startAt="4"/>
            </a:pPr>
            <a:r>
              <a:rPr lang="en-US" sz="2400" dirty="0" smtClean="0">
                <a:sym typeface="Wingdings" panose="05000000000000000000" pitchFamily="2" charset="2"/>
              </a:rPr>
              <a:t>(-135,40)(40,25)(25,15)(15,10)(10,5)(5,0); </a:t>
            </a:r>
            <a:r>
              <a:rPr lang="en-US" sz="2400" dirty="0" err="1" smtClean="0">
                <a:sym typeface="Wingdings" panose="05000000000000000000" pitchFamily="2" charset="2"/>
              </a:rPr>
              <a:t>gcd</a:t>
            </a:r>
            <a:r>
              <a:rPr lang="en-US" sz="2400" dirty="0" smtClean="0">
                <a:sym typeface="Wingdings" panose="05000000000000000000" pitchFamily="2" charset="2"/>
              </a:rPr>
              <a:t>(-135,40) = 5</a:t>
            </a:r>
          </a:p>
          <a:p>
            <a:pPr marL="457200" indent="-457200">
              <a:buAutoNum type="alphaLcPeriod" startAt="4"/>
            </a:pPr>
            <a:r>
              <a:rPr lang="en-US" sz="2400" dirty="0" smtClean="0">
                <a:sym typeface="Wingdings" panose="05000000000000000000" pitchFamily="2" charset="2"/>
              </a:rPr>
              <a:t>(289,850)(850,289)(289,272)(272,17)(17,0); </a:t>
            </a:r>
            <a:r>
              <a:rPr lang="en-US" sz="2400" dirty="0" err="1" smtClean="0">
                <a:sym typeface="Wingdings" panose="05000000000000000000" pitchFamily="2" charset="2"/>
              </a:rPr>
              <a:t>gcd</a:t>
            </a:r>
            <a:r>
              <a:rPr lang="en-US" sz="2400" dirty="0" smtClean="0">
                <a:sym typeface="Wingdings" panose="05000000000000000000" pitchFamily="2" charset="2"/>
              </a:rPr>
              <a:t>(289,850) = 17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028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1"/>
            <a:ext cx="10515600" cy="552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Extended Euclidean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7638" y="614362"/>
            <a:ext cx="9286876" cy="62007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Euclidean is a 2300-year-old algorithm with two important facts: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It is fast. 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It can be extended to produce integers </a:t>
            </a:r>
            <a:r>
              <a:rPr lang="en-US" sz="2000" i="1" dirty="0" smtClean="0"/>
              <a:t>s</a:t>
            </a:r>
            <a:r>
              <a:rPr lang="en-US" sz="2000" dirty="0" smtClean="0"/>
              <a:t> and </a:t>
            </a:r>
            <a:r>
              <a:rPr lang="en-US" sz="2000" i="1" dirty="0" smtClean="0"/>
              <a:t>t</a:t>
            </a:r>
            <a:r>
              <a:rPr lang="en-US" sz="2000" dirty="0" smtClean="0"/>
              <a:t> such that</a:t>
            </a:r>
          </a:p>
          <a:p>
            <a:pPr marL="0" indent="0" algn="ctr">
              <a:buNone/>
            </a:pPr>
            <a:r>
              <a:rPr lang="en-US" sz="2000" i="1" dirty="0" err="1" smtClean="0"/>
              <a:t>gcd</a:t>
            </a:r>
            <a:r>
              <a:rPr lang="en-US" sz="2000" i="1" dirty="0" smtClean="0"/>
              <a:t>(n, m) = </a:t>
            </a:r>
            <a:r>
              <a:rPr lang="en-US" sz="2000" i="1" dirty="0" err="1" smtClean="0"/>
              <a:t>sn</a:t>
            </a:r>
            <a:r>
              <a:rPr lang="en-US" sz="2000" i="1" dirty="0" smtClean="0"/>
              <a:t> + tm</a:t>
            </a:r>
          </a:p>
          <a:p>
            <a:r>
              <a:rPr lang="en-US" sz="2000" dirty="0" smtClean="0"/>
              <a:t>Let </a:t>
            </a:r>
            <a:r>
              <a:rPr lang="en-US" sz="2000" i="1" dirty="0" smtClean="0"/>
              <a:t>r = </a:t>
            </a:r>
            <a:r>
              <a:rPr lang="en-US" sz="2000" i="1" dirty="0" err="1" smtClean="0"/>
              <a:t>gcd</a:t>
            </a:r>
            <a:r>
              <a:rPr lang="en-US" sz="2000" i="1" dirty="0" smtClean="0"/>
              <a:t>(n, m). </a:t>
            </a:r>
            <a:r>
              <a:rPr lang="en-US" sz="2000" dirty="0" smtClean="0"/>
              <a:t>Extended Euclidean Algorithm computes three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order sequences </a:t>
            </a:r>
            <a:r>
              <a:rPr lang="en-US" sz="2000" i="1" dirty="0" err="1" smtClean="0"/>
              <a:t>r</a:t>
            </a:r>
            <a:r>
              <a:rPr lang="en-US" sz="2000" i="1" baseline="-25000" dirty="0" err="1" smtClean="0"/>
              <a:t>i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s</a:t>
            </a:r>
            <a:r>
              <a:rPr lang="en-US" sz="2000" i="1" baseline="-25000" dirty="0" err="1" smtClean="0"/>
              <a:t>i</a:t>
            </a:r>
            <a:r>
              <a:rPr lang="en-US" sz="2000" i="1" dirty="0" smtClean="0"/>
              <a:t> and </a:t>
            </a:r>
            <a:r>
              <a:rPr lang="en-US" sz="2000" i="1" dirty="0" err="1" smtClean="0"/>
              <a:t>t</a:t>
            </a:r>
            <a:r>
              <a:rPr lang="en-US" sz="2000" i="1" baseline="-25000" dirty="0" err="1" smtClean="0"/>
              <a:t>i</a:t>
            </a:r>
            <a:r>
              <a:rPr lang="en-US" sz="2000" i="1" dirty="0" smtClean="0"/>
              <a:t> </a:t>
            </a:r>
            <a:r>
              <a:rPr lang="en-US" sz="2000" dirty="0" smtClean="0"/>
              <a:t>for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= 0, 1, 2,….. </a:t>
            </a:r>
            <a:r>
              <a:rPr lang="en-US" sz="2000" dirty="0"/>
              <a:t>a</a:t>
            </a:r>
            <a:r>
              <a:rPr lang="en-US" sz="2000" dirty="0" smtClean="0"/>
              <a:t>nd an auxiliary sequence </a:t>
            </a:r>
            <a:r>
              <a:rPr lang="en-US" sz="2000" i="1" dirty="0" smtClean="0"/>
              <a:t>q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 </a:t>
            </a:r>
            <a:r>
              <a:rPr lang="en-US" sz="2000" dirty="0" smtClean="0"/>
              <a:t>for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= 2,3,4,…</a:t>
            </a:r>
          </a:p>
          <a:p>
            <a:r>
              <a:rPr lang="en-US" sz="2000" dirty="0" smtClean="0"/>
              <a:t>Input = n, m; where m &gt; 1</a:t>
            </a:r>
          </a:p>
          <a:p>
            <a:r>
              <a:rPr lang="en-US" sz="2000" dirty="0" smtClean="0"/>
              <a:t>Here are the recursive definitions of the three sequences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B: </a:t>
            </a:r>
            <a:r>
              <a:rPr lang="en-US" sz="2000" i="1" dirty="0" smtClean="0"/>
              <a:t>r</a:t>
            </a:r>
            <a:r>
              <a:rPr lang="en-US" sz="2000" i="1" baseline="-25000" dirty="0" smtClean="0"/>
              <a:t>0</a:t>
            </a:r>
            <a:r>
              <a:rPr lang="en-US" sz="2000" i="1" dirty="0" smtClean="0"/>
              <a:t> = n, r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i="1" dirty="0" smtClean="0"/>
              <a:t>m, R: </a:t>
            </a:r>
            <a:r>
              <a:rPr lang="en-US" sz="2000" i="1" dirty="0" err="1" smtClean="0"/>
              <a:t>r</a:t>
            </a:r>
            <a:r>
              <a:rPr lang="en-US" sz="2000" i="1" baseline="-25000" dirty="0" err="1"/>
              <a:t>i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i="1" dirty="0" smtClean="0"/>
              <a:t>r</a:t>
            </a:r>
            <a:r>
              <a:rPr lang="en-US" sz="2000" i="1" baseline="-25000" dirty="0" smtClean="0"/>
              <a:t>i-2</a:t>
            </a:r>
            <a:r>
              <a:rPr lang="en-US" sz="2000" i="1" dirty="0" smtClean="0"/>
              <a:t> – q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*r</a:t>
            </a:r>
            <a:r>
              <a:rPr lang="en-US" sz="2000" i="1" baseline="-25000" dirty="0" smtClean="0"/>
              <a:t>i-1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B: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0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i="1" dirty="0" smtClean="0"/>
              <a:t>1, </a:t>
            </a:r>
            <a:r>
              <a:rPr lang="en-US" sz="2000" i="1" dirty="0"/>
              <a:t>r</a:t>
            </a:r>
            <a:r>
              <a:rPr lang="en-US" sz="2000" i="1" baseline="-25000" dirty="0"/>
              <a:t>1</a:t>
            </a:r>
            <a:r>
              <a:rPr lang="en-US" sz="2000" i="1" dirty="0"/>
              <a:t> = </a:t>
            </a:r>
            <a:r>
              <a:rPr lang="en-US" sz="2000" i="1" dirty="0" smtClean="0"/>
              <a:t>0, </a:t>
            </a:r>
            <a:r>
              <a:rPr lang="en-US" sz="2000" i="1" dirty="0"/>
              <a:t>R: </a:t>
            </a:r>
            <a:r>
              <a:rPr lang="en-US" sz="2000" i="1" dirty="0" err="1" smtClean="0"/>
              <a:t>s</a:t>
            </a:r>
            <a:r>
              <a:rPr lang="en-US" sz="2000" i="1" baseline="-25000" dirty="0" err="1" smtClean="0"/>
              <a:t>i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i-2</a:t>
            </a:r>
            <a:r>
              <a:rPr lang="en-US" sz="2000" i="1" dirty="0" smtClean="0"/>
              <a:t> </a:t>
            </a:r>
            <a:r>
              <a:rPr lang="en-US" sz="2000" i="1" dirty="0"/>
              <a:t>– </a:t>
            </a:r>
            <a:r>
              <a:rPr lang="en-US" sz="2000" i="1" dirty="0" smtClean="0"/>
              <a:t>q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*s</a:t>
            </a:r>
            <a:r>
              <a:rPr lang="en-US" sz="2000" i="1" baseline="-25000" dirty="0" smtClean="0"/>
              <a:t>i-1</a:t>
            </a:r>
            <a:endParaRPr lang="en-US" sz="2000" i="1" baseline="-25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B: </a:t>
            </a:r>
            <a:r>
              <a:rPr lang="en-US" sz="2000" i="1" dirty="0" smtClean="0"/>
              <a:t>t</a:t>
            </a:r>
            <a:r>
              <a:rPr lang="en-US" sz="2000" i="1" baseline="-25000" dirty="0" smtClean="0"/>
              <a:t>0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i="1" dirty="0" smtClean="0"/>
              <a:t>0, t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i="1" dirty="0" smtClean="0"/>
              <a:t>1, </a:t>
            </a:r>
            <a:r>
              <a:rPr lang="en-US" sz="2000" i="1" dirty="0"/>
              <a:t>R: </a:t>
            </a:r>
            <a:r>
              <a:rPr lang="en-US" sz="2000" i="1" dirty="0" err="1" smtClean="0"/>
              <a:t>t</a:t>
            </a:r>
            <a:r>
              <a:rPr lang="en-US" sz="2000" i="1" baseline="-25000" dirty="0" err="1" smtClean="0"/>
              <a:t>i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i="1" dirty="0" smtClean="0"/>
              <a:t>t</a:t>
            </a:r>
            <a:r>
              <a:rPr lang="en-US" sz="2000" i="1" baseline="-25000" dirty="0" smtClean="0"/>
              <a:t>i-2</a:t>
            </a:r>
            <a:r>
              <a:rPr lang="en-US" sz="2000" i="1" dirty="0" smtClean="0"/>
              <a:t> </a:t>
            </a:r>
            <a:r>
              <a:rPr lang="en-US" sz="2000" i="1" dirty="0"/>
              <a:t>– </a:t>
            </a:r>
            <a:r>
              <a:rPr lang="en-US" sz="2000" i="1" dirty="0" smtClean="0"/>
              <a:t>q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*t</a:t>
            </a:r>
            <a:r>
              <a:rPr lang="en-US" sz="2000" i="1" baseline="-25000" dirty="0" smtClean="0"/>
              <a:t>i-1</a:t>
            </a:r>
            <a:endParaRPr lang="en-US" sz="2000" i="1" dirty="0" smtClean="0"/>
          </a:p>
          <a:p>
            <a:r>
              <a:rPr lang="en-US" sz="2000" i="1" dirty="0" smtClean="0"/>
              <a:t>The auxiliary sequence q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 = floor(r</a:t>
            </a:r>
            <a:r>
              <a:rPr lang="en-US" sz="2000" i="1" baseline="-25000" dirty="0" smtClean="0"/>
              <a:t>i-2</a:t>
            </a:r>
            <a:r>
              <a:rPr lang="en-US" sz="2000" i="1" dirty="0" smtClean="0"/>
              <a:t>/r</a:t>
            </a:r>
            <a:r>
              <a:rPr lang="en-US" sz="2000" i="1" baseline="-25000" dirty="0" smtClean="0"/>
              <a:t>i-1</a:t>
            </a:r>
            <a:r>
              <a:rPr lang="en-US" sz="2000" i="1" dirty="0" smtClean="0"/>
              <a:t>)</a:t>
            </a:r>
          </a:p>
          <a:p>
            <a:r>
              <a:rPr lang="en-US" sz="2000" dirty="0" smtClean="0"/>
              <a:t>Iterations stop once r value is 0 and output values are the entries at the index k with the smallest nonzero r. </a:t>
            </a:r>
          </a:p>
          <a:p>
            <a:r>
              <a:rPr lang="en-US" sz="2000" dirty="0" smtClean="0"/>
              <a:t>Output are </a:t>
            </a:r>
            <a:r>
              <a:rPr lang="en-US" sz="2000" i="1" dirty="0" err="1" smtClean="0"/>
              <a:t>gcd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n,m</a:t>
            </a:r>
            <a:r>
              <a:rPr lang="en-US" sz="2000" i="1" dirty="0" smtClean="0"/>
              <a:t>) = </a:t>
            </a:r>
            <a:r>
              <a:rPr lang="en-US" sz="2000" i="1" dirty="0" err="1" smtClean="0"/>
              <a:t>r</a:t>
            </a:r>
            <a:r>
              <a:rPr lang="en-US" sz="2000" i="1" baseline="-25000" dirty="0" err="1" smtClean="0"/>
              <a:t>k</a:t>
            </a:r>
            <a:r>
              <a:rPr lang="en-US" sz="2000" i="1" dirty="0" smtClean="0"/>
              <a:t> = </a:t>
            </a:r>
            <a:r>
              <a:rPr lang="en-US" sz="2000" i="1" dirty="0" err="1" smtClean="0"/>
              <a:t>s</a:t>
            </a:r>
            <a:r>
              <a:rPr lang="en-US" sz="2000" i="1" baseline="-25000" dirty="0" err="1" smtClean="0"/>
              <a:t>k</a:t>
            </a:r>
            <a:r>
              <a:rPr lang="en-US" sz="2000" i="1" dirty="0" err="1" smtClean="0"/>
              <a:t>n</a:t>
            </a:r>
            <a:r>
              <a:rPr lang="en-US" sz="2000" i="1" dirty="0" smtClean="0"/>
              <a:t> + </a:t>
            </a:r>
            <a:r>
              <a:rPr lang="en-US" sz="2000" i="1" dirty="0" err="1" smtClean="0"/>
              <a:t>t</a:t>
            </a:r>
            <a:r>
              <a:rPr lang="en-US" sz="2000" i="1" baseline="-25000" dirty="0" err="1" smtClean="0"/>
              <a:t>k</a:t>
            </a:r>
            <a:r>
              <a:rPr lang="en-US" sz="2000" i="1" dirty="0" err="1" smtClean="0"/>
              <a:t>m</a:t>
            </a:r>
            <a:endParaRPr lang="en-US" sz="2000" i="1" dirty="0"/>
          </a:p>
          <a:p>
            <a:pPr marL="0" indent="0">
              <a:buNone/>
            </a:pP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62943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963"/>
          </a:xfrm>
        </p:spPr>
        <p:txBody>
          <a:bodyPr/>
          <a:lstStyle/>
          <a:p>
            <a:r>
              <a:rPr lang="en-US" dirty="0" smtClean="0"/>
              <a:t>Extended Euclidean --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8" y="1021080"/>
            <a:ext cx="11191875" cy="45415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 Extended Euclidean excel tool Lecture23 to find the </a:t>
            </a:r>
            <a:r>
              <a:rPr lang="en-US" sz="2000" dirty="0" err="1" smtClean="0"/>
              <a:t>gcd</a:t>
            </a:r>
            <a:r>
              <a:rPr lang="en-US" sz="2000" dirty="0" smtClean="0"/>
              <a:t>(n, m) and integers s and t such that </a:t>
            </a:r>
            <a:r>
              <a:rPr lang="en-US" sz="2000" dirty="0" err="1" smtClean="0"/>
              <a:t>gcd</a:t>
            </a:r>
            <a:r>
              <a:rPr lang="en-US" sz="2000" dirty="0" smtClean="0"/>
              <a:t>(</a:t>
            </a:r>
            <a:r>
              <a:rPr lang="en-US" sz="2000" dirty="0" err="1" smtClean="0"/>
              <a:t>n,m</a:t>
            </a:r>
            <a:r>
              <a:rPr lang="en-US" sz="2000" dirty="0" smtClean="0"/>
              <a:t>) = </a:t>
            </a:r>
            <a:r>
              <a:rPr lang="en-US" sz="2000" dirty="0" err="1" smtClean="0"/>
              <a:t>sn</a:t>
            </a:r>
            <a:r>
              <a:rPr lang="en-US" sz="2000" dirty="0" smtClean="0"/>
              <a:t> + tm</a:t>
            </a:r>
          </a:p>
          <a:p>
            <a:pPr marL="514350" indent="-514350">
              <a:buAutoNum type="alphaLcPeriod"/>
            </a:pPr>
            <a:r>
              <a:rPr lang="en-US" sz="2000" dirty="0" smtClean="0"/>
              <a:t>n=320, m = 30 </a:t>
            </a:r>
            <a:r>
              <a:rPr lang="en-US" sz="2000" dirty="0" smtClean="0">
                <a:sym typeface="Wingdings" panose="05000000000000000000" pitchFamily="2" charset="2"/>
              </a:rPr>
              <a:t> </a:t>
            </a:r>
            <a:r>
              <a:rPr lang="en-US" sz="2000" dirty="0" err="1" smtClean="0">
                <a:sym typeface="Wingdings" panose="05000000000000000000" pitchFamily="2" charset="2"/>
              </a:rPr>
              <a:t>gcd</a:t>
            </a:r>
            <a:r>
              <a:rPr lang="en-US" sz="2000" dirty="0" smtClean="0">
                <a:sym typeface="Wingdings" panose="05000000000000000000" pitchFamily="2" charset="2"/>
              </a:rPr>
              <a:t>(320,30) = 10, s= -1, t = 1110 = (-1)*320 + (11)*30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sz="2000" dirty="0"/>
              <a:t>n</a:t>
            </a:r>
            <a:r>
              <a:rPr lang="en-US" sz="2000" dirty="0" smtClean="0"/>
              <a:t>=-320</a:t>
            </a:r>
            <a:r>
              <a:rPr lang="en-US" sz="2000" dirty="0"/>
              <a:t>, m = 30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gcd</a:t>
            </a:r>
            <a:r>
              <a:rPr lang="en-US" sz="2000" dirty="0" smtClean="0">
                <a:sym typeface="Wingdings" panose="05000000000000000000" pitchFamily="2" charset="2"/>
              </a:rPr>
              <a:t>(-320,30</a:t>
            </a:r>
            <a:r>
              <a:rPr lang="en-US" sz="2000" dirty="0">
                <a:sym typeface="Wingdings" panose="05000000000000000000" pitchFamily="2" charset="2"/>
              </a:rPr>
              <a:t>) = 10, s= </a:t>
            </a:r>
            <a:r>
              <a:rPr lang="en-US" sz="2000" dirty="0" smtClean="0">
                <a:sym typeface="Wingdings" panose="05000000000000000000" pitchFamily="2" charset="2"/>
              </a:rPr>
              <a:t>1</a:t>
            </a:r>
            <a:r>
              <a:rPr lang="en-US" sz="2000" dirty="0">
                <a:sym typeface="Wingdings" panose="05000000000000000000" pitchFamily="2" charset="2"/>
              </a:rPr>
              <a:t>, t = 1110 = </a:t>
            </a:r>
            <a:r>
              <a:rPr lang="en-US" sz="2000" dirty="0" smtClean="0">
                <a:sym typeface="Wingdings" panose="05000000000000000000" pitchFamily="2" charset="2"/>
              </a:rPr>
              <a:t>(1)*(-320) </a:t>
            </a:r>
            <a:r>
              <a:rPr lang="en-US" sz="2000" dirty="0">
                <a:sym typeface="Wingdings" panose="05000000000000000000" pitchFamily="2" charset="2"/>
              </a:rPr>
              <a:t>+ (</a:t>
            </a:r>
            <a:r>
              <a:rPr lang="en-US" sz="2000" dirty="0" smtClean="0">
                <a:sym typeface="Wingdings" panose="05000000000000000000" pitchFamily="2" charset="2"/>
              </a:rPr>
              <a:t>11)*30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sz="2000" dirty="0" smtClean="0"/>
              <a:t>n=14259, </a:t>
            </a:r>
            <a:r>
              <a:rPr lang="en-US" sz="2000" dirty="0"/>
              <a:t>m = </a:t>
            </a:r>
            <a:r>
              <a:rPr lang="en-US" sz="2000" dirty="0" smtClean="0"/>
              <a:t>3521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 smtClean="0">
                <a:sym typeface="Wingdings" panose="05000000000000000000" pitchFamily="2" charset="2"/>
              </a:rPr>
              <a:t>gcd</a:t>
            </a:r>
            <a:r>
              <a:rPr lang="en-US" sz="2000" dirty="0" smtClean="0">
                <a:sym typeface="Wingdings" panose="05000000000000000000" pitchFamily="2" charset="2"/>
              </a:rPr>
              <a:t>(14259,3521) </a:t>
            </a:r>
            <a:r>
              <a:rPr lang="en-US" sz="2000" dirty="0">
                <a:sym typeface="Wingdings" panose="05000000000000000000" pitchFamily="2" charset="2"/>
              </a:rPr>
              <a:t>= 7</a:t>
            </a:r>
            <a:r>
              <a:rPr lang="en-US" sz="2000" dirty="0" smtClean="0">
                <a:sym typeface="Wingdings" panose="05000000000000000000" pitchFamily="2" charset="2"/>
              </a:rPr>
              <a:t>, </a:t>
            </a:r>
            <a:r>
              <a:rPr lang="en-US" sz="2000" dirty="0">
                <a:sym typeface="Wingdings" panose="05000000000000000000" pitchFamily="2" charset="2"/>
              </a:rPr>
              <a:t>s= </a:t>
            </a:r>
            <a:r>
              <a:rPr lang="en-US" sz="2000" dirty="0" smtClean="0">
                <a:sym typeface="Wingdings" panose="05000000000000000000" pitchFamily="2" charset="2"/>
              </a:rPr>
              <a:t>161, </a:t>
            </a:r>
            <a:r>
              <a:rPr lang="en-US" sz="2000" dirty="0">
                <a:sym typeface="Wingdings" panose="05000000000000000000" pitchFamily="2" charset="2"/>
              </a:rPr>
              <a:t>t = </a:t>
            </a:r>
            <a:r>
              <a:rPr lang="en-US" sz="2000" dirty="0" smtClean="0">
                <a:sym typeface="Wingdings" panose="05000000000000000000" pitchFamily="2" charset="2"/>
              </a:rPr>
              <a:t>-6527 </a:t>
            </a:r>
            <a:r>
              <a:rPr lang="en-US" sz="2000" dirty="0">
                <a:sym typeface="Wingdings" panose="05000000000000000000" pitchFamily="2" charset="2"/>
              </a:rPr>
              <a:t>= </a:t>
            </a:r>
            <a:r>
              <a:rPr lang="en-US" sz="2000" dirty="0" smtClean="0">
                <a:sym typeface="Wingdings" panose="05000000000000000000" pitchFamily="2" charset="2"/>
              </a:rPr>
              <a:t>(161)*14259 </a:t>
            </a:r>
            <a:r>
              <a:rPr lang="en-US" sz="2000" dirty="0">
                <a:sym typeface="Wingdings" panose="05000000000000000000" pitchFamily="2" charset="2"/>
              </a:rPr>
              <a:t>+ </a:t>
            </a:r>
            <a:r>
              <a:rPr lang="en-US" sz="2000" dirty="0" smtClean="0">
                <a:sym typeface="Wingdings" panose="05000000000000000000" pitchFamily="2" charset="2"/>
              </a:rPr>
              <a:t>(-652)*3521</a:t>
            </a:r>
            <a:endParaRPr lang="en-US" sz="2000" dirty="0">
              <a:sym typeface="Wingdings" panose="05000000000000000000" pitchFamily="2" charset="2"/>
            </a:endParaRPr>
          </a:p>
          <a:p>
            <a:pPr marL="514350" indent="-514350">
              <a:buFont typeface="Arial" panose="020B0604020202020204" pitchFamily="34" charset="0"/>
              <a:buAutoNum type="alphaL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514350" indent="-514350">
              <a:buAutoNum type="alphaL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712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405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  <a:ea typeface="+mn-ea"/>
                <a:cs typeface="+mn-cs"/>
              </a:rPr>
              <a:t>Modular Linear Equations</a:t>
            </a:r>
            <a:endParaRPr 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674995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The tools we have developed are used to solve congruences of the form:</a:t>
            </a:r>
          </a:p>
          <a:p>
            <a:pPr marL="0" indent="0" algn="ctr">
              <a:buNone/>
            </a:pPr>
            <a:r>
              <a:rPr lang="en-US" sz="2000" dirty="0" smtClean="0"/>
              <a:t>ax + b </a:t>
            </a:r>
            <a:r>
              <a:rPr lang="en-US" sz="2000" u="sng" dirty="0" smtClean="0"/>
              <a:t>=</a:t>
            </a:r>
            <a:r>
              <a:rPr lang="en-US" sz="2000" dirty="0" smtClean="0"/>
              <a:t> c (mod m)</a:t>
            </a:r>
          </a:p>
          <a:p>
            <a:pPr marL="0" indent="0" algn="ctr">
              <a:buNone/>
            </a:pPr>
            <a:r>
              <a:rPr lang="en-US" sz="2000" dirty="0" smtClean="0"/>
              <a:t>Where a, b, c are integers in Z and modulus m is an integer &gt; 1</a:t>
            </a:r>
          </a:p>
          <a:p>
            <a:r>
              <a:rPr lang="en-US" sz="2000" dirty="0" smtClean="0"/>
              <a:t>All values for a, b, and c are not unique. For example (3 mod 5) is congruent to (-2 mod 5) and (8 mod 5) …We write 3 </a:t>
            </a:r>
            <a:r>
              <a:rPr lang="en-US" sz="2000" u="sng" dirty="0" smtClean="0"/>
              <a:t>=</a:t>
            </a:r>
            <a:r>
              <a:rPr lang="en-US" sz="2000" dirty="0" smtClean="0"/>
              <a:t> -2 </a:t>
            </a:r>
            <a:r>
              <a:rPr lang="en-US" sz="2000" u="sng" dirty="0" smtClean="0"/>
              <a:t>=</a:t>
            </a:r>
            <a:r>
              <a:rPr lang="en-US" sz="2000" dirty="0" smtClean="0"/>
              <a:t> 8 (mod 5) </a:t>
            </a:r>
          </a:p>
          <a:p>
            <a:r>
              <a:rPr lang="en-US" sz="2000" dirty="0" smtClean="0"/>
              <a:t>Theorem: If a in </a:t>
            </a:r>
            <a:r>
              <a:rPr lang="en-US" sz="2000" dirty="0" err="1" smtClean="0"/>
              <a:t>Z</a:t>
            </a:r>
            <a:r>
              <a:rPr lang="en-US" sz="2000" baseline="-25000" dirty="0" err="1" smtClean="0"/>
              <a:t>m</a:t>
            </a:r>
            <a:r>
              <a:rPr lang="en-US" sz="2000" dirty="0" smtClean="0"/>
              <a:t> = {0, 1, …., m-1},  1/a (mod m) exists </a:t>
            </a:r>
            <a:r>
              <a:rPr lang="en-US" sz="2000" dirty="0" err="1" smtClean="0"/>
              <a:t>iff</a:t>
            </a:r>
            <a:r>
              <a:rPr lang="en-US" sz="2000" dirty="0" smtClean="0"/>
              <a:t> </a:t>
            </a:r>
            <a:r>
              <a:rPr lang="en-US" sz="2000" dirty="0" err="1" smtClean="0"/>
              <a:t>gcd</a:t>
            </a:r>
            <a:r>
              <a:rPr lang="en-US" sz="2000" dirty="0" smtClean="0"/>
              <a:t>(a, m) = 1 and 1/a (mod m) is the value s of the Extended Euclidean(a, m)</a:t>
            </a:r>
          </a:p>
          <a:p>
            <a:r>
              <a:rPr lang="en-US" sz="2000" dirty="0" smtClean="0"/>
              <a:t>Solve the following </a:t>
            </a:r>
            <a:r>
              <a:rPr lang="en-US" sz="2000" dirty="0" err="1" smtClean="0"/>
              <a:t>conguences</a:t>
            </a:r>
            <a:endParaRPr lang="en-US" sz="2000" dirty="0" smtClean="0"/>
          </a:p>
          <a:p>
            <a:pPr marL="457200" indent="-457200">
              <a:buAutoNum type="alphaLcPeriod"/>
            </a:pPr>
            <a:r>
              <a:rPr lang="en-US" sz="2000" dirty="0" smtClean="0"/>
              <a:t>10x </a:t>
            </a:r>
            <a:r>
              <a:rPr lang="en-US" sz="2000" u="sng" dirty="0" smtClean="0"/>
              <a:t>=</a:t>
            </a:r>
            <a:r>
              <a:rPr lang="en-US" sz="2000" dirty="0" smtClean="0"/>
              <a:t> 1 (mod 37) </a:t>
            </a:r>
            <a:r>
              <a:rPr lang="en-US" sz="2000" dirty="0" smtClean="0">
                <a:sym typeface="Wingdings" panose="05000000000000000000" pitchFamily="2" charset="2"/>
              </a:rPr>
              <a:t>x </a:t>
            </a:r>
            <a:r>
              <a:rPr lang="en-US" sz="2000" u="sng" dirty="0" smtClean="0">
                <a:sym typeface="Wingdings" panose="05000000000000000000" pitchFamily="2" charset="2"/>
              </a:rPr>
              <a:t>=</a:t>
            </a:r>
            <a:r>
              <a:rPr lang="en-US" sz="2000" dirty="0" smtClean="0">
                <a:sym typeface="Wingdings" panose="05000000000000000000" pitchFamily="2" charset="2"/>
              </a:rPr>
              <a:t> 1/10 (mod 37)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         </a:t>
            </a:r>
            <a:r>
              <a:rPr lang="en-US" sz="2000" dirty="0" err="1" smtClean="0">
                <a:sym typeface="Wingdings" panose="05000000000000000000" pitchFamily="2" charset="2"/>
              </a:rPr>
              <a:t>Extended_Eulidean</a:t>
            </a:r>
            <a:r>
              <a:rPr lang="en-US" sz="2000" dirty="0" smtClean="0">
                <a:sym typeface="Wingdings" panose="05000000000000000000" pitchFamily="2" charset="2"/>
              </a:rPr>
              <a:t>(10, 37) = (1, -11, 3) x </a:t>
            </a:r>
            <a:r>
              <a:rPr lang="en-US" sz="2000" u="sng" dirty="0" smtClean="0">
                <a:sym typeface="Wingdings" panose="05000000000000000000" pitchFamily="2" charset="2"/>
              </a:rPr>
              <a:t>=</a:t>
            </a:r>
            <a:r>
              <a:rPr lang="en-US" sz="2000" dirty="0" smtClean="0">
                <a:sym typeface="Wingdings" panose="05000000000000000000" pitchFamily="2" charset="2"/>
              </a:rPr>
              <a:t> -11 (mod 37) </a:t>
            </a:r>
            <a:r>
              <a:rPr lang="en-US" sz="2000" u="sng" dirty="0" smtClean="0">
                <a:sym typeface="Wingdings" panose="05000000000000000000" pitchFamily="2" charset="2"/>
              </a:rPr>
              <a:t>=</a:t>
            </a:r>
            <a:r>
              <a:rPr lang="en-US" sz="2000" dirty="0" smtClean="0">
                <a:sym typeface="Wingdings" panose="05000000000000000000" pitchFamily="2" charset="2"/>
              </a:rPr>
              <a:t> 26 (mod 37)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        Verification 10*26 </a:t>
            </a:r>
            <a:r>
              <a:rPr lang="en-US" sz="2000" u="sng" dirty="0" smtClean="0">
                <a:sym typeface="Wingdings" panose="05000000000000000000" pitchFamily="2" charset="2"/>
              </a:rPr>
              <a:t>=</a:t>
            </a:r>
            <a:r>
              <a:rPr lang="en-US" sz="2000" dirty="0" smtClean="0">
                <a:sym typeface="Wingdings" panose="05000000000000000000" pitchFamily="2" charset="2"/>
              </a:rPr>
              <a:t> 260 mod(37) </a:t>
            </a:r>
            <a:r>
              <a:rPr lang="en-US" sz="2000" u="sng" dirty="0" smtClean="0">
                <a:sym typeface="Wingdings" panose="05000000000000000000" pitchFamily="2" charset="2"/>
              </a:rPr>
              <a:t>=</a:t>
            </a:r>
            <a:r>
              <a:rPr lang="en-US" sz="2000" dirty="0" smtClean="0">
                <a:sym typeface="Wingdings" panose="05000000000000000000" pitchFamily="2" charset="2"/>
              </a:rPr>
              <a:t> 1 mod(37)</a:t>
            </a:r>
          </a:p>
          <a:p>
            <a:pPr marL="457200" indent="-457200">
              <a:buAutoNum type="alphaLcPeriod" startAt="2"/>
            </a:pPr>
            <a:r>
              <a:rPr lang="en-US" sz="2000" dirty="0" smtClean="0">
                <a:sym typeface="Wingdings" panose="05000000000000000000" pitchFamily="2" charset="2"/>
              </a:rPr>
              <a:t>788x </a:t>
            </a:r>
            <a:r>
              <a:rPr lang="en-US" sz="2000" u="sng" dirty="0" smtClean="0">
                <a:sym typeface="Wingdings" panose="05000000000000000000" pitchFamily="2" charset="2"/>
              </a:rPr>
              <a:t>=</a:t>
            </a:r>
            <a:r>
              <a:rPr lang="en-US" sz="2000" dirty="0" smtClean="0">
                <a:sym typeface="Wingdings" panose="05000000000000000000" pitchFamily="2" charset="2"/>
              </a:rPr>
              <a:t> 24 (mod  1647)  x </a:t>
            </a:r>
            <a:r>
              <a:rPr lang="en-US" sz="2000" u="sng" dirty="0" smtClean="0">
                <a:sym typeface="Wingdings" panose="05000000000000000000" pitchFamily="2" charset="2"/>
              </a:rPr>
              <a:t>=</a:t>
            </a:r>
            <a:r>
              <a:rPr lang="en-US" sz="2000" dirty="0" smtClean="0">
                <a:sym typeface="Wingdings" panose="05000000000000000000" pitchFamily="2" charset="2"/>
              </a:rPr>
              <a:t> (1/788)*24(mod 1647)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         </a:t>
            </a:r>
            <a:r>
              <a:rPr lang="en-US" sz="2000" dirty="0" err="1" smtClean="0">
                <a:sym typeface="Wingdings" panose="05000000000000000000" pitchFamily="2" charset="2"/>
              </a:rPr>
              <a:t>Extended_Euclidean</a:t>
            </a:r>
            <a:r>
              <a:rPr lang="en-US" sz="2000" dirty="0" smtClean="0">
                <a:sym typeface="Wingdings" panose="05000000000000000000" pitchFamily="2" charset="2"/>
              </a:rPr>
              <a:t>(788,1647) = (1, -232, 111) x</a:t>
            </a:r>
            <a:r>
              <a:rPr lang="en-US" sz="2000" u="sng" dirty="0" smtClean="0">
                <a:sym typeface="Wingdings" panose="05000000000000000000" pitchFamily="2" charset="2"/>
              </a:rPr>
              <a:t>=</a:t>
            </a:r>
            <a:r>
              <a:rPr lang="en-US" sz="2000" dirty="0" smtClean="0">
                <a:sym typeface="Wingdings" panose="05000000000000000000" pitchFamily="2" charset="2"/>
              </a:rPr>
              <a:t>-232*24(mod 1647) </a:t>
            </a:r>
            <a:r>
              <a:rPr lang="en-US" sz="2000" u="sng" dirty="0" smtClean="0">
                <a:sym typeface="Wingdings" panose="05000000000000000000" pitchFamily="2" charset="2"/>
              </a:rPr>
              <a:t>=</a:t>
            </a:r>
            <a:r>
              <a:rPr lang="en-US" sz="2000" dirty="0" smtClean="0">
                <a:sym typeface="Wingdings" panose="05000000000000000000" pitchFamily="2" charset="2"/>
              </a:rPr>
              <a:t> 1020 (mod 1647)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        Verification 788(1020)(mod 1647) </a:t>
            </a:r>
            <a:r>
              <a:rPr lang="en-US" sz="2000" u="sng" dirty="0" smtClean="0">
                <a:sym typeface="Wingdings" panose="05000000000000000000" pitchFamily="2" charset="2"/>
              </a:rPr>
              <a:t>=</a:t>
            </a:r>
            <a:r>
              <a:rPr lang="en-US" sz="2000" dirty="0" smtClean="0">
                <a:sym typeface="Wingdings" panose="05000000000000000000" pitchFamily="2" charset="2"/>
              </a:rPr>
              <a:t> 24 (mod 1647)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If the </a:t>
            </a:r>
            <a:r>
              <a:rPr lang="en-US" sz="2000" dirty="0" err="1" smtClean="0">
                <a:sym typeface="Wingdings" panose="05000000000000000000" pitchFamily="2" charset="2"/>
              </a:rPr>
              <a:t>gcd</a:t>
            </a:r>
            <a:r>
              <a:rPr lang="en-US" sz="2000" dirty="0" smtClean="0">
                <a:sym typeface="Wingdings" panose="05000000000000000000" pitchFamily="2" charset="2"/>
              </a:rPr>
              <a:t>(a, m) is not 1, there is no solution for the congruence ax </a:t>
            </a:r>
            <a:r>
              <a:rPr lang="en-US" sz="2000" u="sng" dirty="0" smtClean="0">
                <a:sym typeface="Wingdings" panose="05000000000000000000" pitchFamily="2" charset="2"/>
              </a:rPr>
              <a:t>=</a:t>
            </a:r>
            <a:r>
              <a:rPr lang="en-US" sz="2000" dirty="0" smtClean="0">
                <a:sym typeface="Wingdings" panose="05000000000000000000" pitchFamily="2" charset="2"/>
              </a:rPr>
              <a:t> b (mod m)</a:t>
            </a:r>
            <a:r>
              <a:rPr lang="en-US" sz="2000" dirty="0">
                <a:sym typeface="Wingdings" panose="05000000000000000000" pitchFamily="2" charset="2"/>
              </a:rPr>
              <a:t>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365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4.5 </a:t>
            </a:r>
            <a:r>
              <a:rPr lang="en-US" dirty="0" smtClean="0">
                <a:sym typeface="Wingdings" panose="05000000000000000000" pitchFamily="2" charset="2"/>
              </a:rPr>
              <a:t> 11(a, c, e, g), 15(c, g, h)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Section 4.6  10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Section 4.7  2, 3, 6, 10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Due </a:t>
            </a:r>
            <a:r>
              <a:rPr lang="en-US" dirty="0" smtClean="0">
                <a:sym typeface="Wingdings" panose="05000000000000000000" pitchFamily="2" charset="2"/>
              </a:rPr>
              <a:t>03/28/2022 </a:t>
            </a:r>
            <a:r>
              <a:rPr lang="en-US" dirty="0" smtClean="0">
                <a:sym typeface="Wingdings" panose="05000000000000000000" pitchFamily="2" charset="2"/>
              </a:rPr>
              <a:t>at midnight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0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999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Wingdings</vt:lpstr>
      <vt:lpstr>Office Theme</vt:lpstr>
      <vt:lpstr>Lecture 23</vt:lpstr>
      <vt:lpstr>Overview</vt:lpstr>
      <vt:lpstr>Greatest Common Divisor (review)</vt:lpstr>
      <vt:lpstr>Euclidean Algorithm (review)</vt:lpstr>
      <vt:lpstr>Extended Euclidean Algorithm</vt:lpstr>
      <vt:lpstr>Extended Euclidean -- Examples</vt:lpstr>
      <vt:lpstr>Modular Linear Equations</vt:lpstr>
      <vt:lpstr>Homework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Ahmed</dc:creator>
  <cp:lastModifiedBy>Ahmed</cp:lastModifiedBy>
  <cp:revision>216</cp:revision>
  <dcterms:created xsi:type="dcterms:W3CDTF">2021-02-08T01:56:58Z</dcterms:created>
  <dcterms:modified xsi:type="dcterms:W3CDTF">2022-03-21T12:53:01Z</dcterms:modified>
</cp:coreProperties>
</file>