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7"/>
  </p:notesMasterIdLst>
  <p:sldIdLst>
    <p:sldId id="256" r:id="rId2"/>
    <p:sldId id="257" r:id="rId3"/>
    <p:sldId id="265" r:id="rId4"/>
    <p:sldId id="266" r:id="rId5"/>
    <p:sldId id="270" r:id="rId6"/>
    <p:sldId id="267" r:id="rId7"/>
    <p:sldId id="268" r:id="rId8"/>
    <p:sldId id="258" r:id="rId9"/>
    <p:sldId id="259" r:id="rId10"/>
    <p:sldId id="273" r:id="rId11"/>
    <p:sldId id="260" r:id="rId12"/>
    <p:sldId id="269" r:id="rId13"/>
    <p:sldId id="261" r:id="rId14"/>
    <p:sldId id="271" r:id="rId15"/>
    <p:sldId id="27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上久保 豪太" initials="上久保" lastIdx="1" clrIdx="0">
    <p:extLst>
      <p:ext uri="{19B8F6BF-5375-455C-9EA6-DF929625EA0E}">
        <p15:presenceInfo xmlns:p15="http://schemas.microsoft.com/office/powerpoint/2012/main" userId="7c1ddba1172d7d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FD019-A178-4FCD-A78C-69BFEDD186D8}" type="datetimeFigureOut">
              <a:rPr kumimoji="1" lang="ja-JP" altLang="en-US" smtClean="0"/>
              <a:t>2021/1/15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156C1-C90F-4C3D-99B1-A8938477546B}" type="slidenum">
              <a:rPr kumimoji="1" lang="ja-JP" altLang="en-US" smtClean="0"/>
              <a:t>‹#›</a:t>
            </a:fld>
            <a:endParaRPr kumimoji="1" lang="ja-JP" altLang="en-US"/>
          </a:p>
        </p:txBody>
      </p:sp>
    </p:spTree>
    <p:extLst>
      <p:ext uri="{BB962C8B-B14F-4D97-AF65-F5344CB8AC3E}">
        <p14:creationId xmlns:p14="http://schemas.microsoft.com/office/powerpoint/2010/main" val="40592600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今回は、多人数で作業を行う事、報連相の大切を学んだことについて発表します</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2</a:t>
            </a:fld>
            <a:endParaRPr kumimoji="1" lang="ja-JP" altLang="en-US"/>
          </a:p>
        </p:txBody>
      </p:sp>
    </p:spTree>
    <p:extLst>
      <p:ext uri="{BB962C8B-B14F-4D97-AF65-F5344CB8AC3E}">
        <p14:creationId xmlns:p14="http://schemas.microsoft.com/office/powerpoint/2010/main" val="2970299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ライフでは</a:t>
            </a:r>
            <a:endParaRPr kumimoji="1" lang="en-US" altLang="ja-JP" dirty="0"/>
          </a:p>
          <a:p>
            <a:r>
              <a:rPr kumimoji="1" lang="ja-JP" altLang="en-US" dirty="0"/>
              <a:t>任された作業が終われば報告していました。</a:t>
            </a:r>
            <a:endParaRPr kumimoji="1" lang="en-US" altLang="ja-JP" dirty="0"/>
          </a:p>
          <a:p>
            <a:r>
              <a:rPr kumimoji="1" lang="ja-JP" altLang="en-US" dirty="0"/>
              <a:t>値札に不備があった時に連絡していました。</a:t>
            </a:r>
            <a:endParaRPr kumimoji="1" lang="en-US" altLang="ja-JP" dirty="0"/>
          </a:p>
          <a:p>
            <a:r>
              <a:rPr kumimoji="1" lang="ja-JP" altLang="en-US" dirty="0"/>
              <a:t>お客様からの相談でわからない事は先輩に相談していました。</a:t>
            </a:r>
            <a:endParaRPr kumimoji="1" lang="en-US" altLang="ja-JP" dirty="0"/>
          </a:p>
          <a:p>
            <a:endParaRPr kumimoji="1" lang="en-US" altLang="ja-JP" dirty="0"/>
          </a:p>
          <a:p>
            <a:r>
              <a:rPr kumimoji="1" lang="ja-JP" altLang="en-US" dirty="0"/>
              <a:t>これらを、トランシーバという言葉を伝えることが容易になる機器、お金を扱っているというプレッシャーによって躊躇なく行っていました。</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12</a:t>
            </a:fld>
            <a:endParaRPr kumimoji="1" lang="ja-JP" altLang="en-US"/>
          </a:p>
        </p:txBody>
      </p:sp>
    </p:spTree>
    <p:extLst>
      <p:ext uri="{BB962C8B-B14F-4D97-AF65-F5344CB8AC3E}">
        <p14:creationId xmlns:p14="http://schemas.microsoft.com/office/powerpoint/2010/main" val="436327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私が報連相の大切さを学ぶことができた要因として、私が報連相の大切さを学ぶことができたのは</a:t>
            </a:r>
            <a:r>
              <a:rPr kumimoji="1" lang="en-US" altLang="ja-JP" dirty="0"/>
              <a:t>2</a:t>
            </a:r>
            <a:r>
              <a:rPr kumimoji="1" lang="ja-JP" altLang="en-US" dirty="0"/>
              <a:t>つの要因があると考えています。</a:t>
            </a:r>
            <a:endParaRPr kumimoji="1" lang="en-US" altLang="ja-JP" dirty="0"/>
          </a:p>
          <a:p>
            <a:r>
              <a:rPr kumimoji="1" lang="ja-JP" altLang="en-US" dirty="0"/>
              <a:t>一つは、報連相を行わなければならない仕事であったことです。</a:t>
            </a:r>
            <a:endParaRPr kumimoji="1" lang="en-US" altLang="ja-JP" dirty="0"/>
          </a:p>
          <a:p>
            <a:r>
              <a:rPr kumimoji="1" lang="ja-JP" altLang="en-US" dirty="0"/>
              <a:t>報連相をきちんと行わなければ何もしない時間が生まれてしまいます。なので、報告等を徹底させられていました。</a:t>
            </a:r>
            <a:endParaRPr kumimoji="1" lang="en-US" altLang="ja-JP" dirty="0"/>
          </a:p>
          <a:p>
            <a:r>
              <a:rPr kumimoji="1" lang="ja-JP" altLang="en-US" dirty="0"/>
              <a:t>二つは、報連相の恩恵を受けやすい仕事であったことです。</a:t>
            </a:r>
            <a:endParaRPr kumimoji="1" lang="en-US" altLang="ja-JP" dirty="0"/>
          </a:p>
          <a:p>
            <a:r>
              <a:rPr kumimoji="1" lang="ja-JP" altLang="en-US" dirty="0"/>
              <a:t>トランシーバを用いることによって先輩、後輩の言葉が耳に入りやすく、自分もこうでなければと意識していました。</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13</a:t>
            </a:fld>
            <a:endParaRPr kumimoji="1" lang="ja-JP" altLang="en-US"/>
          </a:p>
        </p:txBody>
      </p:sp>
    </p:spTree>
    <p:extLst>
      <p:ext uri="{BB962C8B-B14F-4D97-AF65-F5344CB8AC3E}">
        <p14:creationId xmlns:p14="http://schemas.microsoft.com/office/powerpoint/2010/main" val="248579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200" b="0">
                <a:latin typeface="メイリオ" panose="020B0604030504040204" pitchFamily="50" charset="-128"/>
                <a:ea typeface="メイリオ" panose="020B0604030504040204" pitchFamily="50" charset="-128"/>
              </a:rPr>
              <a:t>結論ですが、高校</a:t>
            </a:r>
            <a:r>
              <a:rPr lang="ja-JP" altLang="en-US" sz="1200" b="0" dirty="0">
                <a:latin typeface="メイリオ" panose="020B0604030504040204" pitchFamily="50" charset="-128"/>
                <a:ea typeface="メイリオ" panose="020B0604030504040204" pitchFamily="50" charset="-128"/>
              </a:rPr>
              <a:t>とは違う環境、違う人々によって人見知りであった自分は</a:t>
            </a:r>
            <a:r>
              <a:rPr kumimoji="1" lang="ja-JP" altLang="en-US" sz="1200" b="0" dirty="0">
                <a:latin typeface="メイリオ" panose="020B0604030504040204" pitchFamily="50" charset="-128"/>
                <a:ea typeface="メイリオ" panose="020B0604030504040204" pitchFamily="50" charset="-128"/>
              </a:rPr>
              <a:t>社会人にとって必要な事を学ぶことができました。</a:t>
            </a:r>
            <a:endParaRPr kumimoji="1" lang="en-US" altLang="ja-JP" sz="1200" b="0" dirty="0">
              <a:latin typeface="メイリオ" panose="020B0604030504040204" pitchFamily="50" charset="-128"/>
              <a:ea typeface="メイリオ" panose="020B0604030504040204" pitchFamily="50" charset="-128"/>
            </a:endParaRPr>
          </a:p>
          <a:p>
            <a:pPr algn="l"/>
            <a:r>
              <a:rPr kumimoji="1" lang="ja-JP" altLang="en-US" sz="1200" b="0" dirty="0">
                <a:latin typeface="メイリオ" panose="020B0604030504040204" pitchFamily="50" charset="-128"/>
                <a:ea typeface="メイリオ" panose="020B0604030504040204" pitchFamily="50" charset="-128"/>
              </a:rPr>
              <a:t>大学に入学していたならば、報連相の大切さはともかくとして多人数で作業を行うことを学べなかったかもしれません。</a:t>
            </a:r>
            <a:endParaRPr kumimoji="1" lang="en-US" altLang="ja-JP" sz="1200" b="0" dirty="0">
              <a:latin typeface="メイリオ" panose="020B0604030504040204" pitchFamily="50" charset="-128"/>
              <a:ea typeface="メイリオ" panose="020B0604030504040204" pitchFamily="50" charset="-128"/>
            </a:endParaRPr>
          </a:p>
          <a:p>
            <a:pPr algn="l"/>
            <a:r>
              <a:rPr kumimoji="1" lang="ja-JP" altLang="en-US" sz="1200" b="0" dirty="0">
                <a:latin typeface="メイリオ" panose="020B0604030504040204" pitchFamily="50" charset="-128"/>
                <a:ea typeface="メイリオ" panose="020B0604030504040204" pitchFamily="50" charset="-128"/>
              </a:rPr>
              <a:t>少人数制であり、チーム制作が存在するヒューマンアカデミーだからこそ学べることがありました。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14</a:t>
            </a:fld>
            <a:endParaRPr kumimoji="1" lang="ja-JP" altLang="en-US"/>
          </a:p>
        </p:txBody>
      </p:sp>
    </p:spTree>
    <p:extLst>
      <p:ext uri="{BB962C8B-B14F-4D97-AF65-F5344CB8AC3E}">
        <p14:creationId xmlns:p14="http://schemas.microsoft.com/office/powerpoint/2010/main" val="28239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学校生活で、多人数で作業を行う事を学びました。</a:t>
            </a:r>
            <a:endParaRPr kumimoji="1" lang="en-US" altLang="ja-JP" dirty="0"/>
          </a:p>
          <a:p>
            <a:r>
              <a:rPr kumimoji="1" lang="ja-JP" altLang="en-US" dirty="0"/>
              <a:t>何故、今更こんな事を学んだというのか。高校生時代に学んでいないのかと思うかもしれません。これについて発表する理由は、</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3</a:t>
            </a:fld>
            <a:endParaRPr kumimoji="1" lang="ja-JP" altLang="en-US"/>
          </a:p>
        </p:txBody>
      </p:sp>
    </p:spTree>
    <p:extLst>
      <p:ext uri="{BB962C8B-B14F-4D97-AF65-F5344CB8AC3E}">
        <p14:creationId xmlns:p14="http://schemas.microsoft.com/office/powerpoint/2010/main" val="2309211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私は高校生時代、とても人見知りだったからです。</a:t>
            </a:r>
            <a:endParaRPr kumimoji="1" lang="en-US" altLang="ja-JP" dirty="0"/>
          </a:p>
          <a:p>
            <a:r>
              <a:rPr kumimoji="1" lang="ja-JP" altLang="en-US" dirty="0"/>
              <a:t>休み時間はずっと本を読むことで時間を潰し、体育の授業で</a:t>
            </a:r>
            <a:r>
              <a:rPr kumimoji="1" lang="en-US" altLang="ja-JP" dirty="0"/>
              <a:t>2</a:t>
            </a:r>
            <a:r>
              <a:rPr kumimoji="1" lang="ja-JP" altLang="en-US" dirty="0"/>
              <a:t>人組を作る際はクラスメイトに話しかけることができず、必ず余っていました。</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4</a:t>
            </a:fld>
            <a:endParaRPr kumimoji="1" lang="ja-JP" altLang="en-US"/>
          </a:p>
        </p:txBody>
      </p:sp>
    </p:spTree>
    <p:extLst>
      <p:ext uri="{BB962C8B-B14F-4D97-AF65-F5344CB8AC3E}">
        <p14:creationId xmlns:p14="http://schemas.microsoft.com/office/powerpoint/2010/main" val="1338728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そんな人見知りであった自分だからこそ感じることができた、多人数で作業を行うメリットを伝えたいと思います。</a:t>
            </a:r>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5</a:t>
            </a:fld>
            <a:endParaRPr kumimoji="1" lang="ja-JP" altLang="en-US"/>
          </a:p>
        </p:txBody>
      </p:sp>
    </p:spTree>
    <p:extLst>
      <p:ext uri="{BB962C8B-B14F-4D97-AF65-F5344CB8AC3E}">
        <p14:creationId xmlns:p14="http://schemas.microsoft.com/office/powerpoint/2010/main" val="332700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一つ目は「他人の知識を借りることができる」です。</a:t>
            </a:r>
            <a:endParaRPr kumimoji="1" lang="en-US" altLang="ja-JP" dirty="0"/>
          </a:p>
          <a:p>
            <a:r>
              <a:rPr kumimoji="1" lang="ja-JP" altLang="en-US" dirty="0"/>
              <a:t>これは表示の通りで、自分ではわからない事を相手に聞き、ヒントや答えをもらうことができますし、自分の価値観とは違う、相手の価値観からの意見を聞くことができます。</a:t>
            </a:r>
            <a:endParaRPr kumimoji="1" lang="en-US" altLang="ja-JP" dirty="0"/>
          </a:p>
          <a:p>
            <a:endParaRPr kumimoji="1" lang="en-US" altLang="ja-JP" dirty="0"/>
          </a:p>
          <a:p>
            <a:r>
              <a:rPr kumimoji="1" lang="ja-JP" altLang="en-US" dirty="0"/>
              <a:t>二つ目、「知識のアウトプット手段が増える」</a:t>
            </a:r>
            <a:endParaRPr kumimoji="1" lang="en-US" altLang="ja-JP" dirty="0"/>
          </a:p>
          <a:p>
            <a:r>
              <a:rPr kumimoji="1" lang="ja-JP" altLang="en-US" dirty="0"/>
              <a:t>一人で学習を行う際の知識のアウトプット手段は紙や</a:t>
            </a:r>
            <a:r>
              <a:rPr kumimoji="1" lang="en-US" altLang="ja-JP" dirty="0"/>
              <a:t>PC</a:t>
            </a:r>
            <a:r>
              <a:rPr kumimoji="1" lang="ja-JP" altLang="en-US" dirty="0"/>
              <a:t>に書き起こすなどですが、</a:t>
            </a:r>
            <a:r>
              <a:rPr kumimoji="1" lang="en-US" altLang="ja-JP" dirty="0"/>
              <a:t>2</a:t>
            </a:r>
            <a:r>
              <a:rPr kumimoji="1" lang="ja-JP" altLang="en-US" dirty="0"/>
              <a:t>人以上で作業を行う事によって相手に言葉で伝えるという手段が増えます。</a:t>
            </a:r>
            <a:endParaRPr kumimoji="1" lang="en-US" altLang="ja-JP" dirty="0"/>
          </a:p>
          <a:p>
            <a:endParaRPr kumimoji="1" lang="en-US" altLang="ja-JP" dirty="0"/>
          </a:p>
          <a:p>
            <a:r>
              <a:rPr kumimoji="1" lang="ja-JP" altLang="en-US" dirty="0"/>
              <a:t>三つ目、「意識が統一される」</a:t>
            </a:r>
            <a:endParaRPr kumimoji="1" lang="en-US" altLang="ja-JP" dirty="0"/>
          </a:p>
          <a:p>
            <a:r>
              <a:rPr kumimoji="1" lang="ja-JP" altLang="en-US" dirty="0"/>
              <a:t>これは分かりずらいかもしれませんが、例えば</a:t>
            </a:r>
            <a:r>
              <a:rPr kumimoji="1" lang="en-US" altLang="ja-JP" dirty="0"/>
              <a:t>3</a:t>
            </a:r>
            <a:r>
              <a:rPr kumimoji="1" lang="ja-JP" altLang="en-US" dirty="0"/>
              <a:t>人で作業を行うとして、</a:t>
            </a:r>
            <a:r>
              <a:rPr kumimoji="1" lang="en-US" altLang="ja-JP" dirty="0"/>
              <a:t>2</a:t>
            </a:r>
            <a:r>
              <a:rPr kumimoji="1" lang="ja-JP" altLang="en-US" dirty="0"/>
              <a:t>人が真面目に作業しようとすれば残りの</a:t>
            </a:r>
            <a:r>
              <a:rPr kumimoji="1" lang="en-US" altLang="ja-JP" dirty="0"/>
              <a:t>1</a:t>
            </a:r>
            <a:r>
              <a:rPr kumimoji="1" lang="ja-JP" altLang="en-US" dirty="0"/>
              <a:t>人も雰囲気に合わせられて真面目に作業を行いはじめます（例外としてマイペースな人にはあまり意味はありません。）</a:t>
            </a:r>
            <a:endParaRPr kumimoji="1" lang="en-US" altLang="ja-JP"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6</a:t>
            </a:fld>
            <a:endParaRPr kumimoji="1" lang="ja-JP" altLang="en-US"/>
          </a:p>
        </p:txBody>
      </p:sp>
    </p:spTree>
    <p:extLst>
      <p:ext uri="{BB962C8B-B14F-4D97-AF65-F5344CB8AC3E}">
        <p14:creationId xmlns:p14="http://schemas.microsoft.com/office/powerpoint/2010/main" val="329638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そんな、多人数で作業を行う事を私が学ぶことができた要因は</a:t>
            </a:r>
            <a:r>
              <a:rPr kumimoji="1" lang="en-US" altLang="ja-JP" dirty="0"/>
              <a:t>2</a:t>
            </a:r>
            <a:r>
              <a:rPr kumimoji="1" lang="ja-JP" altLang="en-US" dirty="0"/>
              <a:t>つあると考えています。</a:t>
            </a:r>
            <a:endParaRPr kumimoji="1" lang="en-US" altLang="ja-JP" dirty="0"/>
          </a:p>
          <a:p>
            <a:endParaRPr kumimoji="1" lang="en-US" altLang="ja-JP" dirty="0"/>
          </a:p>
          <a:p>
            <a:r>
              <a:rPr kumimoji="1" lang="ja-JP" altLang="en-US" dirty="0"/>
              <a:t>一つは勉強しようと言ってくれる友達の存在です。</a:t>
            </a:r>
            <a:endParaRPr kumimoji="1" lang="en-US" altLang="ja-JP" dirty="0"/>
          </a:p>
          <a:p>
            <a:r>
              <a:rPr kumimoji="1" lang="ja-JP" altLang="en-US" dirty="0"/>
              <a:t>勉強に誘われて、付き合おうと思える友達を私はヒューマンアカデミーで得ることができました。</a:t>
            </a:r>
            <a:endParaRPr kumimoji="1" lang="en-US" altLang="ja-JP" dirty="0"/>
          </a:p>
          <a:p>
            <a:endParaRPr kumimoji="1" lang="en-US" altLang="ja-JP" dirty="0"/>
          </a:p>
          <a:p>
            <a:r>
              <a:rPr kumimoji="1" lang="ja-JP" altLang="en-US" dirty="0"/>
              <a:t>二つはチーム制作です。</a:t>
            </a:r>
            <a:endParaRPr kumimoji="1" lang="en-US" altLang="ja-JP" dirty="0"/>
          </a:p>
          <a:p>
            <a:r>
              <a:rPr kumimoji="1" lang="ja-JP" altLang="en-US" dirty="0"/>
              <a:t>チーム制作によって直接の関わりが薄い人たちと作業を行う機会を得て自分とは違う価値観を感じることができました。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7</a:t>
            </a:fld>
            <a:endParaRPr kumimoji="1" lang="ja-JP" altLang="en-US"/>
          </a:p>
        </p:txBody>
      </p:sp>
    </p:spTree>
    <p:extLst>
      <p:ext uri="{BB962C8B-B14F-4D97-AF65-F5344CB8AC3E}">
        <p14:creationId xmlns:p14="http://schemas.microsoft.com/office/powerpoint/2010/main" val="1999399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9</a:t>
            </a:fld>
            <a:endParaRPr kumimoji="1" lang="ja-JP" altLang="en-US"/>
          </a:p>
        </p:txBody>
      </p:sp>
    </p:spTree>
    <p:extLst>
      <p:ext uri="{BB962C8B-B14F-4D97-AF65-F5344CB8AC3E}">
        <p14:creationId xmlns:p14="http://schemas.microsoft.com/office/powerpoint/2010/main" val="1372038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33333"/>
                </a:solidFill>
                <a:effectLst/>
                <a:latin typeface="メイリオ" panose="020B0604030504040204" pitchFamily="50" charset="-128"/>
                <a:ea typeface="メイリオ" panose="020B0604030504040204" pitchFamily="50" charset="-128"/>
              </a:rPr>
              <a:t>「報告」とは、上司からの指示や命令に対して部下が仕事の進捗状況や結果などを知らせることです。</a:t>
            </a:r>
            <a:endParaRPr lang="en-US" altLang="ja-JP" b="0" i="0" dirty="0">
              <a:solidFill>
                <a:srgbClr val="333333"/>
              </a:solidFill>
              <a:effectLst/>
              <a:latin typeface="メイリオ" panose="020B0604030504040204" pitchFamily="50" charset="-128"/>
              <a:ea typeface="メイリオ" panose="020B0604030504040204" pitchFamily="50" charset="-128"/>
            </a:endParaRPr>
          </a:p>
          <a:p>
            <a:r>
              <a:rPr lang="ja-JP" altLang="en-US" b="0" i="0" dirty="0">
                <a:solidFill>
                  <a:srgbClr val="333333"/>
                </a:solidFill>
                <a:effectLst/>
                <a:latin typeface="メイリオ" panose="020B0604030504040204" pitchFamily="50" charset="-128"/>
                <a:ea typeface="メイリオ" panose="020B0604030504040204" pitchFamily="50" charset="-128"/>
              </a:rPr>
              <a:t>「連絡」とは、関係者に簡単な情報を知らせることです。「報告」と違い、誰もが発信者であり受信者にもなりえます。また自分の意見は入れずに、正確な事実のみを簡潔かつ迅速に伝えることが求められます。</a:t>
            </a:r>
            <a:endParaRPr lang="en-US" altLang="ja-JP" b="0" i="0" dirty="0">
              <a:solidFill>
                <a:srgbClr val="333333"/>
              </a:solidFill>
              <a:effectLst/>
              <a:latin typeface="メイリオ" panose="020B0604030504040204" pitchFamily="50" charset="-128"/>
              <a:ea typeface="メイリオ" panose="020B0604030504040204" pitchFamily="50" charset="-128"/>
            </a:endParaRPr>
          </a:p>
          <a:p>
            <a:r>
              <a:rPr lang="ja-JP" altLang="en-US" b="0" i="0" dirty="0">
                <a:solidFill>
                  <a:srgbClr val="333333"/>
                </a:solidFill>
                <a:effectLst/>
                <a:latin typeface="メイリオ" panose="020B0604030504040204" pitchFamily="50" charset="-128"/>
                <a:ea typeface="メイリオ" panose="020B0604030504040204" pitchFamily="50" charset="-128"/>
              </a:rPr>
              <a:t>「相談」とは、困難な状況に陥ったり判断に迷ったときに、上司や先輩、同僚など周囲に参考意見をうかがい、アドバイスをもらうことです。</a:t>
            </a:r>
            <a:endParaRPr kumimoji="1" lang="ja-JP" altLang="en-US"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10</a:t>
            </a:fld>
            <a:endParaRPr kumimoji="1" lang="ja-JP" altLang="en-US"/>
          </a:p>
        </p:txBody>
      </p:sp>
    </p:spTree>
    <p:extLst>
      <p:ext uri="{BB962C8B-B14F-4D97-AF65-F5344CB8AC3E}">
        <p14:creationId xmlns:p14="http://schemas.microsoft.com/office/powerpoint/2010/main" val="871040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夜間レジと言ってもレジ作業だけを行っていたわけではなく、商品の前だし、食品の廃棄、値引きシールを貼ったりもしていました。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5F9156C1-C90F-4C3D-99B1-A8938477546B}" type="slidenum">
              <a:rPr kumimoji="1" lang="ja-JP" altLang="en-US" smtClean="0"/>
              <a:t>11</a:t>
            </a:fld>
            <a:endParaRPr kumimoji="1" lang="ja-JP" altLang="en-US"/>
          </a:p>
        </p:txBody>
      </p:sp>
    </p:spTree>
    <p:extLst>
      <p:ext uri="{BB962C8B-B14F-4D97-AF65-F5344CB8AC3E}">
        <p14:creationId xmlns:p14="http://schemas.microsoft.com/office/powerpoint/2010/main" val="247857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4A3DE-CA79-4540-9C9C-D65E0FBBC98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3F85AED-AB7E-4D2E-9D93-26FAC7195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23C1056-7C24-486C-9397-3DAAA36928FB}"/>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C9248F0A-09EF-4BD0-8014-A82026C8E3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D277F9-1A97-43B6-B525-8D4388DA6CCD}"/>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423728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6EC40B-CFCC-401B-B1A7-3492C820DA7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6D53C9-A299-494C-9D20-91676B2D082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E5E774-D176-4C84-B48E-1CB72685D018}"/>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7DB4CFA4-2A60-47FA-ACDA-77DAAA5C70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FF58CE-37BF-4609-8E5E-0A92E2C691D1}"/>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3048663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DD5EEC-8BCC-4C4D-87D4-B22E3D7D227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D16794-1AD3-455E-8963-6C62657931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7BC099-95BD-4392-A2EB-768F76B012EE}"/>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AF2E49EF-D99D-4641-9EEB-D2D65A5DFC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9814D7-700E-478C-A757-C0C9F0E85DB5}"/>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188680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780D8F-E61F-4D16-8D83-876EBE919B0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530B41-FBA4-4DBC-B503-8E650F7094C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1A1E5C-411F-4E32-9FD2-8F06A9C4562C}"/>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22FCA8D6-1FED-4E54-AC20-832B9FF255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CC4AFE-25DA-4576-8B4B-5AE4F60D4C80}"/>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285617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212BF-22EC-4564-9C70-C607F21E84F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67DC02-BAF0-4452-838C-FDC1676270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C472B7-1022-43AD-81E2-EA173FC6DCDC}"/>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E2E1922D-3BA7-4963-A1B3-9C71C66202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74D24F-8379-4DEB-A2C5-593642F72B77}"/>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134619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A5459-C23C-4912-B6D4-A223850279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68E259-2A30-4596-8281-0987F060C0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FD722A6-A232-4192-96A4-B15ED707CDA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1E329C-8567-42E0-80E0-4667785ADA19}"/>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6" name="フッター プレースホルダー 5">
            <a:extLst>
              <a:ext uri="{FF2B5EF4-FFF2-40B4-BE49-F238E27FC236}">
                <a16:creationId xmlns:a16="http://schemas.microsoft.com/office/drawing/2014/main" id="{7554F030-CC0D-4E05-8594-51A30B02A7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A19684-A996-43C2-AFF7-2F8FE6294F7E}"/>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316513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E1D0E2-66CA-4671-86E7-46A8FD282F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0DEF58-69CC-469C-A002-D1EA0C62B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A3E88C-D4B2-4BB1-BF00-B8F8F06BD62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969CC4A-D707-4B8C-AB34-ADDC1F4EE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E0BC74F-ACD3-4CCE-89E7-8F71EF99E7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4A9100-917E-4B21-BE98-45341F5AA7C0}"/>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8" name="フッター プレースホルダー 7">
            <a:extLst>
              <a:ext uri="{FF2B5EF4-FFF2-40B4-BE49-F238E27FC236}">
                <a16:creationId xmlns:a16="http://schemas.microsoft.com/office/drawing/2014/main" id="{461C1675-5743-47AF-92AF-373A360132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E6A31F-E3A6-4A67-A9E5-C924BF14F1F2}"/>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273963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C76FAC-9D16-4AD4-A058-06D1749B576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DEFC7C6-D84C-49DD-93AA-81F5B6C0E602}"/>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4" name="フッター プレースホルダー 3">
            <a:extLst>
              <a:ext uri="{FF2B5EF4-FFF2-40B4-BE49-F238E27FC236}">
                <a16:creationId xmlns:a16="http://schemas.microsoft.com/office/drawing/2014/main" id="{E5802DDF-FB37-4E99-A7D3-CDC865F66C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7752A8-A342-4095-8946-697D033F346C}"/>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322621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65712F1-25B7-4C57-A52F-AA1145C4FA26}"/>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3" name="フッター プレースホルダー 2">
            <a:extLst>
              <a:ext uri="{FF2B5EF4-FFF2-40B4-BE49-F238E27FC236}">
                <a16:creationId xmlns:a16="http://schemas.microsoft.com/office/drawing/2014/main" id="{B3F22501-C6AD-4640-8998-81C9F013036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16D9BCF-CFFA-466E-ADEB-4385D4B81CE4}"/>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178412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97406-FA4D-42EE-B095-4E79A3CD019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6B8D4-F55B-4B01-9FE1-05FA6C314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03D7D4D-110D-4F7C-894E-8A80D14363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298E882-BB42-41C1-B78D-C654F06FA81E}"/>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6" name="フッター プレースホルダー 5">
            <a:extLst>
              <a:ext uri="{FF2B5EF4-FFF2-40B4-BE49-F238E27FC236}">
                <a16:creationId xmlns:a16="http://schemas.microsoft.com/office/drawing/2014/main" id="{64F2BEA1-F633-4C72-AF5D-7298367759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62FB02-4B5C-4D1D-9348-B924D38E946B}"/>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2515642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74DA1-23BA-46D3-99A7-F306F3E828C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AF2B82A-C30C-4BE7-91D3-841DC8B892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676FD1-294A-4C57-80CD-ABFD23E5C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9D5289D-FB19-4FC5-9D68-928490724E30}"/>
              </a:ext>
            </a:extLst>
          </p:cNvPr>
          <p:cNvSpPr>
            <a:spLocks noGrp="1"/>
          </p:cNvSpPr>
          <p:nvPr>
            <p:ph type="dt" sz="half" idx="10"/>
          </p:nvPr>
        </p:nvSpPr>
        <p:spPr/>
        <p:txBody>
          <a:bodyPr/>
          <a:lstStyle/>
          <a:p>
            <a:fld id="{43642E08-211E-42F1-B896-B15BBCEB4DD1}" type="datetimeFigureOut">
              <a:rPr kumimoji="1" lang="ja-JP" altLang="en-US" smtClean="0"/>
              <a:t>2021/1/15</a:t>
            </a:fld>
            <a:endParaRPr kumimoji="1" lang="ja-JP" altLang="en-US"/>
          </a:p>
        </p:txBody>
      </p:sp>
      <p:sp>
        <p:nvSpPr>
          <p:cNvPr id="6" name="フッター プレースホルダー 5">
            <a:extLst>
              <a:ext uri="{FF2B5EF4-FFF2-40B4-BE49-F238E27FC236}">
                <a16:creationId xmlns:a16="http://schemas.microsoft.com/office/drawing/2014/main" id="{F48DEEA4-51F8-4A93-BB0F-FDA8F5C395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20B555-ABEE-4C2F-9730-114AA8ECD9C0}"/>
              </a:ext>
            </a:extLst>
          </p:cNvPr>
          <p:cNvSpPr>
            <a:spLocks noGrp="1"/>
          </p:cNvSpPr>
          <p:nvPr>
            <p:ph type="sldNum" sz="quarter" idx="12"/>
          </p:nvPr>
        </p:nvSpPr>
        <p:spPr/>
        <p:txBody>
          <a:body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415014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1E3979A-D266-4A2B-8851-9ABC8875B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CD7C1B8-DDE4-49CB-BE4A-69679B409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CC73F3-FA3A-418B-8EF1-160B4AE51A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42E08-211E-42F1-B896-B15BBCEB4DD1}" type="datetimeFigureOut">
              <a:rPr kumimoji="1" lang="ja-JP" altLang="en-US" smtClean="0"/>
              <a:t>2021/1/15</a:t>
            </a:fld>
            <a:endParaRPr kumimoji="1" lang="ja-JP" altLang="en-US"/>
          </a:p>
        </p:txBody>
      </p:sp>
      <p:sp>
        <p:nvSpPr>
          <p:cNvPr id="5" name="フッター プレースホルダー 4">
            <a:extLst>
              <a:ext uri="{FF2B5EF4-FFF2-40B4-BE49-F238E27FC236}">
                <a16:creationId xmlns:a16="http://schemas.microsoft.com/office/drawing/2014/main" id="{9C62CB10-8314-4048-AD5E-BF695E2C5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2BA78A7-8924-475B-8411-E618C9CBB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29D1D-AAA1-4782-BE6A-5ACFDAC6B2A9}" type="slidenum">
              <a:rPr kumimoji="1" lang="ja-JP" altLang="en-US" smtClean="0"/>
              <a:t>‹#›</a:t>
            </a:fld>
            <a:endParaRPr kumimoji="1" lang="ja-JP" altLang="en-US"/>
          </a:p>
        </p:txBody>
      </p:sp>
    </p:spTree>
    <p:extLst>
      <p:ext uri="{BB962C8B-B14F-4D97-AF65-F5344CB8AC3E}">
        <p14:creationId xmlns:p14="http://schemas.microsoft.com/office/powerpoint/2010/main" val="38433333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92455-FC2B-4D69-9ED7-50169ECA7C9F}"/>
              </a:ext>
            </a:extLst>
          </p:cNvPr>
          <p:cNvSpPr>
            <a:spLocks noGrp="1"/>
          </p:cNvSpPr>
          <p:nvPr>
            <p:ph type="ctrTitle"/>
          </p:nvPr>
        </p:nvSpPr>
        <p:spPr>
          <a:xfrm>
            <a:off x="0" y="2348365"/>
            <a:ext cx="12192000" cy="732460"/>
          </a:xfrm>
        </p:spPr>
        <p:txBody>
          <a:bodyPr>
            <a:normAutofit/>
          </a:bodyPr>
          <a:lstStyle/>
          <a:p>
            <a:r>
              <a:rPr lang="ja-JP" altLang="en-US" sz="4000" b="1" i="0" dirty="0">
                <a:solidFill>
                  <a:srgbClr val="1D1C1D"/>
                </a:solidFill>
                <a:effectLst/>
                <a:latin typeface="メイリオ" panose="020B0604030504040204" pitchFamily="50" charset="-128"/>
                <a:ea typeface="メイリオ" panose="020B0604030504040204" pitchFamily="50" charset="-128"/>
              </a:rPr>
              <a:t>ヒューマンでの学生生活において学んだこと</a:t>
            </a:r>
            <a:endParaRPr kumimoji="1" lang="ja-JP" altLang="en-US" sz="4000" b="1"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31C8A36F-C5D6-4042-88C3-EE6D0B868121}"/>
              </a:ext>
            </a:extLst>
          </p:cNvPr>
          <p:cNvSpPr>
            <a:spLocks noGrp="1"/>
          </p:cNvSpPr>
          <p:nvPr>
            <p:ph type="subTitle" idx="1"/>
          </p:nvPr>
        </p:nvSpPr>
        <p:spPr>
          <a:xfrm>
            <a:off x="4904764" y="5602783"/>
            <a:ext cx="7287236" cy="486562"/>
          </a:xfrm>
        </p:spPr>
        <p:txBody>
          <a:bodyPr>
            <a:noAutofit/>
          </a:bodyPr>
          <a:lstStyle/>
          <a:p>
            <a:r>
              <a:rPr kumimoji="1" lang="ja-JP" altLang="en-US" sz="3200" dirty="0">
                <a:latin typeface="メイリオ" panose="020B0604030504040204" pitchFamily="50" charset="-128"/>
                <a:ea typeface="メイリオ" panose="020B0604030504040204" pitchFamily="50" charset="-128"/>
              </a:rPr>
              <a:t>プログラマー専攻</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年生　上久保 豪太</a:t>
            </a:r>
          </a:p>
        </p:txBody>
      </p:sp>
    </p:spTree>
    <p:extLst>
      <p:ext uri="{BB962C8B-B14F-4D97-AF65-F5344CB8AC3E}">
        <p14:creationId xmlns:p14="http://schemas.microsoft.com/office/powerpoint/2010/main" val="272900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F61F16-3D78-4A44-BD2D-5AF2E527DD0F}"/>
              </a:ext>
            </a:extLst>
          </p:cNvPr>
          <p:cNvSpPr>
            <a:spLocks noGrp="1"/>
          </p:cNvSpPr>
          <p:nvPr>
            <p:ph type="title"/>
          </p:nvPr>
        </p:nvSpPr>
        <p:spPr/>
        <p:txBody>
          <a:bodyPr>
            <a:normAutofit/>
          </a:bodyPr>
          <a:lstStyle/>
          <a:p>
            <a:r>
              <a:rPr lang="ja-JP" altLang="en-US" sz="2800" b="1" dirty="0">
                <a:latin typeface="メイリオ" panose="020B0604030504040204" pitchFamily="50" charset="-128"/>
                <a:ea typeface="メイリオ" panose="020B0604030504040204" pitchFamily="50" charset="-128"/>
              </a:rPr>
              <a:t>報連相とは</a:t>
            </a:r>
            <a:endParaRPr kumimoji="1" lang="ja-JP" altLang="en-US" sz="2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C4EF69B-BBD8-4A13-9C02-D09E86AF38C5}"/>
              </a:ext>
            </a:extLst>
          </p:cNvPr>
          <p:cNvSpPr txBox="1"/>
          <p:nvPr/>
        </p:nvSpPr>
        <p:spPr>
          <a:xfrm>
            <a:off x="3243677" y="1899479"/>
            <a:ext cx="8084264" cy="954107"/>
          </a:xfrm>
          <a:prstGeom prst="rect">
            <a:avLst/>
          </a:prstGeom>
          <a:noFill/>
        </p:spPr>
        <p:txBody>
          <a:bodyPr wrap="none" rtlCol="0">
            <a:spAutoFit/>
          </a:bodyPr>
          <a:lstStyle/>
          <a:p>
            <a:r>
              <a:rPr lang="ja-JP" altLang="en-US" sz="2800" b="1" i="0" dirty="0">
                <a:solidFill>
                  <a:srgbClr val="333333"/>
                </a:solidFill>
                <a:effectLst/>
                <a:latin typeface="メイリオ" panose="020B0604030504040204" pitchFamily="50" charset="-128"/>
                <a:ea typeface="メイリオ" panose="020B0604030504040204" pitchFamily="50" charset="-128"/>
              </a:rPr>
              <a:t>上司からの指示や命令に対して</a:t>
            </a:r>
            <a:endParaRPr lang="en-US" altLang="ja-JP" sz="2800" b="1" i="0" dirty="0">
              <a:solidFill>
                <a:srgbClr val="333333"/>
              </a:solidFill>
              <a:effectLst/>
              <a:latin typeface="メイリオ" panose="020B0604030504040204" pitchFamily="50" charset="-128"/>
              <a:ea typeface="メイリオ" panose="020B0604030504040204" pitchFamily="50" charset="-128"/>
            </a:endParaRPr>
          </a:p>
          <a:p>
            <a:r>
              <a:rPr lang="ja-JP" altLang="en-US" sz="2800" b="1" i="0" dirty="0">
                <a:solidFill>
                  <a:srgbClr val="333333"/>
                </a:solidFill>
                <a:effectLst/>
                <a:latin typeface="メイリオ" panose="020B0604030504040204" pitchFamily="50" charset="-128"/>
                <a:ea typeface="メイリオ" panose="020B0604030504040204" pitchFamily="50" charset="-128"/>
              </a:rPr>
              <a:t>部下が仕事の進捗状況や結果などを知らせること</a:t>
            </a:r>
            <a:endParaRPr kumimoji="1" lang="ja-JP" altLang="en-US" sz="2800" b="1"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690069D-67A9-4165-AE89-6C8105FB41AD}"/>
              </a:ext>
            </a:extLst>
          </p:cNvPr>
          <p:cNvSpPr txBox="1"/>
          <p:nvPr/>
        </p:nvSpPr>
        <p:spPr>
          <a:xfrm>
            <a:off x="1350210" y="2022590"/>
            <a:ext cx="1893467" cy="707886"/>
          </a:xfrm>
          <a:prstGeom prst="rect">
            <a:avLst/>
          </a:prstGeom>
          <a:noFill/>
        </p:spPr>
        <p:txBody>
          <a:bodyPr wrap="none" rtlCol="0">
            <a:spAutoFit/>
          </a:bodyPr>
          <a:lstStyle/>
          <a:p>
            <a:r>
              <a:rPr kumimoji="1" lang="ja-JP" altLang="en-US" sz="4000" b="1" dirty="0">
                <a:latin typeface="メイリオ" panose="020B0604030504040204" pitchFamily="50" charset="-128"/>
                <a:ea typeface="メイリオ" panose="020B0604030504040204" pitchFamily="50" charset="-128"/>
              </a:rPr>
              <a:t>報告 </a:t>
            </a:r>
            <a:r>
              <a:rPr kumimoji="1" lang="en-US" altLang="ja-JP" sz="4000" b="1" dirty="0">
                <a:latin typeface="メイリオ" panose="020B0604030504040204" pitchFamily="50" charset="-128"/>
                <a:ea typeface="メイリオ" panose="020B0604030504040204" pitchFamily="50" charset="-128"/>
              </a:rPr>
              <a:t>…</a:t>
            </a:r>
            <a:endParaRPr kumimoji="1" lang="ja-JP" altLang="en-US" sz="4000" b="1"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B339C571-2851-4C39-A90B-CFAF972D81AB}"/>
              </a:ext>
            </a:extLst>
          </p:cNvPr>
          <p:cNvSpPr txBox="1"/>
          <p:nvPr/>
        </p:nvSpPr>
        <p:spPr>
          <a:xfrm>
            <a:off x="1350211" y="3778453"/>
            <a:ext cx="1893467" cy="707886"/>
          </a:xfrm>
          <a:prstGeom prst="rect">
            <a:avLst/>
          </a:prstGeom>
          <a:noFill/>
        </p:spPr>
        <p:txBody>
          <a:bodyPr wrap="square">
            <a:spAutoFit/>
          </a:bodyPr>
          <a:lstStyle/>
          <a:p>
            <a:r>
              <a:rPr lang="ja-JP" altLang="en-US" sz="4000" b="1" dirty="0">
                <a:latin typeface="メイリオ" panose="020B0604030504040204" pitchFamily="50" charset="-128"/>
                <a:ea typeface="メイリオ" panose="020B0604030504040204" pitchFamily="50" charset="-128"/>
              </a:rPr>
              <a:t>連絡</a:t>
            </a:r>
            <a:r>
              <a:rPr kumimoji="1" lang="ja-JP" altLang="en-US" sz="4000" b="1" dirty="0">
                <a:latin typeface="メイリオ" panose="020B0604030504040204" pitchFamily="50" charset="-128"/>
                <a:ea typeface="メイリオ" panose="020B0604030504040204" pitchFamily="50" charset="-128"/>
              </a:rPr>
              <a:t> </a:t>
            </a:r>
            <a:r>
              <a:rPr kumimoji="1" lang="en-US" altLang="ja-JP" sz="4000" b="1" dirty="0">
                <a:latin typeface="メイリオ" panose="020B0604030504040204" pitchFamily="50" charset="-128"/>
                <a:ea typeface="メイリオ" panose="020B0604030504040204" pitchFamily="50" charset="-128"/>
              </a:rPr>
              <a:t>…</a:t>
            </a:r>
            <a:endParaRPr kumimoji="1" lang="ja-JP" altLang="en-US" sz="4000" b="1"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27FA9DBA-BB4F-47D1-BBF8-C84759830CDE}"/>
              </a:ext>
            </a:extLst>
          </p:cNvPr>
          <p:cNvSpPr txBox="1"/>
          <p:nvPr/>
        </p:nvSpPr>
        <p:spPr>
          <a:xfrm>
            <a:off x="3243677" y="3778453"/>
            <a:ext cx="7571303" cy="646331"/>
          </a:xfrm>
          <a:prstGeom prst="rect">
            <a:avLst/>
          </a:prstGeom>
          <a:noFill/>
        </p:spPr>
        <p:txBody>
          <a:bodyPr wrap="none" rtlCol="0">
            <a:spAutoFit/>
          </a:bodyPr>
          <a:lstStyle/>
          <a:p>
            <a:r>
              <a:rPr lang="ja-JP" altLang="en-US" sz="3600" b="1" i="0" dirty="0">
                <a:solidFill>
                  <a:srgbClr val="333333"/>
                </a:solidFill>
                <a:effectLst/>
                <a:latin typeface="メイリオ" panose="020B0604030504040204" pitchFamily="50" charset="-128"/>
                <a:ea typeface="メイリオ" panose="020B0604030504040204" pitchFamily="50" charset="-128"/>
              </a:rPr>
              <a:t>関係者に簡単な情報を知らせること</a:t>
            </a:r>
            <a:endParaRPr kumimoji="1" lang="ja-JP" altLang="en-US" sz="3600" b="1"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F320784-B1E2-4D82-B440-343FE8A2BCA6}"/>
              </a:ext>
            </a:extLst>
          </p:cNvPr>
          <p:cNvSpPr txBox="1"/>
          <p:nvPr/>
        </p:nvSpPr>
        <p:spPr>
          <a:xfrm>
            <a:off x="1350210" y="5411206"/>
            <a:ext cx="1893467" cy="707886"/>
          </a:xfrm>
          <a:prstGeom prst="rect">
            <a:avLst/>
          </a:prstGeom>
          <a:noFill/>
        </p:spPr>
        <p:txBody>
          <a:bodyPr wrap="square">
            <a:spAutoFit/>
          </a:bodyPr>
          <a:lstStyle/>
          <a:p>
            <a:r>
              <a:rPr kumimoji="1" lang="ja-JP" altLang="en-US" sz="4000" b="1" dirty="0">
                <a:latin typeface="メイリオ" panose="020B0604030504040204" pitchFamily="50" charset="-128"/>
                <a:ea typeface="メイリオ" panose="020B0604030504040204" pitchFamily="50" charset="-128"/>
              </a:rPr>
              <a:t>相談 </a:t>
            </a:r>
            <a:r>
              <a:rPr kumimoji="1" lang="en-US" altLang="ja-JP" sz="4000" b="1" dirty="0">
                <a:latin typeface="メイリオ" panose="020B0604030504040204" pitchFamily="50" charset="-128"/>
                <a:ea typeface="メイリオ" panose="020B0604030504040204" pitchFamily="50" charset="-128"/>
              </a:rPr>
              <a:t>…</a:t>
            </a:r>
            <a:endParaRPr kumimoji="1" lang="ja-JP" altLang="en-US" sz="40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6A295227-C6EA-4F14-BAFB-E43C155A9B34}"/>
              </a:ext>
            </a:extLst>
          </p:cNvPr>
          <p:cNvSpPr txBox="1"/>
          <p:nvPr/>
        </p:nvSpPr>
        <p:spPr>
          <a:xfrm>
            <a:off x="3243676" y="5288095"/>
            <a:ext cx="8110124" cy="1384995"/>
          </a:xfrm>
          <a:prstGeom prst="rect">
            <a:avLst/>
          </a:prstGeom>
          <a:noFill/>
        </p:spPr>
        <p:txBody>
          <a:bodyPr wrap="square">
            <a:spAutoFit/>
          </a:bodyPr>
          <a:lstStyle/>
          <a:p>
            <a:r>
              <a:rPr lang="ja-JP" altLang="en-US" sz="2800" b="1" i="0" dirty="0">
                <a:solidFill>
                  <a:srgbClr val="333333"/>
                </a:solidFill>
                <a:effectLst/>
                <a:latin typeface="メイリオ" panose="020B0604030504040204" pitchFamily="50" charset="-128"/>
                <a:ea typeface="メイリオ" panose="020B0604030504040204" pitchFamily="50" charset="-128"/>
              </a:rPr>
              <a:t>困難な状況に陥ったり判断に迷ったときに、</a:t>
            </a:r>
            <a:endParaRPr lang="en-US" altLang="ja-JP" sz="2800" b="1" i="0" dirty="0">
              <a:solidFill>
                <a:srgbClr val="333333"/>
              </a:solidFill>
              <a:effectLst/>
              <a:latin typeface="メイリオ" panose="020B0604030504040204" pitchFamily="50" charset="-128"/>
              <a:ea typeface="メイリオ" panose="020B0604030504040204" pitchFamily="50" charset="-128"/>
            </a:endParaRPr>
          </a:p>
          <a:p>
            <a:r>
              <a:rPr lang="ja-JP" altLang="en-US" sz="2800" b="1" i="0" dirty="0">
                <a:solidFill>
                  <a:srgbClr val="333333"/>
                </a:solidFill>
                <a:effectLst/>
                <a:latin typeface="メイリオ" panose="020B0604030504040204" pitchFamily="50" charset="-128"/>
                <a:ea typeface="メイリオ" panose="020B0604030504040204" pitchFamily="50" charset="-128"/>
              </a:rPr>
              <a:t>上司や先輩、同僚など周囲に参考意見をうかがい、アドバイスをもらうこと</a:t>
            </a:r>
            <a:endParaRPr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160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AD4E6-F0D1-473F-9EF9-08BF8DEFAA97}"/>
              </a:ext>
            </a:extLst>
          </p:cNvPr>
          <p:cNvSpPr>
            <a:spLocks noGrp="1"/>
          </p:cNvSpPr>
          <p:nvPr>
            <p:ph type="title"/>
          </p:nvPr>
        </p:nvSpPr>
        <p:spPr>
          <a:xfrm>
            <a:off x="467264" y="511775"/>
            <a:ext cx="3561272" cy="584776"/>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アルバイトについて</a:t>
            </a:r>
          </a:p>
        </p:txBody>
      </p:sp>
      <p:sp>
        <p:nvSpPr>
          <p:cNvPr id="3" name="テキスト ボックス 2">
            <a:extLst>
              <a:ext uri="{FF2B5EF4-FFF2-40B4-BE49-F238E27FC236}">
                <a16:creationId xmlns:a16="http://schemas.microsoft.com/office/drawing/2014/main" id="{1159ED73-F86B-41E6-AFE4-3C3D80E2E64E}"/>
              </a:ext>
            </a:extLst>
          </p:cNvPr>
          <p:cNvSpPr txBox="1"/>
          <p:nvPr/>
        </p:nvSpPr>
        <p:spPr>
          <a:xfrm>
            <a:off x="569342" y="2190816"/>
            <a:ext cx="11622657" cy="584775"/>
          </a:xfrm>
          <a:prstGeom prst="rect">
            <a:avLst/>
          </a:prstGeom>
          <a:noFill/>
        </p:spPr>
        <p:txBody>
          <a:bodyPr wrap="square" rtlCol="0">
            <a:spAutoFit/>
          </a:bodyPr>
          <a:lstStyle/>
          <a:p>
            <a:r>
              <a:rPr lang="ja-JP" altLang="en-US" sz="3200" b="1" dirty="0">
                <a:latin typeface="メイリオ" panose="020B0604030504040204" pitchFamily="50" charset="-128"/>
                <a:ea typeface="メイリオ" panose="020B0604030504040204" pitchFamily="50" charset="-128"/>
              </a:rPr>
              <a:t>・２階がある大きなライフで、約１年間働いていた</a:t>
            </a:r>
            <a:endParaRPr kumimoji="1" lang="ja-JP" altLang="en-US" sz="32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33A2CAD-CFBD-48E3-8990-4552658BFC6D}"/>
              </a:ext>
            </a:extLst>
          </p:cNvPr>
          <p:cNvSpPr txBox="1"/>
          <p:nvPr/>
        </p:nvSpPr>
        <p:spPr>
          <a:xfrm>
            <a:off x="569343" y="3136612"/>
            <a:ext cx="11622657" cy="584775"/>
          </a:xfrm>
          <a:prstGeom prst="rect">
            <a:avLst/>
          </a:prstGeom>
          <a:noFill/>
        </p:spPr>
        <p:txBody>
          <a:bodyPr wrap="square" rtlCol="0">
            <a:spAutoFit/>
          </a:bodyPr>
          <a:lstStyle/>
          <a:p>
            <a:r>
              <a:rPr kumimoji="1" lang="ja-JP" altLang="en-US" sz="3200" b="1" dirty="0">
                <a:latin typeface="メイリオ" panose="020B0604030504040204" pitchFamily="50" charset="-128"/>
                <a:ea typeface="メイリオ" panose="020B0604030504040204" pitchFamily="50" charset="-128"/>
              </a:rPr>
              <a:t>・従業員一人一人にトランシーバを持たされていた</a:t>
            </a:r>
          </a:p>
        </p:txBody>
      </p:sp>
      <p:sp>
        <p:nvSpPr>
          <p:cNvPr id="6" name="テキスト ボックス 5">
            <a:extLst>
              <a:ext uri="{FF2B5EF4-FFF2-40B4-BE49-F238E27FC236}">
                <a16:creationId xmlns:a16="http://schemas.microsoft.com/office/drawing/2014/main" id="{2182EB87-D773-4DDF-9E5F-33B36752F51D}"/>
              </a:ext>
            </a:extLst>
          </p:cNvPr>
          <p:cNvSpPr txBox="1"/>
          <p:nvPr/>
        </p:nvSpPr>
        <p:spPr>
          <a:xfrm>
            <a:off x="569342" y="4082408"/>
            <a:ext cx="4698722"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・自分は夜間レジだった</a:t>
            </a:r>
          </a:p>
        </p:txBody>
      </p:sp>
    </p:spTree>
    <p:extLst>
      <p:ext uri="{BB962C8B-B14F-4D97-AF65-F5344CB8AC3E}">
        <p14:creationId xmlns:p14="http://schemas.microsoft.com/office/powerpoint/2010/main" val="303480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FF0A1-4D92-4ACD-B174-A3062E8327A0}"/>
              </a:ext>
            </a:extLst>
          </p:cNvPr>
          <p:cNvSpPr>
            <a:spLocks noGrp="1"/>
          </p:cNvSpPr>
          <p:nvPr>
            <p:ph type="title"/>
          </p:nvPr>
        </p:nvSpPr>
        <p:spPr/>
        <p:txBody>
          <a:bodyPr>
            <a:normAutofit/>
          </a:bodyPr>
          <a:lstStyle/>
          <a:p>
            <a:r>
              <a:rPr kumimoji="1" lang="ja-JP" altLang="en-US" sz="2800" b="1" dirty="0">
                <a:latin typeface="メイリオ" panose="020B0604030504040204" pitchFamily="50" charset="-128"/>
                <a:ea typeface="メイリオ" panose="020B0604030504040204" pitchFamily="50" charset="-128"/>
              </a:rPr>
              <a:t>ライフでは</a:t>
            </a:r>
            <a:r>
              <a:rPr kumimoji="1" lang="en-US" altLang="ja-JP" sz="2800" b="1" dirty="0">
                <a:latin typeface="メイリオ" panose="020B0604030504040204" pitchFamily="50" charset="-128"/>
                <a:ea typeface="メイリオ" panose="020B0604030504040204" pitchFamily="50" charset="-128"/>
              </a:rPr>
              <a:t>…</a:t>
            </a:r>
            <a:endParaRPr kumimoji="1" lang="ja-JP" altLang="en-US" sz="2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E45E9FC-B273-4506-8E36-DC5600CED984}"/>
              </a:ext>
            </a:extLst>
          </p:cNvPr>
          <p:cNvSpPr txBox="1"/>
          <p:nvPr/>
        </p:nvSpPr>
        <p:spPr>
          <a:xfrm>
            <a:off x="838200" y="2086253"/>
            <a:ext cx="7160935"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任された作業が終われば「報告」した</a:t>
            </a:r>
          </a:p>
        </p:txBody>
      </p:sp>
      <p:sp>
        <p:nvSpPr>
          <p:cNvPr id="4" name="テキスト ボックス 3">
            <a:extLst>
              <a:ext uri="{FF2B5EF4-FFF2-40B4-BE49-F238E27FC236}">
                <a16:creationId xmlns:a16="http://schemas.microsoft.com/office/drawing/2014/main" id="{3B40CB40-F1A4-4220-B6B2-36F492F4751B}"/>
              </a:ext>
            </a:extLst>
          </p:cNvPr>
          <p:cNvSpPr txBox="1"/>
          <p:nvPr/>
        </p:nvSpPr>
        <p:spPr>
          <a:xfrm>
            <a:off x="838200" y="3066593"/>
            <a:ext cx="7981672" cy="584775"/>
          </a:xfrm>
          <a:prstGeom prst="rect">
            <a:avLst/>
          </a:prstGeom>
          <a:noFill/>
        </p:spPr>
        <p:txBody>
          <a:bodyPr wrap="none" rtlCol="0">
            <a:spAutoFit/>
          </a:bodyPr>
          <a:lstStyle/>
          <a:p>
            <a:r>
              <a:rPr lang="ja-JP" altLang="en-US" sz="3200" b="1" dirty="0">
                <a:latin typeface="メイリオ" panose="020B0604030504040204" pitchFamily="50" charset="-128"/>
                <a:ea typeface="メイリオ" panose="020B0604030504040204" pitchFamily="50" charset="-128"/>
              </a:rPr>
              <a:t>値札に不備があった時に</a:t>
            </a:r>
            <a:r>
              <a:rPr kumimoji="1" lang="ja-JP" altLang="en-US" sz="3200" b="1" dirty="0">
                <a:latin typeface="メイリオ" panose="020B0604030504040204" pitchFamily="50" charset="-128"/>
                <a:ea typeface="メイリオ" panose="020B0604030504040204" pitchFamily="50" charset="-128"/>
              </a:rPr>
              <a:t>「連絡」していた</a:t>
            </a:r>
          </a:p>
        </p:txBody>
      </p:sp>
      <p:sp>
        <p:nvSpPr>
          <p:cNvPr id="5" name="テキスト ボックス 4">
            <a:extLst>
              <a:ext uri="{FF2B5EF4-FFF2-40B4-BE49-F238E27FC236}">
                <a16:creationId xmlns:a16="http://schemas.microsoft.com/office/drawing/2014/main" id="{8DFA6070-B58A-4FE9-B214-0687A451ECD2}"/>
              </a:ext>
            </a:extLst>
          </p:cNvPr>
          <p:cNvSpPr txBox="1"/>
          <p:nvPr/>
        </p:nvSpPr>
        <p:spPr>
          <a:xfrm>
            <a:off x="838200" y="4046933"/>
            <a:ext cx="11264622"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お客様からの相談でわからない事は先輩に「相談」していた</a:t>
            </a:r>
          </a:p>
        </p:txBody>
      </p:sp>
      <p:sp>
        <p:nvSpPr>
          <p:cNvPr id="6" name="テキスト ボックス 5">
            <a:extLst>
              <a:ext uri="{FF2B5EF4-FFF2-40B4-BE49-F238E27FC236}">
                <a16:creationId xmlns:a16="http://schemas.microsoft.com/office/drawing/2014/main" id="{D0ECCB32-336E-4F4B-BC4A-3F937473FB3C}"/>
              </a:ext>
            </a:extLst>
          </p:cNvPr>
          <p:cNvSpPr txBox="1"/>
          <p:nvPr/>
        </p:nvSpPr>
        <p:spPr>
          <a:xfrm>
            <a:off x="3128639" y="5969655"/>
            <a:ext cx="5570756"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以上をトランシーバで行っていた</a:t>
            </a:r>
          </a:p>
        </p:txBody>
      </p:sp>
    </p:spTree>
    <p:extLst>
      <p:ext uri="{BB962C8B-B14F-4D97-AF65-F5344CB8AC3E}">
        <p14:creationId xmlns:p14="http://schemas.microsoft.com/office/powerpoint/2010/main" val="236677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8B2045-5B5E-4283-A908-360446FC1A71}"/>
              </a:ext>
            </a:extLst>
          </p:cNvPr>
          <p:cNvSpPr>
            <a:spLocks noGrp="1"/>
          </p:cNvSpPr>
          <p:nvPr>
            <p:ph type="title"/>
          </p:nvPr>
        </p:nvSpPr>
        <p:spPr/>
        <p:txBody>
          <a:bodyPr>
            <a:normAutofit/>
          </a:bodyPr>
          <a:lstStyle/>
          <a:p>
            <a:r>
              <a:rPr kumimoji="1" lang="ja-JP" altLang="en-US" sz="2800" b="1" dirty="0">
                <a:latin typeface="メイリオ" panose="020B0604030504040204" pitchFamily="50" charset="-128"/>
                <a:ea typeface="メイリオ" panose="020B0604030504040204" pitchFamily="50" charset="-128"/>
              </a:rPr>
              <a:t>学ぶことができた要因</a:t>
            </a:r>
          </a:p>
        </p:txBody>
      </p:sp>
      <p:sp>
        <p:nvSpPr>
          <p:cNvPr id="3" name="テキスト ボックス 2">
            <a:extLst>
              <a:ext uri="{FF2B5EF4-FFF2-40B4-BE49-F238E27FC236}">
                <a16:creationId xmlns:a16="http://schemas.microsoft.com/office/drawing/2014/main" id="{210B49A7-1F8D-4B76-A1D3-223B39AA14F1}"/>
              </a:ext>
            </a:extLst>
          </p:cNvPr>
          <p:cNvSpPr txBox="1"/>
          <p:nvPr/>
        </p:nvSpPr>
        <p:spPr>
          <a:xfrm>
            <a:off x="648071" y="3338003"/>
            <a:ext cx="6340197"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・報連相の恩恵を受けやすい仕事</a:t>
            </a:r>
          </a:p>
        </p:txBody>
      </p:sp>
      <p:sp>
        <p:nvSpPr>
          <p:cNvPr id="4" name="テキスト ボックス 3">
            <a:extLst>
              <a:ext uri="{FF2B5EF4-FFF2-40B4-BE49-F238E27FC236}">
                <a16:creationId xmlns:a16="http://schemas.microsoft.com/office/drawing/2014/main" id="{33BFF3D0-6D6B-49C0-97D8-1D818108B7DC}"/>
              </a:ext>
            </a:extLst>
          </p:cNvPr>
          <p:cNvSpPr txBox="1"/>
          <p:nvPr/>
        </p:nvSpPr>
        <p:spPr>
          <a:xfrm>
            <a:off x="648071" y="2466095"/>
            <a:ext cx="7160935"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・報連相を行わなければならない仕事</a:t>
            </a:r>
          </a:p>
        </p:txBody>
      </p:sp>
      <p:sp>
        <p:nvSpPr>
          <p:cNvPr id="5" name="テキスト ボックス 4">
            <a:extLst>
              <a:ext uri="{FF2B5EF4-FFF2-40B4-BE49-F238E27FC236}">
                <a16:creationId xmlns:a16="http://schemas.microsoft.com/office/drawing/2014/main" id="{92ECAB91-28B8-4A33-A51C-D15EAF6F8819}"/>
              </a:ext>
            </a:extLst>
          </p:cNvPr>
          <p:cNvSpPr txBox="1"/>
          <p:nvPr/>
        </p:nvSpPr>
        <p:spPr>
          <a:xfrm>
            <a:off x="5620323" y="5969655"/>
            <a:ext cx="6288901"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以上の理由によって学ぶことができた</a:t>
            </a:r>
          </a:p>
        </p:txBody>
      </p:sp>
    </p:spTree>
    <p:extLst>
      <p:ext uri="{BB962C8B-B14F-4D97-AF65-F5344CB8AC3E}">
        <p14:creationId xmlns:p14="http://schemas.microsoft.com/office/powerpoint/2010/main" val="322687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3E58B8-C483-4752-9213-F24EF78F3D88}"/>
              </a:ext>
            </a:extLst>
          </p:cNvPr>
          <p:cNvSpPr>
            <a:spLocks noGrp="1"/>
          </p:cNvSpPr>
          <p:nvPr>
            <p:ph type="title"/>
          </p:nvPr>
        </p:nvSpPr>
        <p:spPr/>
        <p:txBody>
          <a:bodyPr>
            <a:normAutofit/>
          </a:bodyPr>
          <a:lstStyle/>
          <a:p>
            <a:r>
              <a:rPr kumimoji="1" lang="ja-JP" altLang="en-US" sz="3200" b="1" dirty="0">
                <a:latin typeface="メイリオ" panose="020B0604030504040204" pitchFamily="50" charset="-128"/>
                <a:ea typeface="メイリオ" panose="020B0604030504040204" pitchFamily="50" charset="-128"/>
              </a:rPr>
              <a:t>結論</a:t>
            </a:r>
          </a:p>
        </p:txBody>
      </p:sp>
      <p:sp>
        <p:nvSpPr>
          <p:cNvPr id="4" name="テキスト ボックス 3">
            <a:extLst>
              <a:ext uri="{FF2B5EF4-FFF2-40B4-BE49-F238E27FC236}">
                <a16:creationId xmlns:a16="http://schemas.microsoft.com/office/drawing/2014/main" id="{9127CB11-4EEC-4708-BBEA-FB61C0F3F136}"/>
              </a:ext>
            </a:extLst>
          </p:cNvPr>
          <p:cNvSpPr txBox="1"/>
          <p:nvPr/>
        </p:nvSpPr>
        <p:spPr>
          <a:xfrm>
            <a:off x="874057" y="2931795"/>
            <a:ext cx="10443886" cy="1323439"/>
          </a:xfrm>
          <a:prstGeom prst="rect">
            <a:avLst/>
          </a:prstGeom>
          <a:noFill/>
        </p:spPr>
        <p:txBody>
          <a:bodyPr wrap="none" rtlCol="0">
            <a:spAutoFit/>
          </a:bodyPr>
          <a:lstStyle/>
          <a:p>
            <a:pPr algn="ctr"/>
            <a:r>
              <a:rPr lang="ja-JP" altLang="en-US" sz="4000" b="1" dirty="0">
                <a:latin typeface="メイリオ" panose="020B0604030504040204" pitchFamily="50" charset="-128"/>
                <a:ea typeface="メイリオ" panose="020B0604030504040204" pitchFamily="50" charset="-128"/>
              </a:rPr>
              <a:t>高校とは違う環境、違う人々によって</a:t>
            </a:r>
            <a:endParaRPr lang="en-US" altLang="ja-JP" sz="4000" b="1" dirty="0">
              <a:latin typeface="メイリオ" panose="020B0604030504040204" pitchFamily="50" charset="-128"/>
              <a:ea typeface="メイリオ" panose="020B0604030504040204" pitchFamily="50" charset="-128"/>
            </a:endParaRPr>
          </a:p>
          <a:p>
            <a:pPr algn="ctr"/>
            <a:r>
              <a:rPr kumimoji="1" lang="ja-JP" altLang="en-US" sz="4000" b="1" dirty="0">
                <a:latin typeface="メイリオ" panose="020B0604030504040204" pitchFamily="50" charset="-128"/>
                <a:ea typeface="メイリオ" panose="020B0604030504040204" pitchFamily="50" charset="-128"/>
              </a:rPr>
              <a:t>社会人にとって必要な事を学ぶことができた</a:t>
            </a:r>
          </a:p>
        </p:txBody>
      </p:sp>
    </p:spTree>
    <p:extLst>
      <p:ext uri="{BB962C8B-B14F-4D97-AF65-F5344CB8AC3E}">
        <p14:creationId xmlns:p14="http://schemas.microsoft.com/office/powerpoint/2010/main" val="348619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27B782-9D90-400A-80C9-5E3A15A4DA2E}"/>
              </a:ext>
            </a:extLst>
          </p:cNvPr>
          <p:cNvSpPr>
            <a:spLocks noGrp="1"/>
          </p:cNvSpPr>
          <p:nvPr>
            <p:ph type="title"/>
          </p:nvPr>
        </p:nvSpPr>
        <p:spPr>
          <a:xfrm>
            <a:off x="838200" y="2344845"/>
            <a:ext cx="10515600" cy="1325563"/>
          </a:xfrm>
        </p:spPr>
        <p:txBody>
          <a:bodyPr>
            <a:normAutofit/>
          </a:bodyPr>
          <a:lstStyle/>
          <a:p>
            <a:pPr algn="ctr"/>
            <a:r>
              <a:rPr kumimoji="1" lang="ja-JP" altLang="en-US" sz="5400" b="1" dirty="0">
                <a:latin typeface="メイリオ" panose="020B0604030504040204" pitchFamily="50" charset="-128"/>
                <a:ea typeface="メイリオ" panose="020B0604030504040204" pitchFamily="50" charset="-128"/>
              </a:rPr>
              <a:t>ご清聴ありがとうございました</a:t>
            </a:r>
          </a:p>
        </p:txBody>
      </p:sp>
    </p:spTree>
    <p:extLst>
      <p:ext uri="{BB962C8B-B14F-4D97-AF65-F5344CB8AC3E}">
        <p14:creationId xmlns:p14="http://schemas.microsoft.com/office/powerpoint/2010/main" val="101732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545CB1A-EA0B-4DF7-9A70-6F0B7018C510}"/>
              </a:ext>
            </a:extLst>
          </p:cNvPr>
          <p:cNvSpPr>
            <a:spLocks noGrp="1"/>
          </p:cNvSpPr>
          <p:nvPr>
            <p:ph type="title"/>
          </p:nvPr>
        </p:nvSpPr>
        <p:spPr>
          <a:xfrm>
            <a:off x="838200" y="323181"/>
            <a:ext cx="1636552" cy="810532"/>
          </a:xfrm>
        </p:spPr>
        <p:txBody>
          <a:bodyPr>
            <a:normAutofit/>
          </a:bodyPr>
          <a:lstStyle/>
          <a:p>
            <a:r>
              <a:rPr lang="ja-JP" altLang="en-US" sz="3200" b="1" dirty="0">
                <a:latin typeface="メイリオ" panose="020B0604030504040204" pitchFamily="50" charset="-128"/>
                <a:ea typeface="メイリオ" panose="020B0604030504040204" pitchFamily="50" charset="-128"/>
              </a:rPr>
              <a:t>目次</a:t>
            </a:r>
          </a:p>
        </p:txBody>
      </p:sp>
      <p:sp>
        <p:nvSpPr>
          <p:cNvPr id="6" name="テキスト ボックス 5">
            <a:extLst>
              <a:ext uri="{FF2B5EF4-FFF2-40B4-BE49-F238E27FC236}">
                <a16:creationId xmlns:a16="http://schemas.microsoft.com/office/drawing/2014/main" id="{05645FCD-A5DC-4C08-B459-08831D2882D2}"/>
              </a:ext>
            </a:extLst>
          </p:cNvPr>
          <p:cNvSpPr txBox="1"/>
          <p:nvPr/>
        </p:nvSpPr>
        <p:spPr>
          <a:xfrm>
            <a:off x="781724" y="3301998"/>
            <a:ext cx="6631129" cy="923330"/>
          </a:xfrm>
          <a:prstGeom prst="rect">
            <a:avLst/>
          </a:prstGeom>
          <a:noFill/>
        </p:spPr>
        <p:txBody>
          <a:bodyPr wrap="square" rtlCol="0">
            <a:spAutoFit/>
          </a:bodyPr>
          <a:lstStyle/>
          <a:p>
            <a:r>
              <a:rPr kumimoji="1" lang="ja-JP" altLang="en-US" sz="5400" b="1" dirty="0">
                <a:latin typeface="メイリオ" panose="020B0604030504040204" pitchFamily="50" charset="-128"/>
                <a:ea typeface="メイリオ" panose="020B0604030504040204" pitchFamily="50" charset="-128"/>
              </a:rPr>
              <a:t>・報連相の大切さ</a:t>
            </a:r>
          </a:p>
        </p:txBody>
      </p:sp>
      <p:sp>
        <p:nvSpPr>
          <p:cNvPr id="8" name="テキスト ボックス 7">
            <a:extLst>
              <a:ext uri="{FF2B5EF4-FFF2-40B4-BE49-F238E27FC236}">
                <a16:creationId xmlns:a16="http://schemas.microsoft.com/office/drawing/2014/main" id="{8249F330-A54A-48DA-97C3-8BB772531A95}"/>
              </a:ext>
            </a:extLst>
          </p:cNvPr>
          <p:cNvSpPr txBox="1"/>
          <p:nvPr/>
        </p:nvSpPr>
        <p:spPr>
          <a:xfrm>
            <a:off x="781725" y="2378668"/>
            <a:ext cx="7802136" cy="923330"/>
          </a:xfrm>
          <a:prstGeom prst="rect">
            <a:avLst/>
          </a:prstGeom>
          <a:noFill/>
        </p:spPr>
        <p:txBody>
          <a:bodyPr wrap="none" rtlCol="0">
            <a:spAutoFit/>
          </a:bodyPr>
          <a:lstStyle/>
          <a:p>
            <a:r>
              <a:rPr lang="ja-JP" altLang="en-US" sz="5400" b="1" dirty="0">
                <a:latin typeface="メイリオ" panose="020B0604030504040204" pitchFamily="50" charset="-128"/>
                <a:ea typeface="メイリオ" panose="020B0604030504040204" pitchFamily="50" charset="-128"/>
              </a:rPr>
              <a:t>・多人数で作業を行う事</a:t>
            </a:r>
            <a:endParaRPr kumimoji="1" lang="en-US" altLang="ja-JP" sz="5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0000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6A03FE-E1C0-4725-94E6-8CF0C17F3E5C}"/>
              </a:ext>
            </a:extLst>
          </p:cNvPr>
          <p:cNvSpPr>
            <a:spLocks noGrp="1"/>
          </p:cNvSpPr>
          <p:nvPr>
            <p:ph type="title"/>
          </p:nvPr>
        </p:nvSpPr>
        <p:spPr>
          <a:xfrm>
            <a:off x="1115037" y="2766218"/>
            <a:ext cx="9396369" cy="1325563"/>
          </a:xfrm>
        </p:spPr>
        <p:txBody>
          <a:bodyPr>
            <a:noAutofit/>
          </a:bodyPr>
          <a:lstStyle/>
          <a:p>
            <a:pPr algn="ctr"/>
            <a:r>
              <a:rPr kumimoji="1" lang="ja-JP" altLang="en-US" sz="7200" b="1" dirty="0">
                <a:latin typeface="メイリオ" panose="020B0604030504040204" pitchFamily="50" charset="-128"/>
                <a:ea typeface="メイリオ" panose="020B0604030504040204" pitchFamily="50" charset="-128"/>
              </a:rPr>
              <a:t>多人数で作業を行う事</a:t>
            </a:r>
          </a:p>
        </p:txBody>
      </p:sp>
      <p:sp>
        <p:nvSpPr>
          <p:cNvPr id="3" name="テキスト ボックス 2">
            <a:extLst>
              <a:ext uri="{FF2B5EF4-FFF2-40B4-BE49-F238E27FC236}">
                <a16:creationId xmlns:a16="http://schemas.microsoft.com/office/drawing/2014/main" id="{2F882F02-6BD6-4E05-AABC-6D8CA61AD8A3}"/>
              </a:ext>
            </a:extLst>
          </p:cNvPr>
          <p:cNvSpPr txBox="1"/>
          <p:nvPr/>
        </p:nvSpPr>
        <p:spPr>
          <a:xfrm>
            <a:off x="436227" y="360726"/>
            <a:ext cx="3959604" cy="584775"/>
          </a:xfrm>
          <a:prstGeom prst="rect">
            <a:avLst/>
          </a:prstGeom>
          <a:solidFill>
            <a:schemeClr val="accent1">
              <a:lumMod val="20000"/>
              <a:lumOff val="80000"/>
            </a:schemeClr>
          </a:solidFill>
        </p:spPr>
        <p:txBody>
          <a:bodyPr wrap="square" rtlCol="0">
            <a:spAutoFit/>
          </a:bodyPr>
          <a:lstStyle/>
          <a:p>
            <a:pPr algn="ctr"/>
            <a:r>
              <a:rPr kumimoji="1" lang="ja-JP" altLang="en-US" sz="3200" dirty="0">
                <a:solidFill>
                  <a:schemeClr val="accent1">
                    <a:lumMod val="50000"/>
                  </a:schemeClr>
                </a:solidFill>
                <a:latin typeface="メイリオ" panose="020B0604030504040204" pitchFamily="50" charset="-128"/>
                <a:ea typeface="メイリオ" panose="020B0604030504040204" pitchFamily="50" charset="-128"/>
              </a:rPr>
              <a:t>学んだこと その①</a:t>
            </a:r>
          </a:p>
        </p:txBody>
      </p:sp>
      <p:sp>
        <p:nvSpPr>
          <p:cNvPr id="4" name="テキスト ボックス 3">
            <a:extLst>
              <a:ext uri="{FF2B5EF4-FFF2-40B4-BE49-F238E27FC236}">
                <a16:creationId xmlns:a16="http://schemas.microsoft.com/office/drawing/2014/main" id="{7042A3BD-E761-404A-A3A1-86B48F3DE1A2}"/>
              </a:ext>
            </a:extLst>
          </p:cNvPr>
          <p:cNvSpPr txBox="1"/>
          <p:nvPr/>
        </p:nvSpPr>
        <p:spPr>
          <a:xfrm>
            <a:off x="436227" y="1594249"/>
            <a:ext cx="1980029" cy="523220"/>
          </a:xfrm>
          <a:prstGeom prst="rect">
            <a:avLst/>
          </a:prstGeom>
          <a:noFill/>
        </p:spPr>
        <p:txBody>
          <a:bodyPr wrap="none" rtlCol="0">
            <a:spAutoFit/>
          </a:bodyPr>
          <a:lstStyle/>
          <a:p>
            <a:r>
              <a:rPr lang="ja-JP" altLang="en-US" sz="2800" b="1" dirty="0">
                <a:latin typeface="メイリオ" panose="020B0604030504040204" pitchFamily="50" charset="-128"/>
                <a:ea typeface="メイリオ" panose="020B0604030504040204" pitchFamily="50" charset="-128"/>
              </a:rPr>
              <a:t>学校生活</a:t>
            </a:r>
            <a:r>
              <a:rPr kumimoji="1" lang="ja-JP" altLang="en-US" sz="2800" b="1" dirty="0">
                <a:latin typeface="メイリオ" panose="020B0604030504040204" pitchFamily="50" charset="-128"/>
                <a:ea typeface="メイリオ" panose="020B0604030504040204" pitchFamily="50" charset="-128"/>
              </a:rPr>
              <a:t>で</a:t>
            </a:r>
          </a:p>
        </p:txBody>
      </p:sp>
      <p:sp>
        <p:nvSpPr>
          <p:cNvPr id="5" name="テキスト ボックス 4">
            <a:extLst>
              <a:ext uri="{FF2B5EF4-FFF2-40B4-BE49-F238E27FC236}">
                <a16:creationId xmlns:a16="http://schemas.microsoft.com/office/drawing/2014/main" id="{0C384932-CEC5-466B-A4D4-96B3BF01C4F8}"/>
              </a:ext>
            </a:extLst>
          </p:cNvPr>
          <p:cNvSpPr txBox="1"/>
          <p:nvPr/>
        </p:nvSpPr>
        <p:spPr>
          <a:xfrm>
            <a:off x="9213012" y="4554747"/>
            <a:ext cx="1620957" cy="523220"/>
          </a:xfrm>
          <a:prstGeom prst="rect">
            <a:avLst/>
          </a:prstGeom>
          <a:noFill/>
        </p:spPr>
        <p:txBody>
          <a:bodyPr wrap="none" rtlCol="0">
            <a:spAutoFit/>
          </a:bodyPr>
          <a:lstStyle/>
          <a:p>
            <a:r>
              <a:rPr lang="ja-JP" altLang="en-US" sz="2800" b="1" dirty="0">
                <a:latin typeface="メイリオ" panose="020B0604030504040204" pitchFamily="50" charset="-128"/>
                <a:ea typeface="メイリオ" panose="020B0604030504040204" pitchFamily="50" charset="-128"/>
              </a:rPr>
              <a:t>を</a:t>
            </a:r>
            <a:r>
              <a:rPr kumimoji="1" lang="ja-JP" altLang="en-US" sz="2800" b="1" dirty="0">
                <a:latin typeface="メイリオ" panose="020B0604030504040204" pitchFamily="50" charset="-128"/>
                <a:ea typeface="メイリオ" panose="020B0604030504040204" pitchFamily="50" charset="-128"/>
              </a:rPr>
              <a:t>学んだ</a:t>
            </a:r>
          </a:p>
        </p:txBody>
      </p:sp>
    </p:spTree>
    <p:extLst>
      <p:ext uri="{BB962C8B-B14F-4D97-AF65-F5344CB8AC3E}">
        <p14:creationId xmlns:p14="http://schemas.microsoft.com/office/powerpoint/2010/main" val="129277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48511-BBE2-4D80-A91F-0478DC6774BB}"/>
              </a:ext>
            </a:extLst>
          </p:cNvPr>
          <p:cNvSpPr>
            <a:spLocks noGrp="1"/>
          </p:cNvSpPr>
          <p:nvPr>
            <p:ph type="title"/>
          </p:nvPr>
        </p:nvSpPr>
        <p:spPr/>
        <p:txBody>
          <a:bodyPr>
            <a:normAutofit/>
          </a:bodyPr>
          <a:lstStyle/>
          <a:p>
            <a:r>
              <a:rPr kumimoji="1" lang="ja-JP" altLang="en-US" sz="2800" b="1" dirty="0">
                <a:latin typeface="メイリオ" panose="020B0604030504040204" pitchFamily="50" charset="-128"/>
                <a:ea typeface="メイリオ" panose="020B0604030504040204" pitchFamily="50" charset="-128"/>
              </a:rPr>
              <a:t>高校生時代は</a:t>
            </a:r>
            <a:r>
              <a:rPr kumimoji="1" lang="en-US" altLang="ja-JP" sz="2800" b="1" dirty="0">
                <a:latin typeface="メイリオ" panose="020B0604030504040204" pitchFamily="50" charset="-128"/>
                <a:ea typeface="メイリオ" panose="020B0604030504040204" pitchFamily="50" charset="-128"/>
              </a:rPr>
              <a:t>…</a:t>
            </a:r>
            <a:endParaRPr kumimoji="1" lang="ja-JP" altLang="en-US" sz="28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3919A1E5-6BBD-4F2C-81FB-49AFA74341BA}"/>
              </a:ext>
            </a:extLst>
          </p:cNvPr>
          <p:cNvSpPr txBox="1"/>
          <p:nvPr/>
        </p:nvSpPr>
        <p:spPr>
          <a:xfrm>
            <a:off x="3541454" y="2644170"/>
            <a:ext cx="5109091" cy="1569660"/>
          </a:xfrm>
          <a:prstGeom prst="rect">
            <a:avLst/>
          </a:prstGeom>
          <a:noFill/>
        </p:spPr>
        <p:txBody>
          <a:bodyPr wrap="none" rtlCol="0">
            <a:spAutoFit/>
          </a:bodyPr>
          <a:lstStyle/>
          <a:p>
            <a:r>
              <a:rPr kumimoji="1" lang="ja-JP" altLang="en-US" sz="9600" b="1" dirty="0">
                <a:latin typeface="メイリオ" panose="020B0604030504040204" pitchFamily="50" charset="-128"/>
                <a:ea typeface="メイリオ" panose="020B0604030504040204" pitchFamily="50" charset="-128"/>
              </a:rPr>
              <a:t>人見知り</a:t>
            </a:r>
          </a:p>
        </p:txBody>
      </p:sp>
      <p:sp>
        <p:nvSpPr>
          <p:cNvPr id="4" name="テキスト ボックス 3">
            <a:extLst>
              <a:ext uri="{FF2B5EF4-FFF2-40B4-BE49-F238E27FC236}">
                <a16:creationId xmlns:a16="http://schemas.microsoft.com/office/drawing/2014/main" id="{FC1936C6-40F2-4B3C-9B75-D32B9F800F26}"/>
              </a:ext>
            </a:extLst>
          </p:cNvPr>
          <p:cNvSpPr txBox="1"/>
          <p:nvPr/>
        </p:nvSpPr>
        <p:spPr>
          <a:xfrm>
            <a:off x="9419208" y="5459766"/>
            <a:ext cx="1261884"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だった</a:t>
            </a:r>
          </a:p>
        </p:txBody>
      </p:sp>
    </p:spTree>
    <p:extLst>
      <p:ext uri="{BB962C8B-B14F-4D97-AF65-F5344CB8AC3E}">
        <p14:creationId xmlns:p14="http://schemas.microsoft.com/office/powerpoint/2010/main" val="13773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8E59B-6369-4B32-8294-0A098A9DC45E}"/>
              </a:ext>
            </a:extLst>
          </p:cNvPr>
          <p:cNvSpPr>
            <a:spLocks noGrp="1"/>
          </p:cNvSpPr>
          <p:nvPr>
            <p:ph type="title"/>
          </p:nvPr>
        </p:nvSpPr>
        <p:spPr>
          <a:xfrm>
            <a:off x="838200" y="1554733"/>
            <a:ext cx="10515600" cy="1325563"/>
          </a:xfrm>
        </p:spPr>
        <p:txBody>
          <a:bodyPr>
            <a:normAutofit/>
          </a:bodyPr>
          <a:lstStyle/>
          <a:p>
            <a:pPr algn="ctr"/>
            <a:r>
              <a:rPr kumimoji="1" lang="ja-JP" altLang="en-US" sz="3200" b="1" dirty="0">
                <a:latin typeface="メイリオ" panose="020B0604030504040204" pitchFamily="50" charset="-128"/>
                <a:ea typeface="メイリオ" panose="020B0604030504040204" pitchFamily="50" charset="-128"/>
              </a:rPr>
              <a:t>そんな自分だからこそ感じることができた</a:t>
            </a:r>
          </a:p>
        </p:txBody>
      </p:sp>
      <p:sp>
        <p:nvSpPr>
          <p:cNvPr id="3" name="テキスト ボックス 2">
            <a:extLst>
              <a:ext uri="{FF2B5EF4-FFF2-40B4-BE49-F238E27FC236}">
                <a16:creationId xmlns:a16="http://schemas.microsoft.com/office/drawing/2014/main" id="{743B435B-2B6E-430C-82A5-75F09E3256B5}"/>
              </a:ext>
            </a:extLst>
          </p:cNvPr>
          <p:cNvSpPr txBox="1"/>
          <p:nvPr/>
        </p:nvSpPr>
        <p:spPr>
          <a:xfrm>
            <a:off x="2720717" y="3551067"/>
            <a:ext cx="6750566"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多人数で作業を行うメリットがある</a:t>
            </a:r>
          </a:p>
        </p:txBody>
      </p:sp>
    </p:spTree>
    <p:extLst>
      <p:ext uri="{BB962C8B-B14F-4D97-AF65-F5344CB8AC3E}">
        <p14:creationId xmlns:p14="http://schemas.microsoft.com/office/powerpoint/2010/main" val="418020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32F26-4837-4D13-AD7A-736B191934F5}"/>
              </a:ext>
            </a:extLst>
          </p:cNvPr>
          <p:cNvSpPr>
            <a:spLocks noGrp="1"/>
          </p:cNvSpPr>
          <p:nvPr>
            <p:ph type="title"/>
          </p:nvPr>
        </p:nvSpPr>
        <p:spPr/>
        <p:txBody>
          <a:bodyPr>
            <a:normAutofit/>
          </a:bodyPr>
          <a:lstStyle/>
          <a:p>
            <a:r>
              <a:rPr kumimoji="1" lang="ja-JP" altLang="en-US" sz="2800" b="1" dirty="0">
                <a:latin typeface="メイリオ" panose="020B0604030504040204" pitchFamily="50" charset="-128"/>
                <a:ea typeface="メイリオ" panose="020B0604030504040204" pitchFamily="50" charset="-128"/>
              </a:rPr>
              <a:t>多人数で作業を行うメリット</a:t>
            </a:r>
          </a:p>
        </p:txBody>
      </p:sp>
      <p:sp>
        <p:nvSpPr>
          <p:cNvPr id="3" name="テキスト ボックス 2">
            <a:extLst>
              <a:ext uri="{FF2B5EF4-FFF2-40B4-BE49-F238E27FC236}">
                <a16:creationId xmlns:a16="http://schemas.microsoft.com/office/drawing/2014/main" id="{70635A5B-6480-4CB9-9CCF-F0AE004B6495}"/>
              </a:ext>
            </a:extLst>
          </p:cNvPr>
          <p:cNvSpPr txBox="1"/>
          <p:nvPr/>
        </p:nvSpPr>
        <p:spPr>
          <a:xfrm>
            <a:off x="838200" y="2175029"/>
            <a:ext cx="11353800" cy="584775"/>
          </a:xfrm>
          <a:prstGeom prst="rect">
            <a:avLst/>
          </a:prstGeom>
          <a:noFill/>
        </p:spPr>
        <p:txBody>
          <a:bodyPr wrap="square" rtlCol="0">
            <a:spAutoFit/>
          </a:bodyPr>
          <a:lstStyle/>
          <a:p>
            <a:r>
              <a:rPr kumimoji="1" lang="ja-JP" altLang="en-US" sz="3200" b="1" dirty="0">
                <a:latin typeface="メイリオ" panose="020B0604030504040204" pitchFamily="50" charset="-128"/>
                <a:ea typeface="メイリオ" panose="020B0604030504040204" pitchFamily="50" charset="-128"/>
              </a:rPr>
              <a:t>・他人の知識を借りることができる</a:t>
            </a:r>
          </a:p>
        </p:txBody>
      </p:sp>
      <p:sp>
        <p:nvSpPr>
          <p:cNvPr id="4" name="テキスト ボックス 3">
            <a:extLst>
              <a:ext uri="{FF2B5EF4-FFF2-40B4-BE49-F238E27FC236}">
                <a16:creationId xmlns:a16="http://schemas.microsoft.com/office/drawing/2014/main" id="{4061A888-4E5F-4A6F-B5A0-533895757227}"/>
              </a:ext>
            </a:extLst>
          </p:cNvPr>
          <p:cNvSpPr txBox="1"/>
          <p:nvPr/>
        </p:nvSpPr>
        <p:spPr>
          <a:xfrm>
            <a:off x="838200" y="3805809"/>
            <a:ext cx="8392041"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・意識が</a:t>
            </a:r>
            <a:r>
              <a:rPr lang="ja-JP" altLang="en-US" sz="3200" b="1" dirty="0">
                <a:latin typeface="メイリオ" panose="020B0604030504040204" pitchFamily="50" charset="-128"/>
                <a:ea typeface="メイリオ" panose="020B0604030504040204" pitchFamily="50" charset="-128"/>
              </a:rPr>
              <a:t>統一される</a:t>
            </a:r>
            <a:r>
              <a:rPr kumimoji="1" lang="ja-JP" altLang="en-US" sz="3200" b="1" dirty="0">
                <a:latin typeface="メイリオ" panose="020B0604030504040204" pitchFamily="50" charset="-128"/>
                <a:ea typeface="メイリオ" panose="020B0604030504040204" pitchFamily="50" charset="-128"/>
              </a:rPr>
              <a:t>（デメリットでもある）</a:t>
            </a:r>
          </a:p>
        </p:txBody>
      </p:sp>
      <p:sp>
        <p:nvSpPr>
          <p:cNvPr id="5" name="テキスト ボックス 4">
            <a:extLst>
              <a:ext uri="{FF2B5EF4-FFF2-40B4-BE49-F238E27FC236}">
                <a16:creationId xmlns:a16="http://schemas.microsoft.com/office/drawing/2014/main" id="{0842F29D-F616-43CB-A4A3-47617919C269}"/>
              </a:ext>
            </a:extLst>
          </p:cNvPr>
          <p:cNvSpPr txBox="1"/>
          <p:nvPr/>
        </p:nvSpPr>
        <p:spPr>
          <a:xfrm>
            <a:off x="838200" y="2990419"/>
            <a:ext cx="6750566"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・知識のアウトプット手段が増える</a:t>
            </a:r>
          </a:p>
        </p:txBody>
      </p:sp>
      <p:sp>
        <p:nvSpPr>
          <p:cNvPr id="6" name="テキスト ボックス 5">
            <a:extLst>
              <a:ext uri="{FF2B5EF4-FFF2-40B4-BE49-F238E27FC236}">
                <a16:creationId xmlns:a16="http://schemas.microsoft.com/office/drawing/2014/main" id="{78AB7F1C-84B7-40A4-99A8-2A3CC137A552}"/>
              </a:ext>
            </a:extLst>
          </p:cNvPr>
          <p:cNvSpPr txBox="1"/>
          <p:nvPr/>
        </p:nvSpPr>
        <p:spPr>
          <a:xfrm>
            <a:off x="9991154" y="5752730"/>
            <a:ext cx="880562" cy="523220"/>
          </a:xfrm>
          <a:prstGeom prst="rect">
            <a:avLst/>
          </a:prstGeom>
          <a:noFill/>
        </p:spPr>
        <p:txBody>
          <a:bodyPr wrap="none" rtlCol="0">
            <a:spAutoFit/>
          </a:bodyPr>
          <a:lstStyle/>
          <a:p>
            <a:r>
              <a:rPr lang="en-US" altLang="ja-JP" sz="2800" b="1" dirty="0">
                <a:latin typeface="メイリオ" panose="020B0604030504040204" pitchFamily="50" charset="-128"/>
                <a:ea typeface="メイリオ" panose="020B0604030504040204" pitchFamily="50" charset="-128"/>
              </a:rPr>
              <a:t>etc.</a:t>
            </a:r>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49051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0150-4AB1-40E6-9D2E-71AAFC654287}"/>
              </a:ext>
            </a:extLst>
          </p:cNvPr>
          <p:cNvSpPr>
            <a:spLocks noGrp="1"/>
          </p:cNvSpPr>
          <p:nvPr>
            <p:ph type="title"/>
          </p:nvPr>
        </p:nvSpPr>
        <p:spPr/>
        <p:txBody>
          <a:bodyPr>
            <a:normAutofit/>
          </a:bodyPr>
          <a:lstStyle/>
          <a:p>
            <a:r>
              <a:rPr kumimoji="1" lang="ja-JP" altLang="en-US" sz="2800" b="1" dirty="0">
                <a:latin typeface="メイリオ" panose="020B0604030504040204" pitchFamily="50" charset="-128"/>
                <a:ea typeface="メイリオ" panose="020B0604030504040204" pitchFamily="50" charset="-128"/>
              </a:rPr>
              <a:t>学ぶことができた要因</a:t>
            </a:r>
          </a:p>
        </p:txBody>
      </p:sp>
      <p:sp>
        <p:nvSpPr>
          <p:cNvPr id="3" name="テキスト ボックス 2">
            <a:extLst>
              <a:ext uri="{FF2B5EF4-FFF2-40B4-BE49-F238E27FC236}">
                <a16:creationId xmlns:a16="http://schemas.microsoft.com/office/drawing/2014/main" id="{DEDB13A8-D68B-4BCF-8DBC-FD6EE08C6846}"/>
              </a:ext>
            </a:extLst>
          </p:cNvPr>
          <p:cNvSpPr txBox="1"/>
          <p:nvPr/>
        </p:nvSpPr>
        <p:spPr>
          <a:xfrm>
            <a:off x="1047564" y="2844225"/>
            <a:ext cx="6340197"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・勉強しようといってくれる友達</a:t>
            </a:r>
          </a:p>
        </p:txBody>
      </p:sp>
      <p:sp>
        <p:nvSpPr>
          <p:cNvPr id="4" name="テキスト ボックス 3">
            <a:extLst>
              <a:ext uri="{FF2B5EF4-FFF2-40B4-BE49-F238E27FC236}">
                <a16:creationId xmlns:a16="http://schemas.microsoft.com/office/drawing/2014/main" id="{C8FD2BB5-E112-465D-A6B3-5DE14835E8E4}"/>
              </a:ext>
            </a:extLst>
          </p:cNvPr>
          <p:cNvSpPr txBox="1"/>
          <p:nvPr/>
        </p:nvSpPr>
        <p:spPr>
          <a:xfrm>
            <a:off x="1047564" y="4000543"/>
            <a:ext cx="2646878" cy="584775"/>
          </a:xfrm>
          <a:prstGeom prst="rect">
            <a:avLst/>
          </a:prstGeom>
          <a:noFill/>
        </p:spPr>
        <p:txBody>
          <a:bodyPr wrap="none" rtlCol="0">
            <a:spAutoFit/>
          </a:bodyPr>
          <a:lstStyle/>
          <a:p>
            <a:r>
              <a:rPr kumimoji="1" lang="ja-JP" altLang="en-US" sz="3200" b="1" dirty="0">
                <a:latin typeface="メイリオ" panose="020B0604030504040204" pitchFamily="50" charset="-128"/>
                <a:ea typeface="メイリオ" panose="020B0604030504040204" pitchFamily="50" charset="-128"/>
              </a:rPr>
              <a:t>・チーム制作</a:t>
            </a:r>
          </a:p>
        </p:txBody>
      </p:sp>
      <p:sp>
        <p:nvSpPr>
          <p:cNvPr id="6" name="テキスト ボックス 5">
            <a:extLst>
              <a:ext uri="{FF2B5EF4-FFF2-40B4-BE49-F238E27FC236}">
                <a16:creationId xmlns:a16="http://schemas.microsoft.com/office/drawing/2014/main" id="{A65BD8B9-E2D4-4590-9E3C-0BCD0B92D7FA}"/>
              </a:ext>
            </a:extLst>
          </p:cNvPr>
          <p:cNvSpPr txBox="1"/>
          <p:nvPr/>
        </p:nvSpPr>
        <p:spPr>
          <a:xfrm>
            <a:off x="5550763" y="5969655"/>
            <a:ext cx="6641237"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以上の理由によって学ぶことができた</a:t>
            </a:r>
          </a:p>
        </p:txBody>
      </p:sp>
    </p:spTree>
    <p:extLst>
      <p:ext uri="{BB962C8B-B14F-4D97-AF65-F5344CB8AC3E}">
        <p14:creationId xmlns:p14="http://schemas.microsoft.com/office/powerpoint/2010/main" val="393231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6A03FE-E1C0-4725-94E6-8CF0C17F3E5C}"/>
              </a:ext>
            </a:extLst>
          </p:cNvPr>
          <p:cNvSpPr>
            <a:spLocks noGrp="1"/>
          </p:cNvSpPr>
          <p:nvPr>
            <p:ph type="title"/>
          </p:nvPr>
        </p:nvSpPr>
        <p:spPr>
          <a:xfrm>
            <a:off x="1115037" y="2766218"/>
            <a:ext cx="9396369" cy="1325563"/>
          </a:xfrm>
        </p:spPr>
        <p:txBody>
          <a:bodyPr>
            <a:noAutofit/>
          </a:bodyPr>
          <a:lstStyle/>
          <a:p>
            <a:pPr algn="ctr"/>
            <a:r>
              <a:rPr kumimoji="1" lang="ja-JP" altLang="en-US" sz="9600" b="1" dirty="0">
                <a:latin typeface="メイリオ" panose="020B0604030504040204" pitchFamily="50" charset="-128"/>
                <a:ea typeface="メイリオ" panose="020B0604030504040204" pitchFamily="50" charset="-128"/>
              </a:rPr>
              <a:t>報連相の大切さ</a:t>
            </a:r>
          </a:p>
        </p:txBody>
      </p:sp>
      <p:sp>
        <p:nvSpPr>
          <p:cNvPr id="3" name="テキスト ボックス 2">
            <a:extLst>
              <a:ext uri="{FF2B5EF4-FFF2-40B4-BE49-F238E27FC236}">
                <a16:creationId xmlns:a16="http://schemas.microsoft.com/office/drawing/2014/main" id="{2F882F02-6BD6-4E05-AABC-6D8CA61AD8A3}"/>
              </a:ext>
            </a:extLst>
          </p:cNvPr>
          <p:cNvSpPr txBox="1"/>
          <p:nvPr/>
        </p:nvSpPr>
        <p:spPr>
          <a:xfrm>
            <a:off x="436227" y="360726"/>
            <a:ext cx="3959604" cy="584775"/>
          </a:xfrm>
          <a:prstGeom prst="rect">
            <a:avLst/>
          </a:prstGeom>
          <a:solidFill>
            <a:schemeClr val="accent1">
              <a:lumMod val="20000"/>
              <a:lumOff val="80000"/>
            </a:schemeClr>
          </a:solidFill>
        </p:spPr>
        <p:txBody>
          <a:bodyPr wrap="square" rtlCol="0">
            <a:spAutoFit/>
          </a:bodyPr>
          <a:lstStyle/>
          <a:p>
            <a:pPr algn="ctr"/>
            <a:r>
              <a:rPr kumimoji="1" lang="ja-JP" altLang="en-US" sz="3200" dirty="0">
                <a:solidFill>
                  <a:schemeClr val="accent1">
                    <a:lumMod val="50000"/>
                  </a:schemeClr>
                </a:solidFill>
                <a:latin typeface="メイリオ" panose="020B0604030504040204" pitchFamily="50" charset="-128"/>
                <a:ea typeface="メイリオ" panose="020B0604030504040204" pitchFamily="50" charset="-128"/>
              </a:rPr>
              <a:t>学んだこと その②</a:t>
            </a:r>
          </a:p>
        </p:txBody>
      </p:sp>
      <p:sp>
        <p:nvSpPr>
          <p:cNvPr id="4" name="テキスト ボックス 3">
            <a:extLst>
              <a:ext uri="{FF2B5EF4-FFF2-40B4-BE49-F238E27FC236}">
                <a16:creationId xmlns:a16="http://schemas.microsoft.com/office/drawing/2014/main" id="{7042A3BD-E761-404A-A3A1-86B48F3DE1A2}"/>
              </a:ext>
            </a:extLst>
          </p:cNvPr>
          <p:cNvSpPr txBox="1"/>
          <p:nvPr/>
        </p:nvSpPr>
        <p:spPr>
          <a:xfrm>
            <a:off x="436227" y="1594249"/>
            <a:ext cx="2339102"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アルバイトで</a:t>
            </a:r>
          </a:p>
        </p:txBody>
      </p:sp>
      <p:sp>
        <p:nvSpPr>
          <p:cNvPr id="5" name="テキスト ボックス 4">
            <a:extLst>
              <a:ext uri="{FF2B5EF4-FFF2-40B4-BE49-F238E27FC236}">
                <a16:creationId xmlns:a16="http://schemas.microsoft.com/office/drawing/2014/main" id="{0C384932-CEC5-466B-A4D4-96B3BF01C4F8}"/>
              </a:ext>
            </a:extLst>
          </p:cNvPr>
          <p:cNvSpPr txBox="1"/>
          <p:nvPr/>
        </p:nvSpPr>
        <p:spPr>
          <a:xfrm>
            <a:off x="9213012" y="4554747"/>
            <a:ext cx="1620957" cy="523220"/>
          </a:xfrm>
          <a:prstGeom prst="rect">
            <a:avLst/>
          </a:prstGeom>
          <a:noFill/>
        </p:spPr>
        <p:txBody>
          <a:bodyPr wrap="none" rtlCol="0">
            <a:spAutoFit/>
          </a:bodyPr>
          <a:lstStyle/>
          <a:p>
            <a:r>
              <a:rPr kumimoji="1" lang="ja-JP" altLang="en-US" sz="2800" b="1" dirty="0">
                <a:latin typeface="メイリオ" panose="020B0604030504040204" pitchFamily="50" charset="-128"/>
                <a:ea typeface="メイリオ" panose="020B0604030504040204" pitchFamily="50" charset="-128"/>
              </a:rPr>
              <a:t>を学んだ</a:t>
            </a:r>
          </a:p>
        </p:txBody>
      </p:sp>
    </p:spTree>
    <p:extLst>
      <p:ext uri="{BB962C8B-B14F-4D97-AF65-F5344CB8AC3E}">
        <p14:creationId xmlns:p14="http://schemas.microsoft.com/office/powerpoint/2010/main" val="222473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FA8513-523A-4BF6-BE6F-AFCE8AC8C4A8}"/>
              </a:ext>
            </a:extLst>
          </p:cNvPr>
          <p:cNvSpPr>
            <a:spLocks noGrp="1"/>
          </p:cNvSpPr>
          <p:nvPr>
            <p:ph type="title"/>
          </p:nvPr>
        </p:nvSpPr>
        <p:spPr>
          <a:xfrm>
            <a:off x="662031" y="583238"/>
            <a:ext cx="2064391" cy="683499"/>
          </a:xfrm>
        </p:spPr>
        <p:txBody>
          <a:bodyPr>
            <a:normAutofit/>
          </a:bodyPr>
          <a:lstStyle/>
          <a:p>
            <a:r>
              <a:rPr kumimoji="1" lang="ja-JP" altLang="en-US" sz="2800" b="1" dirty="0">
                <a:latin typeface="メイリオ" panose="020B0604030504040204" pitchFamily="50" charset="-128"/>
                <a:ea typeface="メイリオ" panose="020B0604030504040204" pitchFamily="50" charset="-128"/>
              </a:rPr>
              <a:t>報連相とは</a:t>
            </a:r>
          </a:p>
        </p:txBody>
      </p:sp>
      <p:sp>
        <p:nvSpPr>
          <p:cNvPr id="3" name="テキスト ボックス 2">
            <a:extLst>
              <a:ext uri="{FF2B5EF4-FFF2-40B4-BE49-F238E27FC236}">
                <a16:creationId xmlns:a16="http://schemas.microsoft.com/office/drawing/2014/main" id="{6C0A0925-1D4C-42BE-B85F-D6454CBEF098}"/>
              </a:ext>
            </a:extLst>
          </p:cNvPr>
          <p:cNvSpPr txBox="1"/>
          <p:nvPr/>
        </p:nvSpPr>
        <p:spPr>
          <a:xfrm>
            <a:off x="0" y="3033017"/>
            <a:ext cx="12192000" cy="584775"/>
          </a:xfrm>
          <a:prstGeom prst="rect">
            <a:avLst/>
          </a:prstGeom>
          <a:noFill/>
        </p:spPr>
        <p:txBody>
          <a:bodyPr wrap="square" rtlCol="0">
            <a:spAutoFit/>
          </a:bodyPr>
          <a:lstStyle/>
          <a:p>
            <a:r>
              <a:rPr lang="ja-JP" altLang="en-US" sz="3200" b="1" i="0" dirty="0">
                <a:solidFill>
                  <a:srgbClr val="333333"/>
                </a:solidFill>
                <a:effectLst/>
                <a:latin typeface="メイリオ" panose="020B0604030504040204" pitchFamily="50" charset="-128"/>
                <a:ea typeface="メイリオ" panose="020B0604030504040204" pitchFamily="50" charset="-128"/>
              </a:rPr>
              <a:t>「報告」「連絡」「相談」それぞれの頭文字をとった造語を指す</a:t>
            </a:r>
            <a:endParaRPr kumimoji="1" lang="ja-JP" altLang="en-US" sz="3200" b="1" dirty="0"/>
          </a:p>
        </p:txBody>
      </p:sp>
      <p:sp>
        <p:nvSpPr>
          <p:cNvPr id="4" name="テキスト ボックス 3">
            <a:extLst>
              <a:ext uri="{FF2B5EF4-FFF2-40B4-BE49-F238E27FC236}">
                <a16:creationId xmlns:a16="http://schemas.microsoft.com/office/drawing/2014/main" id="{719283F1-37AE-46E2-A8ED-D50A6977D50A}"/>
              </a:ext>
            </a:extLst>
          </p:cNvPr>
          <p:cNvSpPr txBox="1"/>
          <p:nvPr/>
        </p:nvSpPr>
        <p:spPr>
          <a:xfrm>
            <a:off x="2967489" y="5793628"/>
            <a:ext cx="9224512" cy="707886"/>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・マイナビ</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https://gakumado.mynavi.jp/freshers/articles/42701</a:t>
            </a:r>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参照</a:t>
            </a:r>
            <a:r>
              <a:rPr kumimoji="1" lang="en-US" altLang="ja-JP" sz="2000" dirty="0">
                <a:latin typeface="メイリオ" panose="020B0604030504040204" pitchFamily="50" charset="-128"/>
                <a:ea typeface="メイリオ" panose="020B0604030504040204" pitchFamily="50" charset="-128"/>
              </a:rPr>
              <a:t>2021-01-07)</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346231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11606</TotalTime>
  <Words>1184</Words>
  <Application>Microsoft Office PowerPoint</Application>
  <PresentationFormat>ワイド画面</PresentationFormat>
  <Paragraphs>108</Paragraphs>
  <Slides>15</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メイリオ</vt:lpstr>
      <vt:lpstr>游ゴシック</vt:lpstr>
      <vt:lpstr>游ゴシック Light</vt:lpstr>
      <vt:lpstr>Arial</vt:lpstr>
      <vt:lpstr>Office テーマ</vt:lpstr>
      <vt:lpstr>ヒューマンでの学生生活において学んだこと</vt:lpstr>
      <vt:lpstr>目次</vt:lpstr>
      <vt:lpstr>多人数で作業を行う事</vt:lpstr>
      <vt:lpstr>高校生時代は…</vt:lpstr>
      <vt:lpstr>そんな自分だからこそ感じることができた</vt:lpstr>
      <vt:lpstr>多人数で作業を行うメリット</vt:lpstr>
      <vt:lpstr>学ぶことができた要因</vt:lpstr>
      <vt:lpstr>報連相の大切さ</vt:lpstr>
      <vt:lpstr>報連相とは</vt:lpstr>
      <vt:lpstr>報連相とは</vt:lpstr>
      <vt:lpstr>アルバイトについて</vt:lpstr>
      <vt:lpstr>ライフでは…</vt:lpstr>
      <vt:lpstr>学ぶことができた要因</vt:lpstr>
      <vt:lpstr>結論</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ヒューマンでの学生生活において学んだこと</dc:title>
  <dc:creator>上久保 豪太</dc:creator>
  <cp:lastModifiedBy>上久保 豪太</cp:lastModifiedBy>
  <cp:revision>49</cp:revision>
  <dcterms:created xsi:type="dcterms:W3CDTF">2021-01-07T05:52:25Z</dcterms:created>
  <dcterms:modified xsi:type="dcterms:W3CDTF">2021-01-18T04:08:29Z</dcterms:modified>
</cp:coreProperties>
</file>