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3"/>
  </p:notesMasterIdLst>
  <p:sldIdLst>
    <p:sldId id="256" r:id="rId2"/>
    <p:sldId id="258" r:id="rId3"/>
    <p:sldId id="259" r:id="rId4"/>
    <p:sldId id="260" r:id="rId5"/>
    <p:sldId id="262" r:id="rId6"/>
    <p:sldId id="308" r:id="rId7"/>
    <p:sldId id="311" r:id="rId8"/>
    <p:sldId id="310" r:id="rId9"/>
    <p:sldId id="309" r:id="rId10"/>
    <p:sldId id="312" r:id="rId11"/>
    <p:sldId id="315" r:id="rId12"/>
    <p:sldId id="318" r:id="rId13"/>
    <p:sldId id="317" r:id="rId14"/>
    <p:sldId id="316" r:id="rId15"/>
    <p:sldId id="319" r:id="rId16"/>
    <p:sldId id="320" r:id="rId17"/>
    <p:sldId id="321" r:id="rId18"/>
    <p:sldId id="322" r:id="rId19"/>
    <p:sldId id="323" r:id="rId20"/>
    <p:sldId id="324" r:id="rId21"/>
    <p:sldId id="281" r:id="rId22"/>
  </p:sldIdLst>
  <p:sldSz cx="9144000" cy="5143500" type="screen16x9"/>
  <p:notesSz cx="6858000" cy="9144000"/>
  <p:embeddedFontLst>
    <p:embeddedFont>
      <p:font typeface="Anaheim" panose="020B0604020202020204" charset="0"/>
      <p:regular r:id="rId24"/>
      <p:bold r:id="rId25"/>
    </p:embeddedFont>
    <p:embeddedFont>
      <p:font typeface="Bebas Neue" panose="020B0606020202050201" pitchFamily="34" charset="0"/>
      <p:regular r:id="rId26"/>
    </p:embeddedFont>
    <p:embeddedFont>
      <p:font typeface="Comfortaa" panose="020B0604020202020204" charset="0"/>
      <p:regular r:id="rId27"/>
      <p:bold r:id="rId28"/>
    </p:embeddedFont>
    <p:embeddedFont>
      <p:font typeface="Nunito black" pitchFamily="2"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3B6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4791C4-4680-4763-AACF-9CCE0CB6C800}">
  <a:tblStyle styleId="{664791C4-4680-4763-AACF-9CCE0CB6C8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28"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4c66b833e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24c66b833e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4c66b833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24c66b833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223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4c66b833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24c66b833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164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4c66b833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24c66b833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479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4c66b833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24c66b833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823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4c66b833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24c66b833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145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24c66b833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24c66b833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4c66b833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24c66b833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232f01766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2232f01766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2232f01766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2232f01766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4c66b833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4c66b833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4c66b833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24c66b833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651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2232f01766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2232f01766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709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2232f01766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2232f01766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161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4c66b833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4c66b833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21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45575" y="1077625"/>
            <a:ext cx="5052900" cy="23910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4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25" y="3525613"/>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rgbClr val="191919"/>
                </a:solidFill>
                <a:latin typeface="Anaheim"/>
                <a:ea typeface="Anaheim"/>
                <a:cs typeface="Anaheim"/>
                <a:sym typeface="Anahei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771760" y="-424457"/>
            <a:ext cx="5070489" cy="1544172"/>
          </a:xfrm>
          <a:custGeom>
            <a:avLst/>
            <a:gdLst/>
            <a:ahLst/>
            <a:cxnLst/>
            <a:rect l="l" t="t" r="r" b="b"/>
            <a:pathLst>
              <a:path w="183348" h="55837" extrusionOk="0">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3747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0074" y="-586499"/>
            <a:ext cx="3046337" cy="3596892"/>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84300" y="1801460"/>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87299" y="3535257"/>
            <a:ext cx="5474833" cy="1824096"/>
          </a:xfrm>
          <a:custGeom>
            <a:avLst/>
            <a:gdLst/>
            <a:ahLst/>
            <a:cxnLst/>
            <a:rect l="l" t="t" r="r" b="b"/>
            <a:pathLst>
              <a:path w="197969" h="65959" extrusionOk="0">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35080" y="2295937"/>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186" y="2619003"/>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9260" y="3466325"/>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0926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3549" y="-514273"/>
            <a:ext cx="3221171" cy="1963643"/>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29"/>
        <p:cNvGrpSpPr/>
        <p:nvPr/>
      </p:nvGrpSpPr>
      <p:grpSpPr>
        <a:xfrm>
          <a:off x="0" y="0"/>
          <a:ext cx="0" cy="0"/>
          <a:chOff x="0" y="0"/>
          <a:chExt cx="0" cy="0"/>
        </a:xfrm>
      </p:grpSpPr>
      <p:sp>
        <p:nvSpPr>
          <p:cNvPr id="130" name="Google Shape;130;p19"/>
          <p:cNvSpPr txBox="1">
            <a:spLocks noGrp="1"/>
          </p:cNvSpPr>
          <p:nvPr>
            <p:ph type="subTitle" idx="1"/>
          </p:nvPr>
        </p:nvSpPr>
        <p:spPr>
          <a:xfrm>
            <a:off x="813150" y="2327525"/>
            <a:ext cx="3556800" cy="154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9"/>
          <p:cNvSpPr txBox="1">
            <a:spLocks noGrp="1"/>
          </p:cNvSpPr>
          <p:nvPr>
            <p:ph type="title"/>
          </p:nvPr>
        </p:nvSpPr>
        <p:spPr>
          <a:xfrm>
            <a:off x="813150" y="1567975"/>
            <a:ext cx="4552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19"/>
          <p:cNvSpPr/>
          <p:nvPr/>
        </p:nvSpPr>
        <p:spPr>
          <a:xfrm>
            <a:off x="-917811" y="3189990"/>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869885" y="3849437"/>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rgbClr val="BCD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869885" y="3661564"/>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5"/>
        <p:cNvGrpSpPr/>
        <p:nvPr/>
      </p:nvGrpSpPr>
      <p:grpSpPr>
        <a:xfrm>
          <a:off x="0" y="0"/>
          <a:ext cx="0" cy="0"/>
          <a:chOff x="0" y="0"/>
          <a:chExt cx="0" cy="0"/>
        </a:xfrm>
      </p:grpSpPr>
      <p:sp>
        <p:nvSpPr>
          <p:cNvPr id="136" name="Google Shape;136;p20"/>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7" name="Google Shape;137;p20"/>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8" name="Google Shape;138;p20"/>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0"/>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1195863" y="16828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3"/>
          <p:cNvSpPr txBox="1">
            <a:spLocks noGrp="1"/>
          </p:cNvSpPr>
          <p:nvPr>
            <p:ph type="subTitle" idx="1"/>
          </p:nvPr>
        </p:nvSpPr>
        <p:spPr>
          <a:xfrm>
            <a:off x="1195863" y="22693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23"/>
          <p:cNvSpPr txBox="1">
            <a:spLocks noGrp="1"/>
          </p:cNvSpPr>
          <p:nvPr>
            <p:ph type="title" idx="2"/>
          </p:nvPr>
        </p:nvSpPr>
        <p:spPr>
          <a:xfrm>
            <a:off x="5081043" y="16828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3"/>
          <p:cNvSpPr txBox="1">
            <a:spLocks noGrp="1"/>
          </p:cNvSpPr>
          <p:nvPr>
            <p:ph type="subTitle" idx="3"/>
          </p:nvPr>
        </p:nvSpPr>
        <p:spPr>
          <a:xfrm>
            <a:off x="5081043" y="22693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3"/>
          <p:cNvSpPr txBox="1">
            <a:spLocks noGrp="1"/>
          </p:cNvSpPr>
          <p:nvPr>
            <p:ph type="title" idx="4"/>
          </p:nvPr>
        </p:nvSpPr>
        <p:spPr>
          <a:xfrm>
            <a:off x="1195863" y="3116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3"/>
          <p:cNvSpPr txBox="1">
            <a:spLocks noGrp="1"/>
          </p:cNvSpPr>
          <p:nvPr>
            <p:ph type="subTitle" idx="5"/>
          </p:nvPr>
        </p:nvSpPr>
        <p:spPr>
          <a:xfrm>
            <a:off x="1195863" y="3702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3"/>
          <p:cNvSpPr txBox="1">
            <a:spLocks noGrp="1"/>
          </p:cNvSpPr>
          <p:nvPr>
            <p:ph type="title" idx="6"/>
          </p:nvPr>
        </p:nvSpPr>
        <p:spPr>
          <a:xfrm>
            <a:off x="5081043" y="3116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23"/>
          <p:cNvSpPr txBox="1">
            <a:spLocks noGrp="1"/>
          </p:cNvSpPr>
          <p:nvPr>
            <p:ph type="subTitle" idx="7"/>
          </p:nvPr>
        </p:nvSpPr>
        <p:spPr>
          <a:xfrm>
            <a:off x="5081043" y="3702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0" name="Google Shape;180;p24"/>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4"/>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 name="Google Shape;182;p24"/>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4"/>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24"/>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4"/>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4"/>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4"/>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4"/>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4"/>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4"/>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0"/>
        <p:cNvGrpSpPr/>
        <p:nvPr/>
      </p:nvGrpSpPr>
      <p:grpSpPr>
        <a:xfrm>
          <a:off x="0" y="0"/>
          <a:ext cx="0" cy="0"/>
          <a:chOff x="0" y="0"/>
          <a:chExt cx="0" cy="0"/>
        </a:xfrm>
      </p:grpSpPr>
      <p:sp>
        <p:nvSpPr>
          <p:cNvPr id="221" name="Google Shape;221;p27"/>
          <p:cNvSpPr/>
          <p:nvPr/>
        </p:nvSpPr>
        <p:spPr>
          <a:xfrm rot="5400000">
            <a:off x="-524808" y="1494138"/>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rot="5400000">
            <a:off x="-5817" y="2639785"/>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rot="5400000">
            <a:off x="-674076" y="4419276"/>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rot="-5400000">
            <a:off x="5073598" y="3095424"/>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rot="-5400000">
            <a:off x="4698222" y="1827745"/>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rot="-5400000">
            <a:off x="5697212" y="2826735"/>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7"/>
        <p:cNvGrpSpPr/>
        <p:nvPr/>
      </p:nvGrpSpPr>
      <p:grpSpPr>
        <a:xfrm>
          <a:off x="0" y="0"/>
          <a:ext cx="0" cy="0"/>
          <a:chOff x="0" y="0"/>
          <a:chExt cx="0" cy="0"/>
        </a:xfrm>
      </p:grpSpPr>
      <p:sp>
        <p:nvSpPr>
          <p:cNvPr id="228" name="Google Shape;228;p28"/>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rot="10800000">
            <a:off x="6946525" y="-75457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rot="10800000" flipH="1">
            <a:off x="-610111" y="-420997"/>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rot="10800000" flipH="1">
            <a:off x="-562185" y="-205384"/>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rot="10800000" flipH="1">
            <a:off x="-562185" y="-393259"/>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33"/>
        <p:cNvGrpSpPr/>
        <p:nvPr/>
      </p:nvGrpSpPr>
      <p:grpSpPr>
        <a:xfrm>
          <a:off x="0" y="0"/>
          <a:ext cx="0" cy="0"/>
          <a:chOff x="0" y="0"/>
          <a:chExt cx="0" cy="0"/>
        </a:xfrm>
      </p:grpSpPr>
      <p:sp>
        <p:nvSpPr>
          <p:cNvPr id="234" name="Google Shape;234;p29"/>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35" name="Google Shape;235;p29"/>
          <p:cNvSpPr/>
          <p:nvPr/>
        </p:nvSpPr>
        <p:spPr>
          <a:xfrm rot="10800000" flipH="1">
            <a:off x="659175" y="-328750"/>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rot="10800000" flipH="1">
            <a:off x="-154025" y="-1579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rot="10800000" flipH="1">
            <a:off x="-110700" y="-13290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rot="10800000">
            <a:off x="6425950" y="2109538"/>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rot="10800000">
            <a:off x="6267900" y="3462388"/>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rot="10800000">
            <a:off x="7368975" y="4533838"/>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BLANK_1_1_1_1_1_1_1_1_1_1">
    <p:bg>
      <p:bgPr>
        <a:solidFill>
          <a:srgbClr val="46A9E7">
            <a:alpha val="7140"/>
          </a:srgbClr>
        </a:solidFill>
        <a:effectLst/>
      </p:bgPr>
    </p:bg>
    <p:spTree>
      <p:nvGrpSpPr>
        <p:cNvPr id="1" name="Shape 241"/>
        <p:cNvGrpSpPr/>
        <p:nvPr/>
      </p:nvGrpSpPr>
      <p:grpSpPr>
        <a:xfrm>
          <a:off x="0" y="0"/>
          <a:ext cx="0" cy="0"/>
          <a:chOff x="0" y="0"/>
          <a:chExt cx="0" cy="0"/>
        </a:xfrm>
      </p:grpSpPr>
      <p:sp>
        <p:nvSpPr>
          <p:cNvPr id="242" name="Google Shape;242;p30"/>
          <p:cNvSpPr txBox="1">
            <a:spLocks noGrp="1"/>
          </p:cNvSpPr>
          <p:nvPr>
            <p:ph type="sldNum" idx="12"/>
          </p:nvPr>
        </p:nvSpPr>
        <p:spPr>
          <a:xfrm rot="10800000" flipH="1">
            <a:off x="8404384" y="-34888"/>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43" name="Google Shape;243;p30"/>
          <p:cNvSpPr/>
          <p:nvPr/>
        </p:nvSpPr>
        <p:spPr>
          <a:xfrm>
            <a:off x="659175" y="3948438"/>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154025" y="2625688"/>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110700" y="3051988"/>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flipH="1">
            <a:off x="6425950" y="-328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flipH="1">
            <a:off x="6267900" y="-205150"/>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flipH="1">
            <a:off x="7368975" y="-205150"/>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rgbClr val="46A9E7">
            <a:alpha val="7140"/>
          </a:srgbClr>
        </a:solidFill>
        <a:effectLst/>
      </p:bgPr>
    </p:bg>
    <p:spTree>
      <p:nvGrpSpPr>
        <p:cNvPr id="1" name="Shape 192"/>
        <p:cNvGrpSpPr/>
        <p:nvPr/>
      </p:nvGrpSpPr>
      <p:grpSpPr>
        <a:xfrm>
          <a:off x="0" y="0"/>
          <a:ext cx="0" cy="0"/>
          <a:chOff x="0" y="0"/>
          <a:chExt cx="0" cy="0"/>
        </a:xfrm>
      </p:grpSpPr>
      <p:sp>
        <p:nvSpPr>
          <p:cNvPr id="193" name="Google Shape;193;p25"/>
          <p:cNvSpPr txBox="1">
            <a:spLocks noGrp="1"/>
          </p:cNvSpPr>
          <p:nvPr>
            <p:ph type="title" hasCustomPrompt="1"/>
          </p:nvPr>
        </p:nvSpPr>
        <p:spPr>
          <a:xfrm>
            <a:off x="1284000" y="4227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rgbClr val="46A9E7"/>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4" name="Google Shape;194;p25"/>
          <p:cNvSpPr txBox="1">
            <a:spLocks noGrp="1"/>
          </p:cNvSpPr>
          <p:nvPr>
            <p:ph type="subTitle" idx="1"/>
          </p:nvPr>
        </p:nvSpPr>
        <p:spPr>
          <a:xfrm>
            <a:off x="1284000" y="1251000"/>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5" name="Google Shape;195;p25"/>
          <p:cNvSpPr txBox="1">
            <a:spLocks noGrp="1"/>
          </p:cNvSpPr>
          <p:nvPr>
            <p:ph type="title" idx="2" hasCustomPrompt="1"/>
          </p:nvPr>
        </p:nvSpPr>
        <p:spPr>
          <a:xfrm>
            <a:off x="1284000" y="18788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rgbClr val="46A9E7"/>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6" name="Google Shape;196;p25"/>
          <p:cNvSpPr txBox="1">
            <a:spLocks noGrp="1"/>
          </p:cNvSpPr>
          <p:nvPr>
            <p:ph type="subTitle" idx="3"/>
          </p:nvPr>
        </p:nvSpPr>
        <p:spPr>
          <a:xfrm>
            <a:off x="1284000" y="2707138"/>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7" name="Google Shape;197;p25"/>
          <p:cNvSpPr txBox="1">
            <a:spLocks noGrp="1"/>
          </p:cNvSpPr>
          <p:nvPr>
            <p:ph type="title" idx="4" hasCustomPrompt="1"/>
          </p:nvPr>
        </p:nvSpPr>
        <p:spPr>
          <a:xfrm>
            <a:off x="1284000" y="33349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rgbClr val="46A9E7"/>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8" name="Google Shape;198;p25"/>
          <p:cNvSpPr txBox="1">
            <a:spLocks noGrp="1"/>
          </p:cNvSpPr>
          <p:nvPr>
            <p:ph type="subTitle" idx="5"/>
          </p:nvPr>
        </p:nvSpPr>
        <p:spPr>
          <a:xfrm>
            <a:off x="1284000" y="4163288"/>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9" name="Google Shape;199;p25"/>
          <p:cNvSpPr/>
          <p:nvPr/>
        </p:nvSpPr>
        <p:spPr>
          <a:xfrm rot="5400000">
            <a:off x="-524808" y="1494138"/>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rot="5400000">
            <a:off x="-5817" y="2639785"/>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rot="5400000">
            <a:off x="-674076" y="4419276"/>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rot="-5400000">
            <a:off x="5073598" y="3095424"/>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rot="-5400000">
            <a:off x="4698222" y="1827745"/>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rot="-5400000">
            <a:off x="5697212" y="2826735"/>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149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Tittle Only 2">
  <p:cSld name="TITLE_ONLY_1_1">
    <p:spTree>
      <p:nvGrpSpPr>
        <p:cNvPr id="1" name="Shape 55"/>
        <p:cNvGrpSpPr/>
        <p:nvPr/>
      </p:nvGrpSpPr>
      <p:grpSpPr>
        <a:xfrm>
          <a:off x="0" y="0"/>
          <a:ext cx="0" cy="0"/>
          <a:chOff x="0" y="0"/>
          <a:chExt cx="0" cy="0"/>
        </a:xfrm>
      </p:grpSpPr>
      <p:sp>
        <p:nvSpPr>
          <p:cNvPr id="56" name="Google Shape;56;p8"/>
          <p:cNvSpPr/>
          <p:nvPr/>
        </p:nvSpPr>
        <p:spPr>
          <a:xfrm rot="10800000">
            <a:off x="-1899393" y="401454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8"/>
          <p:cNvSpPr/>
          <p:nvPr/>
        </p:nvSpPr>
        <p:spPr>
          <a:xfrm rot="-5400000">
            <a:off x="7829613"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0"/>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12"/>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8"/>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720000" y="18748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6"/>
          <p:cNvSpPr txBox="1">
            <a:spLocks noGrp="1"/>
          </p:cNvSpPr>
          <p:nvPr>
            <p:ph type="title" idx="2" hasCustomPrompt="1"/>
          </p:nvPr>
        </p:nvSpPr>
        <p:spPr>
          <a:xfrm>
            <a:off x="720000" y="13305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6"/>
          <p:cNvSpPr txBox="1">
            <a:spLocks noGrp="1"/>
          </p:cNvSpPr>
          <p:nvPr>
            <p:ph type="subTitle" idx="1"/>
          </p:nvPr>
        </p:nvSpPr>
        <p:spPr>
          <a:xfrm>
            <a:off x="720000" y="2325813"/>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6"/>
          <p:cNvSpPr txBox="1">
            <a:spLocks noGrp="1"/>
          </p:cNvSpPr>
          <p:nvPr>
            <p:ph type="title" idx="3"/>
          </p:nvPr>
        </p:nvSpPr>
        <p:spPr>
          <a:xfrm>
            <a:off x="3327300" y="1874875"/>
            <a:ext cx="259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6"/>
          <p:cNvSpPr txBox="1">
            <a:spLocks noGrp="1"/>
          </p:cNvSpPr>
          <p:nvPr>
            <p:ph type="title" idx="4" hasCustomPrompt="1"/>
          </p:nvPr>
        </p:nvSpPr>
        <p:spPr>
          <a:xfrm>
            <a:off x="3327300" y="13305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6"/>
          <p:cNvSpPr txBox="1">
            <a:spLocks noGrp="1"/>
          </p:cNvSpPr>
          <p:nvPr>
            <p:ph type="subTitle" idx="5"/>
          </p:nvPr>
        </p:nvSpPr>
        <p:spPr>
          <a:xfrm>
            <a:off x="3327300" y="2329300"/>
            <a:ext cx="259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6"/>
          <p:cNvSpPr txBox="1">
            <a:spLocks noGrp="1"/>
          </p:cNvSpPr>
          <p:nvPr>
            <p:ph type="title" idx="6"/>
          </p:nvPr>
        </p:nvSpPr>
        <p:spPr>
          <a:xfrm>
            <a:off x="6087600" y="18748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6"/>
          <p:cNvSpPr txBox="1">
            <a:spLocks noGrp="1"/>
          </p:cNvSpPr>
          <p:nvPr>
            <p:ph type="title" idx="7" hasCustomPrompt="1"/>
          </p:nvPr>
        </p:nvSpPr>
        <p:spPr>
          <a:xfrm>
            <a:off x="6087600" y="13305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6"/>
          <p:cNvSpPr txBox="1">
            <a:spLocks noGrp="1"/>
          </p:cNvSpPr>
          <p:nvPr>
            <p:ph type="subTitle" idx="8"/>
          </p:nvPr>
        </p:nvSpPr>
        <p:spPr>
          <a:xfrm>
            <a:off x="6087600" y="2329300"/>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9"/>
          </p:nvPr>
        </p:nvSpPr>
        <p:spPr>
          <a:xfrm>
            <a:off x="720000" y="36642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6"/>
          <p:cNvSpPr txBox="1">
            <a:spLocks noGrp="1"/>
          </p:cNvSpPr>
          <p:nvPr>
            <p:ph type="title" idx="13" hasCustomPrompt="1"/>
          </p:nvPr>
        </p:nvSpPr>
        <p:spPr>
          <a:xfrm>
            <a:off x="720000" y="31199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6"/>
          <p:cNvSpPr txBox="1">
            <a:spLocks noGrp="1"/>
          </p:cNvSpPr>
          <p:nvPr>
            <p:ph type="subTitle" idx="14"/>
          </p:nvPr>
        </p:nvSpPr>
        <p:spPr>
          <a:xfrm>
            <a:off x="720000" y="4118700"/>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6"/>
          <p:cNvSpPr txBox="1">
            <a:spLocks noGrp="1"/>
          </p:cNvSpPr>
          <p:nvPr>
            <p:ph type="title" idx="15"/>
          </p:nvPr>
        </p:nvSpPr>
        <p:spPr>
          <a:xfrm>
            <a:off x="3327300" y="3664275"/>
            <a:ext cx="259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6"/>
          <p:cNvSpPr txBox="1">
            <a:spLocks noGrp="1"/>
          </p:cNvSpPr>
          <p:nvPr>
            <p:ph type="title" idx="16" hasCustomPrompt="1"/>
          </p:nvPr>
        </p:nvSpPr>
        <p:spPr>
          <a:xfrm>
            <a:off x="3327300" y="31199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6"/>
          <p:cNvSpPr txBox="1">
            <a:spLocks noGrp="1"/>
          </p:cNvSpPr>
          <p:nvPr>
            <p:ph type="subTitle" idx="17"/>
          </p:nvPr>
        </p:nvSpPr>
        <p:spPr>
          <a:xfrm>
            <a:off x="3327300" y="4118700"/>
            <a:ext cx="259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6"/>
          <p:cNvSpPr txBox="1">
            <a:spLocks noGrp="1"/>
          </p:cNvSpPr>
          <p:nvPr>
            <p:ph type="title" idx="18"/>
          </p:nvPr>
        </p:nvSpPr>
        <p:spPr>
          <a:xfrm>
            <a:off x="6087600" y="36642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6"/>
          <p:cNvSpPr txBox="1">
            <a:spLocks noGrp="1"/>
          </p:cNvSpPr>
          <p:nvPr>
            <p:ph type="title" idx="19" hasCustomPrompt="1"/>
          </p:nvPr>
        </p:nvSpPr>
        <p:spPr>
          <a:xfrm>
            <a:off x="6087600" y="3119975"/>
            <a:ext cx="13341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6"/>
          <p:cNvSpPr txBox="1">
            <a:spLocks noGrp="1"/>
          </p:cNvSpPr>
          <p:nvPr>
            <p:ph type="subTitle" idx="20"/>
          </p:nvPr>
        </p:nvSpPr>
        <p:spPr>
          <a:xfrm>
            <a:off x="6087600" y="4118700"/>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6"/>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16"/>
          <p:cNvSpPr/>
          <p:nvPr/>
        </p:nvSpPr>
        <p:spPr>
          <a:xfrm flipH="1">
            <a:off x="6449100" y="-437475"/>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rot="10800000">
            <a:off x="7074850" y="-6262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bg>
      <p:bgPr>
        <a:solidFill>
          <a:srgbClr val="46A9E7">
            <a:alpha val="7140"/>
          </a:srgbClr>
        </a:solidFill>
        <a:effectLst/>
      </p:bgPr>
    </p:bg>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90025" y="3185288"/>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rgbClr val="46A9E7"/>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3" name="Google Shape;113;p17"/>
          <p:cNvSpPr txBox="1">
            <a:spLocks noGrp="1"/>
          </p:cNvSpPr>
          <p:nvPr>
            <p:ph type="subTitle" idx="1"/>
          </p:nvPr>
        </p:nvSpPr>
        <p:spPr>
          <a:xfrm>
            <a:off x="1708625" y="1426325"/>
            <a:ext cx="5726700" cy="164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lt1"/>
                </a:solidFill>
                <a:latin typeface="Anaheim"/>
                <a:ea typeface="Anaheim"/>
                <a:cs typeface="Anaheim"/>
                <a:sym typeface="Anahei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14" name="Google Shape;114;p1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115" name="Google Shape;115;p17"/>
          <p:cNvSpPr/>
          <p:nvPr/>
        </p:nvSpPr>
        <p:spPr>
          <a:xfrm rot="10800000" flipH="1">
            <a:off x="659175" y="-328750"/>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0800000" flipH="1">
            <a:off x="-154025" y="-1579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10800000" flipH="1">
            <a:off x="-110700" y="-13290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rot="10800000">
            <a:off x="6425950" y="2109538"/>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rot="10800000">
            <a:off x="6267900" y="3462388"/>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rot="10800000">
            <a:off x="7368975" y="4533838"/>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1"/>
        <p:cNvGrpSpPr/>
        <p:nvPr/>
      </p:nvGrpSpPr>
      <p:grpSpPr>
        <a:xfrm>
          <a:off x="0" y="0"/>
          <a:ext cx="0" cy="0"/>
          <a:chOff x="0" y="0"/>
          <a:chExt cx="0" cy="0"/>
        </a:xfrm>
      </p:grpSpPr>
      <p:sp>
        <p:nvSpPr>
          <p:cNvPr id="122" name="Google Shape;122;p18"/>
          <p:cNvSpPr txBox="1">
            <a:spLocks noGrp="1"/>
          </p:cNvSpPr>
          <p:nvPr>
            <p:ph type="subTitle" idx="1"/>
          </p:nvPr>
        </p:nvSpPr>
        <p:spPr>
          <a:xfrm>
            <a:off x="2525675" y="3178675"/>
            <a:ext cx="4092600" cy="154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p:nvPr>
        </p:nvSpPr>
        <p:spPr>
          <a:xfrm>
            <a:off x="2525700" y="2741600"/>
            <a:ext cx="4092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8"/>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rot="10800000">
            <a:off x="6946525" y="-75457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rot="10800000" flipH="1">
            <a:off x="-610111" y="-420997"/>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rot="10800000" flipH="1">
            <a:off x="-562185" y="-205384"/>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0800000" flipH="1">
            <a:off x="-562185" y="-393259"/>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46A9E7">
            <a:alpha val="714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500"/>
              <a:buFont typeface="Comfortaa"/>
              <a:buNone/>
              <a:defRPr sz="3500">
                <a:solidFill>
                  <a:schemeClr val="accent1"/>
                </a:solidFill>
                <a:latin typeface="Comfortaa"/>
                <a:ea typeface="Comfortaa"/>
                <a:cs typeface="Comfortaa"/>
                <a:sym typeface="Comforta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naheim"/>
              <a:buChar char="●"/>
              <a:defRPr>
                <a:solidFill>
                  <a:schemeClr val="dk2"/>
                </a:solidFill>
                <a:latin typeface="Anaheim"/>
                <a:ea typeface="Anaheim"/>
                <a:cs typeface="Anaheim"/>
                <a:sym typeface="Anaheim"/>
              </a:defRPr>
            </a:lvl1pPr>
            <a:lvl2pPr marL="914400" lvl="1"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2pPr>
            <a:lvl3pPr marL="1371600" lvl="2"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3pPr>
            <a:lvl4pPr marL="1828800" lvl="3"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4pPr>
            <a:lvl5pPr marL="2286000" lvl="4"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5pPr>
            <a:lvl6pPr marL="2743200" lvl="5"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6pPr>
            <a:lvl7pPr marL="3200400" lvl="6"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7pPr>
            <a:lvl8pPr marL="3657600" lvl="7"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8pPr>
            <a:lvl9pPr marL="4114800" lvl="8" indent="-317500">
              <a:lnSpc>
                <a:spcPct val="115000"/>
              </a:lnSpc>
              <a:spcBef>
                <a:spcPts val="1600"/>
              </a:spcBef>
              <a:spcAft>
                <a:spcPts val="1600"/>
              </a:spcAft>
              <a:buClr>
                <a:schemeClr val="dk2"/>
              </a:buClr>
              <a:buSzPts val="1400"/>
              <a:buFont typeface="Anaheim"/>
              <a:buChar char="■"/>
              <a:defRPr>
                <a:solidFill>
                  <a:schemeClr val="dk2"/>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6" r:id="rId3"/>
    <p:sldLayoutId id="2147483657" r:id="rId4"/>
    <p:sldLayoutId id="2147483658" r:id="rId5"/>
    <p:sldLayoutId id="2147483661" r:id="rId6"/>
    <p:sldLayoutId id="2147483662" r:id="rId7"/>
    <p:sldLayoutId id="2147483663" r:id="rId8"/>
    <p:sldLayoutId id="2147483664" r:id="rId9"/>
    <p:sldLayoutId id="2147483665" r:id="rId10"/>
    <p:sldLayoutId id="2147483666" r:id="rId11"/>
    <p:sldLayoutId id="2147483669" r:id="rId12"/>
    <p:sldLayoutId id="2147483670" r:id="rId13"/>
    <p:sldLayoutId id="2147483673" r:id="rId14"/>
    <p:sldLayoutId id="2147483674" r:id="rId15"/>
    <p:sldLayoutId id="2147483675" r:id="rId16"/>
    <p:sldLayoutId id="2147483676" r:id="rId17"/>
    <p:sldLayoutId id="2147483682" r:id="rId1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ctrTitle"/>
          </p:nvPr>
        </p:nvSpPr>
        <p:spPr>
          <a:xfrm>
            <a:off x="2045575" y="1077625"/>
            <a:ext cx="5052900" cy="23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chemeClr val="accent1"/>
                </a:solidFill>
              </a:rPr>
              <a:t>HỌC TẬP TÍCH CỰC</a:t>
            </a:r>
            <a:endParaRPr b="1">
              <a:solidFill>
                <a:schemeClr val="dk1"/>
              </a:solidFill>
            </a:endParaRPr>
          </a:p>
        </p:txBody>
      </p:sp>
      <p:sp>
        <p:nvSpPr>
          <p:cNvPr id="260" name="Google Shape;260;p34"/>
          <p:cNvSpPr txBox="1">
            <a:spLocks noGrp="1"/>
          </p:cNvSpPr>
          <p:nvPr>
            <p:ph type="subTitle" idx="1"/>
          </p:nvPr>
        </p:nvSpPr>
        <p:spPr>
          <a:xfrm>
            <a:off x="2392500" y="3263875"/>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t>Lê Trần Hiếu Nhân</a:t>
            </a:r>
          </a:p>
          <a:p>
            <a:pPr marL="0" lvl="0" indent="0" algn="ctr" rtl="0">
              <a:spcBef>
                <a:spcPts val="0"/>
              </a:spcBef>
              <a:spcAft>
                <a:spcPts val="0"/>
              </a:spcAft>
              <a:buNone/>
            </a:pPr>
            <a:r>
              <a:rPr lang="en-US" b="1"/>
              <a:t>B2308203</a:t>
            </a:r>
            <a:endParaRPr b="1"/>
          </a:p>
        </p:txBody>
      </p:sp>
      <p:sp>
        <p:nvSpPr>
          <p:cNvPr id="2" name="Text Placeholder 3">
            <a:extLst>
              <a:ext uri="{FF2B5EF4-FFF2-40B4-BE49-F238E27FC236}">
                <a16:creationId xmlns:a16="http://schemas.microsoft.com/office/drawing/2014/main" id="{B570D860-677F-2BD9-EDCA-170B359C3A21}"/>
              </a:ext>
            </a:extLst>
          </p:cNvPr>
          <p:cNvSpPr txBox="1">
            <a:spLocks/>
          </p:cNvSpPr>
          <p:nvPr/>
        </p:nvSpPr>
        <p:spPr>
          <a:xfrm>
            <a:off x="3067830" y="3965514"/>
            <a:ext cx="3008339" cy="492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atin typeface="Nunito black" pitchFamily="2" charset="0"/>
              </a:rPr>
              <a:t>Giảng viên: Đỗ Thanh Nghị</a:t>
            </a:r>
            <a:endParaRPr lang="en-US">
              <a:latin typeface="Nunito black"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5;p38">
            <a:extLst>
              <a:ext uri="{FF2B5EF4-FFF2-40B4-BE49-F238E27FC236}">
                <a16:creationId xmlns:a16="http://schemas.microsoft.com/office/drawing/2014/main" id="{2AA0CB29-63E0-45A7-C9B9-BF08426D12E1}"/>
              </a:ext>
            </a:extLst>
          </p:cNvPr>
          <p:cNvSpPr txBox="1">
            <a:spLocks/>
          </p:cNvSpPr>
          <p:nvPr/>
        </p:nvSpPr>
        <p:spPr>
          <a:xfrm>
            <a:off x="142509" y="1225294"/>
            <a:ext cx="6748507" cy="236775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ltLang="vi-VN" sz="1600"/>
          </a:p>
        </p:txBody>
      </p:sp>
      <p:graphicFrame>
        <p:nvGraphicFramePr>
          <p:cNvPr id="2" name="Table 1">
            <a:extLst>
              <a:ext uri="{FF2B5EF4-FFF2-40B4-BE49-F238E27FC236}">
                <a16:creationId xmlns:a16="http://schemas.microsoft.com/office/drawing/2014/main" id="{122C9870-0E66-B0B6-BF8F-1DA9691614C3}"/>
              </a:ext>
            </a:extLst>
          </p:cNvPr>
          <p:cNvGraphicFramePr>
            <a:graphicFrameLocks noGrp="1"/>
          </p:cNvGraphicFramePr>
          <p:nvPr>
            <p:extLst>
              <p:ext uri="{D42A27DB-BD31-4B8C-83A1-F6EECF244321}">
                <p14:modId xmlns:p14="http://schemas.microsoft.com/office/powerpoint/2010/main" val="153542247"/>
              </p:ext>
            </p:extLst>
          </p:nvPr>
        </p:nvGraphicFramePr>
        <p:xfrm>
          <a:off x="1061094" y="1225294"/>
          <a:ext cx="7021812" cy="2933700"/>
        </p:xfrm>
        <a:graphic>
          <a:graphicData uri="http://schemas.openxmlformats.org/drawingml/2006/table">
            <a:tbl>
              <a:tblPr firstRow="1" firstCol="1" bandRow="1">
                <a:tableStyleId>{664791C4-4680-4763-AACF-9CCE0CB6C800}</a:tableStyleId>
              </a:tblPr>
              <a:tblGrid>
                <a:gridCol w="3675339">
                  <a:extLst>
                    <a:ext uri="{9D8B030D-6E8A-4147-A177-3AD203B41FA5}">
                      <a16:colId xmlns:a16="http://schemas.microsoft.com/office/drawing/2014/main" val="3713240825"/>
                    </a:ext>
                  </a:extLst>
                </a:gridCol>
                <a:gridCol w="3346473">
                  <a:extLst>
                    <a:ext uri="{9D8B030D-6E8A-4147-A177-3AD203B41FA5}">
                      <a16:colId xmlns:a16="http://schemas.microsoft.com/office/drawing/2014/main" val="49709391"/>
                    </a:ext>
                  </a:extLst>
                </a:gridCol>
              </a:tblGrid>
              <a:tr h="0">
                <a:tc>
                  <a:txBody>
                    <a:bodyPr/>
                    <a:lstStyle/>
                    <a:p>
                      <a:pPr algn="ctr">
                        <a:spcAft>
                          <a:spcPts val="1200"/>
                        </a:spcAft>
                      </a:pPr>
                      <a:r>
                        <a:rPr lang="en-US" sz="2000" b="1">
                          <a:effectLst/>
                          <a:latin typeface="Anaheim" panose="020B0604020202020204" charset="0"/>
                        </a:rPr>
                        <a:t>Ưu điểm</a:t>
                      </a:r>
                      <a:endParaRPr lang="vi-VN" sz="2000" b="1">
                        <a:effectLst/>
                        <a:latin typeface="Anaheim" panose="020B060402020202020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US" sz="2000" b="1">
                          <a:effectLst/>
                          <a:latin typeface="Anaheim" panose="020B0604020202020204" charset="0"/>
                        </a:rPr>
                        <a:t>Nhược điểm</a:t>
                      </a:r>
                      <a:endParaRPr lang="vi-VN" sz="2000" b="1">
                        <a:effectLst/>
                        <a:latin typeface="Anaheim" panose="020B060402020202020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6817946"/>
                  </a:ext>
                </a:extLst>
              </a:tr>
              <a:tr h="0">
                <a:tc>
                  <a:txBody>
                    <a:bodyPr/>
                    <a:lstStyle/>
                    <a:p>
                      <a:pPr marL="342900" lvl="0" indent="-342900">
                        <a:spcAft>
                          <a:spcPts val="500"/>
                        </a:spcAft>
                        <a:buFont typeface="Symbol" panose="05050102010706020507" pitchFamily="18" charset="2"/>
                        <a:buChar char=""/>
                      </a:pPr>
                      <a:r>
                        <a:rPr lang="en-US" sz="2000">
                          <a:effectLst/>
                          <a:latin typeface="Anaheim" panose="020B0604020202020204" charset="0"/>
                        </a:rPr>
                        <a:t>Kích thích sự sáng tạo do tiếp thu nhiều nguồn ý kiến khác nhau</a:t>
                      </a:r>
                      <a:endParaRPr lang="vi-VN" sz="2000">
                        <a:effectLst/>
                        <a:latin typeface="Anaheim" panose="020B0604020202020204" charset="0"/>
                      </a:endParaRPr>
                    </a:p>
                    <a:p>
                      <a:pPr marL="342900" lvl="0" indent="-342900">
                        <a:spcAft>
                          <a:spcPts val="500"/>
                        </a:spcAft>
                        <a:buFont typeface="Symbol" panose="05050102010706020507" pitchFamily="18" charset="2"/>
                        <a:buChar char=""/>
                      </a:pPr>
                      <a:r>
                        <a:rPr lang="en-US" sz="2000">
                          <a:effectLst/>
                          <a:latin typeface="Anaheim" panose="020B0604020202020204" charset="0"/>
                        </a:rPr>
                        <a:t>Tăng cường kỹ năng giao tiếp</a:t>
                      </a:r>
                      <a:endParaRPr lang="vi-VN" sz="2000">
                        <a:effectLst/>
                        <a:latin typeface="Anaheim" panose="020B0604020202020204" charset="0"/>
                      </a:endParaRPr>
                    </a:p>
                    <a:p>
                      <a:pPr marL="342900" lvl="0" indent="-342900">
                        <a:spcAft>
                          <a:spcPts val="500"/>
                        </a:spcAft>
                        <a:buFont typeface="Symbol" panose="05050102010706020507" pitchFamily="18" charset="2"/>
                        <a:buChar char=""/>
                      </a:pPr>
                      <a:r>
                        <a:rPr lang="en-US" sz="2000">
                          <a:effectLst/>
                          <a:latin typeface="Anaheim" panose="020B0604020202020204" charset="0"/>
                        </a:rPr>
                        <a:t>Có động lực và tinh thần cao hơn</a:t>
                      </a:r>
                      <a:endParaRPr lang="vi-VN" sz="2000">
                        <a:effectLst/>
                        <a:latin typeface="Anaheim" panose="020B0604020202020204" charset="0"/>
                      </a:endParaRPr>
                    </a:p>
                    <a:p>
                      <a:pPr marL="342900" lvl="0" indent="-342900">
                        <a:spcAft>
                          <a:spcPts val="500"/>
                        </a:spcAft>
                        <a:buFont typeface="Symbol" panose="05050102010706020507" pitchFamily="18" charset="2"/>
                        <a:buChar char=""/>
                      </a:pPr>
                      <a:r>
                        <a:rPr lang="en-US" sz="2000">
                          <a:effectLst/>
                          <a:latin typeface="Anaheim" panose="020B0604020202020204" charset="0"/>
                        </a:rPr>
                        <a:t>Tiết kiệm thời gian và công sức</a:t>
                      </a:r>
                      <a:endParaRPr lang="vi-VN" sz="2000">
                        <a:effectLst/>
                        <a:latin typeface="Anaheim" panose="020B060402020202020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spcAft>
                          <a:spcPts val="500"/>
                        </a:spcAft>
                        <a:buFont typeface="Symbol" panose="05050102010706020507" pitchFamily="18" charset="2"/>
                        <a:buChar char=""/>
                      </a:pPr>
                      <a:r>
                        <a:rPr lang="en-US" sz="2000">
                          <a:effectLst/>
                          <a:latin typeface="Anaheim" panose="020B0604020202020204" charset="0"/>
                        </a:rPr>
                        <a:t>Mất tập trung</a:t>
                      </a:r>
                      <a:endParaRPr lang="vi-VN" sz="2000">
                        <a:effectLst/>
                        <a:latin typeface="Anaheim" panose="020B0604020202020204" charset="0"/>
                      </a:endParaRPr>
                    </a:p>
                    <a:p>
                      <a:pPr marL="342900" lvl="0" indent="-342900">
                        <a:spcAft>
                          <a:spcPts val="500"/>
                        </a:spcAft>
                        <a:buFont typeface="Symbol" panose="05050102010706020507" pitchFamily="18" charset="2"/>
                        <a:buChar char=""/>
                      </a:pPr>
                      <a:r>
                        <a:rPr lang="en-US" sz="2000">
                          <a:effectLst/>
                          <a:latin typeface="Anaheim" panose="020B0604020202020204" charset="0"/>
                        </a:rPr>
                        <a:t>Thời gian không linh động do phải sắp xếp sao cho phù hợp với các bạn trọng nhóm</a:t>
                      </a:r>
                      <a:endParaRPr lang="vi-VN" sz="2000">
                        <a:effectLst/>
                        <a:latin typeface="Anaheim" panose="020B0604020202020204" charset="0"/>
                      </a:endParaRPr>
                    </a:p>
                    <a:p>
                      <a:pPr marL="342900" lvl="0" indent="-342900">
                        <a:spcAft>
                          <a:spcPts val="500"/>
                        </a:spcAft>
                        <a:buFont typeface="Symbol" panose="05050102010706020507" pitchFamily="18" charset="2"/>
                        <a:buChar char=""/>
                      </a:pPr>
                      <a:r>
                        <a:rPr lang="en-US" sz="2000">
                          <a:effectLst/>
                          <a:latin typeface="Anaheim" panose="020B0604020202020204" charset="0"/>
                        </a:rPr>
                        <a:t>Hiệu quả không cao nếu môn học cần sự yên tĩnh </a:t>
                      </a:r>
                      <a:endParaRPr lang="vi-VN" sz="2000">
                        <a:effectLst/>
                        <a:latin typeface="Anaheim" panose="020B0604020202020204" charset="0"/>
                      </a:endParaRPr>
                    </a:p>
                    <a:p>
                      <a:r>
                        <a:rPr lang="en-US" sz="2000">
                          <a:effectLst/>
                          <a:latin typeface="Anaheim" panose="020B0604020202020204" charset="0"/>
                        </a:rPr>
                        <a:t> </a:t>
                      </a:r>
                      <a:endParaRPr lang="vi-VN" sz="2000">
                        <a:effectLst/>
                        <a:latin typeface="Anaheim" panose="020B060402020202020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04521232"/>
                  </a:ext>
                </a:extLst>
              </a:tr>
            </a:tbl>
          </a:graphicData>
        </a:graphic>
      </p:graphicFrame>
      <p:sp>
        <p:nvSpPr>
          <p:cNvPr id="6" name="Google Shape;298;p37">
            <a:extLst>
              <a:ext uri="{FF2B5EF4-FFF2-40B4-BE49-F238E27FC236}">
                <a16:creationId xmlns:a16="http://schemas.microsoft.com/office/drawing/2014/main" id="{CA55D694-4D48-1BE6-74C4-B39251D635AD}"/>
              </a:ext>
            </a:extLst>
          </p:cNvPr>
          <p:cNvSpPr txBox="1">
            <a:spLocks/>
          </p:cNvSpPr>
          <p:nvPr/>
        </p:nvSpPr>
        <p:spPr>
          <a:xfrm>
            <a:off x="475997" y="377113"/>
            <a:ext cx="482455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a:t>Học theo nhóm</a:t>
            </a:r>
          </a:p>
        </p:txBody>
      </p:sp>
    </p:spTree>
    <p:extLst>
      <p:ext uri="{BB962C8B-B14F-4D97-AF65-F5344CB8AC3E}">
        <p14:creationId xmlns:p14="http://schemas.microsoft.com/office/powerpoint/2010/main" val="3172890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8;p37">
            <a:extLst>
              <a:ext uri="{FF2B5EF4-FFF2-40B4-BE49-F238E27FC236}">
                <a16:creationId xmlns:a16="http://schemas.microsoft.com/office/drawing/2014/main" id="{25019CAF-E59F-94EC-C2FF-436C55D62BAF}"/>
              </a:ext>
            </a:extLst>
          </p:cNvPr>
          <p:cNvSpPr txBox="1">
            <a:spLocks/>
          </p:cNvSpPr>
          <p:nvPr/>
        </p:nvSpPr>
        <p:spPr>
          <a:xfrm>
            <a:off x="475996" y="377113"/>
            <a:ext cx="381630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a:t>Học qua thực hành</a:t>
            </a:r>
          </a:p>
        </p:txBody>
      </p:sp>
      <p:sp>
        <p:nvSpPr>
          <p:cNvPr id="5" name="Google Shape;305;p38">
            <a:extLst>
              <a:ext uri="{FF2B5EF4-FFF2-40B4-BE49-F238E27FC236}">
                <a16:creationId xmlns:a16="http://schemas.microsoft.com/office/drawing/2014/main" id="{9091A391-5465-6A9E-C4DF-771129194221}"/>
              </a:ext>
            </a:extLst>
          </p:cNvPr>
          <p:cNvSpPr txBox="1">
            <a:spLocks noGrp="1"/>
          </p:cNvSpPr>
          <p:nvPr>
            <p:ph type="subTitle" idx="1"/>
          </p:nvPr>
        </p:nvSpPr>
        <p:spPr>
          <a:xfrm>
            <a:off x="299815" y="1387870"/>
            <a:ext cx="8314610" cy="2367759"/>
          </a:xfrm>
          <a:prstGeom prst="rect">
            <a:avLst/>
          </a:prstGeom>
        </p:spPr>
        <p:txBody>
          <a:bodyPr spcFirstLastPara="1" wrap="square" lIns="91425" tIns="91425" rIns="91425" bIns="91425" anchor="ctr" anchorCtr="0">
            <a:noAutofit/>
          </a:bodyPr>
          <a:lstStyle/>
          <a:p>
            <a:pPr marL="482600" indent="-342900" algn="just">
              <a:buFont typeface="Arial" panose="020B0604020202020204" pitchFamily="34" charset="0"/>
              <a:buChar char="•"/>
            </a:pPr>
            <a:r>
              <a:rPr lang="vi-VN" sz="2000" b="1"/>
              <a:t>Học qua thực hành </a:t>
            </a:r>
            <a:r>
              <a:rPr lang="vi-VN" sz="2000"/>
              <a:t>là một phương pháp học tập trong đó người học thu nhận kiến thức và kỹ năng thông qua việc trải nghiệm thực tế. Phương pháp này nhấn mạnh vào việc người học tham gia vào các hoạt động thực tiễn, từ đó rút ra bài học và hiểu sâu hơn về lý thuyết.</a:t>
            </a:r>
          </a:p>
        </p:txBody>
      </p:sp>
    </p:spTree>
    <p:extLst>
      <p:ext uri="{BB962C8B-B14F-4D97-AF65-F5344CB8AC3E}">
        <p14:creationId xmlns:p14="http://schemas.microsoft.com/office/powerpoint/2010/main" val="3371845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408B715-DD92-8AF7-9436-C4825EA9DAEB}"/>
              </a:ext>
            </a:extLst>
          </p:cNvPr>
          <p:cNvGraphicFramePr>
            <a:graphicFrameLocks noGrp="1"/>
          </p:cNvGraphicFramePr>
          <p:nvPr/>
        </p:nvGraphicFramePr>
        <p:xfrm>
          <a:off x="1172827" y="1070970"/>
          <a:ext cx="7121078" cy="3551145"/>
        </p:xfrm>
        <a:graphic>
          <a:graphicData uri="http://schemas.openxmlformats.org/drawingml/2006/table">
            <a:tbl>
              <a:tblPr firstRow="1" firstCol="1" bandRow="1">
                <a:tableStyleId>{664791C4-4680-4763-AACF-9CCE0CB6C800}</a:tableStyleId>
              </a:tblPr>
              <a:tblGrid>
                <a:gridCol w="3560539">
                  <a:extLst>
                    <a:ext uri="{9D8B030D-6E8A-4147-A177-3AD203B41FA5}">
                      <a16:colId xmlns:a16="http://schemas.microsoft.com/office/drawing/2014/main" val="3663848341"/>
                    </a:ext>
                  </a:extLst>
                </a:gridCol>
                <a:gridCol w="3560539">
                  <a:extLst>
                    <a:ext uri="{9D8B030D-6E8A-4147-A177-3AD203B41FA5}">
                      <a16:colId xmlns:a16="http://schemas.microsoft.com/office/drawing/2014/main" val="2357164829"/>
                    </a:ext>
                  </a:extLst>
                </a:gridCol>
              </a:tblGrid>
              <a:tr h="223791">
                <a:tc>
                  <a:txBody>
                    <a:bodyPr/>
                    <a:lstStyle/>
                    <a:p>
                      <a:pPr marL="914400">
                        <a:lnSpc>
                          <a:spcPct val="107000"/>
                        </a:lnSpc>
                      </a:pPr>
                      <a:r>
                        <a:rPr lang="en-US" sz="1800" b="1" u="none">
                          <a:solidFill>
                            <a:srgbClr val="000000"/>
                          </a:solidFill>
                          <a:effectLst/>
                          <a:latin typeface="Anaheim" panose="020B0604020202020204" charset="0"/>
                        </a:rPr>
                        <a:t>Ưu điểm</a:t>
                      </a:r>
                      <a:endParaRPr lang="vi-VN" sz="1800" b="1" u="none">
                        <a:solidFill>
                          <a:srgbClr val="000000"/>
                        </a:solidFill>
                        <a:effectLst/>
                        <a:latin typeface="Anaheim"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914400">
                        <a:lnSpc>
                          <a:spcPct val="107000"/>
                        </a:lnSpc>
                        <a:spcAft>
                          <a:spcPts val="800"/>
                        </a:spcAft>
                      </a:pPr>
                      <a:r>
                        <a:rPr lang="en-US" sz="1800" b="1" u="none">
                          <a:solidFill>
                            <a:srgbClr val="000000"/>
                          </a:solidFill>
                          <a:effectLst/>
                          <a:latin typeface="Anaheim" panose="020B0604020202020204" charset="0"/>
                        </a:rPr>
                        <a:t>Nhược điểm</a:t>
                      </a:r>
                      <a:endParaRPr lang="vi-VN" sz="1800" b="1" u="none">
                        <a:solidFill>
                          <a:srgbClr val="000000"/>
                        </a:solidFill>
                        <a:effectLst/>
                        <a:latin typeface="Anaheim"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6478865"/>
                  </a:ext>
                </a:extLst>
              </a:tr>
              <a:tr h="3262410">
                <a:tc>
                  <a:txBody>
                    <a:bodyPr/>
                    <a:lstStyle/>
                    <a:p>
                      <a:pPr marL="342900" lvl="0" indent="-342900">
                        <a:lnSpc>
                          <a:spcPct val="107000"/>
                        </a:lnSpc>
                        <a:spcBef>
                          <a:spcPts val="1000"/>
                        </a:spcBef>
                        <a:spcAft>
                          <a:spcPts val="1000"/>
                        </a:spcAft>
                        <a:buFont typeface="Symbol" panose="05050102010706020507" pitchFamily="18" charset="2"/>
                        <a:buChar char=""/>
                      </a:pPr>
                      <a:r>
                        <a:rPr lang="vi-VN" sz="1800" b="0">
                          <a:solidFill>
                            <a:srgbClr val="000000"/>
                          </a:solidFill>
                          <a:latin typeface="Anaheim" panose="020B0604020202020204" charset="0"/>
                        </a:rPr>
                        <a:t>Tăng cường khả năng ghi nhớ và hiểu sâu kiến thức</a:t>
                      </a:r>
                    </a:p>
                    <a:p>
                      <a:pPr marL="342900" lvl="0" indent="-342900">
                        <a:lnSpc>
                          <a:spcPct val="107000"/>
                        </a:lnSpc>
                        <a:spcBef>
                          <a:spcPts val="1000"/>
                        </a:spcBef>
                        <a:spcAft>
                          <a:spcPts val="1000"/>
                        </a:spcAft>
                        <a:buFont typeface="Symbol" panose="05050102010706020507" pitchFamily="18" charset="2"/>
                        <a:buChar char=""/>
                      </a:pPr>
                      <a:r>
                        <a:rPr lang="vi-VN" sz="1800" b="0">
                          <a:solidFill>
                            <a:srgbClr val="000000"/>
                          </a:solidFill>
                          <a:latin typeface="Anaheim" panose="020B0604020202020204" charset="0"/>
                        </a:rPr>
                        <a:t>Phát triển kỹ năng thực tế và giải quyết vấn đề</a:t>
                      </a:r>
                    </a:p>
                    <a:p>
                      <a:pPr marL="342900" lvl="0" indent="-342900">
                        <a:lnSpc>
                          <a:spcPct val="107000"/>
                        </a:lnSpc>
                        <a:spcBef>
                          <a:spcPts val="1000"/>
                        </a:spcBef>
                        <a:spcAft>
                          <a:spcPts val="1000"/>
                        </a:spcAft>
                        <a:buFont typeface="Symbol" panose="05050102010706020507" pitchFamily="18" charset="2"/>
                        <a:buChar char=""/>
                      </a:pPr>
                      <a:r>
                        <a:rPr lang="vi-VN" sz="1800" b="0">
                          <a:solidFill>
                            <a:srgbClr val="000000"/>
                          </a:solidFill>
                          <a:latin typeface="Anaheim" panose="020B0604020202020204" charset="0"/>
                        </a:rPr>
                        <a:t>Liên kết lý thuyết với thực tế</a:t>
                      </a:r>
                    </a:p>
                    <a:p>
                      <a:pPr marL="342900" lvl="0" indent="-342900">
                        <a:lnSpc>
                          <a:spcPct val="107000"/>
                        </a:lnSpc>
                        <a:spcBef>
                          <a:spcPts val="1000"/>
                        </a:spcBef>
                        <a:spcAft>
                          <a:spcPts val="1000"/>
                        </a:spcAft>
                        <a:buFont typeface="Symbol" panose="05050102010706020507" pitchFamily="18" charset="2"/>
                        <a:buChar char=""/>
                      </a:pPr>
                      <a:r>
                        <a:rPr lang="vi-VN" sz="1800" b="0">
                          <a:solidFill>
                            <a:srgbClr val="000000"/>
                          </a:solidFill>
                          <a:latin typeface="Anaheim" panose="020B0604020202020204" charset="0"/>
                        </a:rPr>
                        <a:t>Khuyến khích sự tự tin và tính chủ động</a:t>
                      </a:r>
                      <a:endParaRPr lang="en-US" sz="1800" b="0">
                        <a:solidFill>
                          <a:srgbClr val="000000"/>
                        </a:solidFill>
                        <a:latin typeface="Anaheim" panose="020B0604020202020204" charset="0"/>
                      </a:endParaRPr>
                    </a:p>
                    <a:p>
                      <a:pPr>
                        <a:lnSpc>
                          <a:spcPct val="107000"/>
                        </a:lnSpc>
                        <a:spcAft>
                          <a:spcPts val="800"/>
                        </a:spcAft>
                      </a:pPr>
                      <a:r>
                        <a:rPr lang="en-US" sz="1800">
                          <a:solidFill>
                            <a:srgbClr val="000000"/>
                          </a:solidFill>
                          <a:effectLst/>
                          <a:latin typeface="Anaheim" panose="020B0604020202020204" charset="0"/>
                        </a:rPr>
                        <a:t> </a:t>
                      </a:r>
                      <a:endParaRPr lang="vi-VN" sz="1800">
                        <a:solidFill>
                          <a:srgbClr val="000000"/>
                        </a:solidFill>
                        <a:effectLst/>
                        <a:latin typeface="Anaheim"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Bef>
                          <a:spcPts val="1000"/>
                        </a:spcBef>
                        <a:spcAft>
                          <a:spcPts val="1000"/>
                        </a:spcAft>
                        <a:buFont typeface="Symbol" panose="05050102010706020507" pitchFamily="18" charset="2"/>
                        <a:buChar char=""/>
                      </a:pPr>
                      <a:r>
                        <a:rPr lang="vi-VN" sz="1800">
                          <a:solidFill>
                            <a:srgbClr val="000000"/>
                          </a:solidFill>
                          <a:latin typeface="Anaheim" panose="020B0604020202020204" charset="0"/>
                        </a:rPr>
                        <a:t>Đòi hỏi nhiều thời gian và nguồn lực</a:t>
                      </a:r>
                      <a:endParaRPr lang="en-US" sz="1800">
                        <a:solidFill>
                          <a:srgbClr val="000000"/>
                        </a:solidFill>
                        <a:latin typeface="Anaheim" panose="020B0604020202020204" charset="0"/>
                      </a:endParaRPr>
                    </a:p>
                    <a:p>
                      <a:pPr marL="342900" lvl="0" indent="-342900">
                        <a:lnSpc>
                          <a:spcPct val="107000"/>
                        </a:lnSpc>
                        <a:spcBef>
                          <a:spcPts val="1000"/>
                        </a:spcBef>
                        <a:spcAft>
                          <a:spcPts val="1000"/>
                        </a:spcAft>
                        <a:buFont typeface="Symbol" panose="05050102010706020507" pitchFamily="18" charset="2"/>
                        <a:buChar char=""/>
                      </a:pPr>
                      <a:r>
                        <a:rPr lang="vi-VN" sz="1800">
                          <a:solidFill>
                            <a:srgbClr val="000000"/>
                          </a:solidFill>
                          <a:latin typeface="Anaheim" panose="020B0604020202020204" charset="0"/>
                        </a:rPr>
                        <a:t>Không phù hợp với mọi môn học</a:t>
                      </a:r>
                      <a:endParaRPr lang="en-US" sz="1800">
                        <a:solidFill>
                          <a:srgbClr val="000000"/>
                        </a:solidFill>
                        <a:latin typeface="Anaheim" panose="020B0604020202020204" charset="0"/>
                      </a:endParaRPr>
                    </a:p>
                    <a:p>
                      <a:pPr marL="342900" lvl="0" indent="-342900">
                        <a:lnSpc>
                          <a:spcPct val="107000"/>
                        </a:lnSpc>
                        <a:spcBef>
                          <a:spcPts val="1000"/>
                        </a:spcBef>
                        <a:spcAft>
                          <a:spcPts val="1000"/>
                        </a:spcAft>
                        <a:buFont typeface="Symbol" panose="05050102010706020507" pitchFamily="18" charset="2"/>
                        <a:buChar char=""/>
                      </a:pPr>
                      <a:r>
                        <a:rPr lang="vi-VN" sz="1800">
                          <a:solidFill>
                            <a:srgbClr val="000000"/>
                          </a:solidFill>
                          <a:latin typeface="Anaheim" panose="020B0604020202020204" charset="0"/>
                        </a:rPr>
                        <a:t>Một số nội dung học khó có thể thực hiện qua trải nghiệm thực tế.</a:t>
                      </a:r>
                      <a:endParaRPr lang="vi-VN" sz="1800">
                        <a:solidFill>
                          <a:srgbClr val="000000"/>
                        </a:solidFill>
                        <a:effectLst/>
                        <a:latin typeface="Anaheim"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7576023"/>
                  </a:ext>
                </a:extLst>
              </a:tr>
            </a:tbl>
          </a:graphicData>
        </a:graphic>
      </p:graphicFrame>
      <p:sp>
        <p:nvSpPr>
          <p:cNvPr id="2" name="Google Shape;298;p37">
            <a:extLst>
              <a:ext uri="{FF2B5EF4-FFF2-40B4-BE49-F238E27FC236}">
                <a16:creationId xmlns:a16="http://schemas.microsoft.com/office/drawing/2014/main" id="{6E3EA769-6F47-828A-06A9-6325509B741B}"/>
              </a:ext>
            </a:extLst>
          </p:cNvPr>
          <p:cNvSpPr txBox="1">
            <a:spLocks/>
          </p:cNvSpPr>
          <p:nvPr/>
        </p:nvSpPr>
        <p:spPr>
          <a:xfrm>
            <a:off x="475996" y="377113"/>
            <a:ext cx="381630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a:t>Học qua thực hành</a:t>
            </a:r>
          </a:p>
        </p:txBody>
      </p:sp>
    </p:spTree>
    <p:extLst>
      <p:ext uri="{BB962C8B-B14F-4D97-AF65-F5344CB8AC3E}">
        <p14:creationId xmlns:p14="http://schemas.microsoft.com/office/powerpoint/2010/main" val="3754901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8;p37">
            <a:extLst>
              <a:ext uri="{FF2B5EF4-FFF2-40B4-BE49-F238E27FC236}">
                <a16:creationId xmlns:a16="http://schemas.microsoft.com/office/drawing/2014/main" id="{25019CAF-E59F-94EC-C2FF-436C55D62BAF}"/>
              </a:ext>
            </a:extLst>
          </p:cNvPr>
          <p:cNvSpPr txBox="1">
            <a:spLocks/>
          </p:cNvSpPr>
          <p:nvPr/>
        </p:nvSpPr>
        <p:spPr>
          <a:xfrm>
            <a:off x="475996" y="377113"/>
            <a:ext cx="381630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a:t>Học từ thất bại</a:t>
            </a:r>
          </a:p>
        </p:txBody>
      </p:sp>
      <p:sp>
        <p:nvSpPr>
          <p:cNvPr id="5" name="Google Shape;305;p38">
            <a:extLst>
              <a:ext uri="{FF2B5EF4-FFF2-40B4-BE49-F238E27FC236}">
                <a16:creationId xmlns:a16="http://schemas.microsoft.com/office/drawing/2014/main" id="{9091A391-5465-6A9E-C4DF-771129194221}"/>
              </a:ext>
            </a:extLst>
          </p:cNvPr>
          <p:cNvSpPr txBox="1">
            <a:spLocks noGrp="1"/>
          </p:cNvSpPr>
          <p:nvPr>
            <p:ph type="subTitle" idx="1"/>
          </p:nvPr>
        </p:nvSpPr>
        <p:spPr>
          <a:xfrm>
            <a:off x="299815" y="1387870"/>
            <a:ext cx="8314610" cy="2367759"/>
          </a:xfrm>
          <a:prstGeom prst="rect">
            <a:avLst/>
          </a:prstGeom>
        </p:spPr>
        <p:txBody>
          <a:bodyPr spcFirstLastPara="1" wrap="square" lIns="91425" tIns="91425" rIns="91425" bIns="91425" anchor="ctr" anchorCtr="0">
            <a:noAutofit/>
          </a:bodyPr>
          <a:lstStyle/>
          <a:p>
            <a:pPr marL="482600" indent="-342900" algn="just">
              <a:buFont typeface="Arial" panose="020B0604020202020204" pitchFamily="34" charset="0"/>
              <a:buChar char="•"/>
            </a:pPr>
            <a:r>
              <a:rPr lang="vi-VN" sz="2000" b="1"/>
              <a:t>Học từ thất bại </a:t>
            </a:r>
            <a:r>
              <a:rPr lang="vi-VN" sz="2000"/>
              <a:t>là quá trình mà bản thân rút ra bài học từ những sai lầm, khó khăn hoặc thất bại đã trải qua. Thay vì coi thất bại là một dấu chấm hết, việc học từ thất bại xem đây là một cơ hội để phát triển, cải thiện và tiến bộ hơn trong tương lai.</a:t>
            </a:r>
            <a:endParaRPr lang="vi-VN" sz="1600"/>
          </a:p>
        </p:txBody>
      </p:sp>
    </p:spTree>
    <p:extLst>
      <p:ext uri="{BB962C8B-B14F-4D97-AF65-F5344CB8AC3E}">
        <p14:creationId xmlns:p14="http://schemas.microsoft.com/office/powerpoint/2010/main" val="1399309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44C8FE2-A4AE-0864-A6B0-C3C1C9745680}"/>
              </a:ext>
            </a:extLst>
          </p:cNvPr>
          <p:cNvGraphicFramePr>
            <a:graphicFrameLocks noGrp="1"/>
          </p:cNvGraphicFramePr>
          <p:nvPr>
            <p:extLst>
              <p:ext uri="{D42A27DB-BD31-4B8C-83A1-F6EECF244321}">
                <p14:modId xmlns:p14="http://schemas.microsoft.com/office/powerpoint/2010/main" val="3445154978"/>
              </p:ext>
            </p:extLst>
          </p:nvPr>
        </p:nvGraphicFramePr>
        <p:xfrm>
          <a:off x="855475" y="1216505"/>
          <a:ext cx="7433050" cy="3011249"/>
        </p:xfrm>
        <a:graphic>
          <a:graphicData uri="http://schemas.openxmlformats.org/drawingml/2006/table">
            <a:tbl>
              <a:tblPr firstRow="1" firstCol="1" bandRow="1">
                <a:tableStyleId>{664791C4-4680-4763-AACF-9CCE0CB6C800}</a:tableStyleId>
              </a:tblPr>
              <a:tblGrid>
                <a:gridCol w="3716525">
                  <a:extLst>
                    <a:ext uri="{9D8B030D-6E8A-4147-A177-3AD203B41FA5}">
                      <a16:colId xmlns:a16="http://schemas.microsoft.com/office/drawing/2014/main" val="1304724594"/>
                    </a:ext>
                  </a:extLst>
                </a:gridCol>
                <a:gridCol w="3716525">
                  <a:extLst>
                    <a:ext uri="{9D8B030D-6E8A-4147-A177-3AD203B41FA5}">
                      <a16:colId xmlns:a16="http://schemas.microsoft.com/office/drawing/2014/main" val="1374129990"/>
                    </a:ext>
                  </a:extLst>
                </a:gridCol>
              </a:tblGrid>
              <a:tr h="321333">
                <a:tc>
                  <a:txBody>
                    <a:bodyPr/>
                    <a:lstStyle/>
                    <a:p>
                      <a:pPr marL="914400">
                        <a:lnSpc>
                          <a:spcPct val="107000"/>
                        </a:lnSpc>
                      </a:pPr>
                      <a:r>
                        <a:rPr lang="en-US" sz="2000" u="sng">
                          <a:effectLst/>
                          <a:latin typeface="Anaheim" panose="020B0604020202020204" charset="0"/>
                        </a:rPr>
                        <a:t>Ưu điểm</a:t>
                      </a:r>
                      <a:endParaRPr lang="vi-VN" sz="2000">
                        <a:effectLst/>
                        <a:latin typeface="Anaheim"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914400">
                        <a:lnSpc>
                          <a:spcPct val="107000"/>
                        </a:lnSpc>
                        <a:spcAft>
                          <a:spcPts val="800"/>
                        </a:spcAft>
                      </a:pPr>
                      <a:r>
                        <a:rPr lang="en-US" sz="2000" u="sng">
                          <a:effectLst/>
                          <a:latin typeface="Anaheim" panose="020B0604020202020204" charset="0"/>
                        </a:rPr>
                        <a:t>Nhược điểm</a:t>
                      </a:r>
                      <a:endParaRPr lang="vi-VN" sz="2000">
                        <a:effectLst/>
                        <a:latin typeface="Anaheim"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8864498"/>
                  </a:ext>
                </a:extLst>
              </a:tr>
              <a:tr h="2689916">
                <a:tc>
                  <a:txBody>
                    <a:bodyPr/>
                    <a:lstStyle/>
                    <a:p>
                      <a:pPr marL="342900" lvl="0" indent="-342900">
                        <a:lnSpc>
                          <a:spcPct val="107000"/>
                        </a:lnSpc>
                        <a:buFont typeface="Symbol" panose="05050102010706020507" pitchFamily="18" charset="2"/>
                        <a:buChar char=""/>
                      </a:pPr>
                      <a:r>
                        <a:rPr lang="en-US" sz="2000">
                          <a:effectLst/>
                          <a:latin typeface="Anaheim" panose="020B0604020202020204" charset="0"/>
                        </a:rPr>
                        <a:t>Phát triển tính kiên nhẫn và bền bỉ</a:t>
                      </a:r>
                      <a:endParaRPr lang="vi-VN" sz="2000">
                        <a:effectLst/>
                        <a:latin typeface="Anaheim" panose="020B0604020202020204" charset="0"/>
                      </a:endParaRPr>
                    </a:p>
                    <a:p>
                      <a:pPr marL="342900" lvl="0" indent="-342900">
                        <a:lnSpc>
                          <a:spcPct val="107000"/>
                        </a:lnSpc>
                        <a:buFont typeface="Symbol" panose="05050102010706020507" pitchFamily="18" charset="2"/>
                        <a:buChar char=""/>
                      </a:pPr>
                      <a:r>
                        <a:rPr lang="en-US" sz="2000">
                          <a:effectLst/>
                          <a:latin typeface="Anaheim" panose="020B0604020202020204" charset="0"/>
                        </a:rPr>
                        <a:t>Tăng cường khả năng tự đánh giá</a:t>
                      </a:r>
                      <a:endParaRPr lang="vi-VN" sz="2000">
                        <a:effectLst/>
                        <a:latin typeface="Anaheim" panose="020B0604020202020204" charset="0"/>
                      </a:endParaRPr>
                    </a:p>
                    <a:p>
                      <a:pPr marL="342900" lvl="0" indent="-342900">
                        <a:lnSpc>
                          <a:spcPct val="107000"/>
                        </a:lnSpc>
                        <a:buFont typeface="Symbol" panose="05050102010706020507" pitchFamily="18" charset="2"/>
                        <a:buChar char=""/>
                      </a:pPr>
                      <a:r>
                        <a:rPr lang="en-US" sz="2000">
                          <a:effectLst/>
                          <a:latin typeface="Anaheim" panose="020B0604020202020204" charset="0"/>
                        </a:rPr>
                        <a:t>Khuyến khích sự sáng tạo và đổi mới</a:t>
                      </a:r>
                      <a:endParaRPr lang="vi-VN" sz="2000">
                        <a:effectLst/>
                        <a:latin typeface="Anaheim" panose="020B0604020202020204" charset="0"/>
                      </a:endParaRPr>
                    </a:p>
                    <a:p>
                      <a:pPr marL="342900" lvl="0" indent="-342900">
                        <a:lnSpc>
                          <a:spcPct val="107000"/>
                        </a:lnSpc>
                        <a:buFont typeface="Symbol" panose="05050102010706020507" pitchFamily="18" charset="2"/>
                        <a:buChar char=""/>
                      </a:pPr>
                      <a:r>
                        <a:rPr lang="en-US" sz="2000">
                          <a:effectLst/>
                          <a:latin typeface="Anaheim" panose="020B0604020202020204" charset="0"/>
                        </a:rPr>
                        <a:t>Xây dựng tính cách mạnh mẽ và có nhiều cơ hội học hỏi </a:t>
                      </a:r>
                      <a:endParaRPr lang="vi-VN" sz="2000">
                        <a:effectLst/>
                        <a:latin typeface="Anaheim"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buFont typeface="Symbol" panose="05050102010706020507" pitchFamily="18" charset="2"/>
                        <a:buChar char=""/>
                      </a:pPr>
                      <a:r>
                        <a:rPr lang="en-US" sz="2000">
                          <a:effectLst/>
                          <a:latin typeface="Anaheim" panose="020B0604020202020204" charset="0"/>
                        </a:rPr>
                        <a:t>Dễ cảm thấy căng thẳng và áp lực</a:t>
                      </a:r>
                      <a:endParaRPr lang="vi-VN" sz="2000">
                        <a:effectLst/>
                        <a:latin typeface="Anaheim" panose="020B0604020202020204" charset="0"/>
                      </a:endParaRPr>
                    </a:p>
                    <a:p>
                      <a:pPr marL="342900" lvl="0" indent="-342900">
                        <a:lnSpc>
                          <a:spcPct val="107000"/>
                        </a:lnSpc>
                        <a:buFont typeface="Symbol" panose="05050102010706020507" pitchFamily="18" charset="2"/>
                        <a:buChar char=""/>
                      </a:pPr>
                      <a:r>
                        <a:rPr lang="en-US" sz="2000">
                          <a:effectLst/>
                          <a:latin typeface="Anaheim" panose="020B0604020202020204" charset="0"/>
                        </a:rPr>
                        <a:t>Mất tự tin do thất bại nhiều lần trước đó</a:t>
                      </a:r>
                      <a:endParaRPr lang="vi-VN" sz="2000">
                        <a:effectLst/>
                        <a:latin typeface="Anaheim" panose="020B0604020202020204" charset="0"/>
                      </a:endParaRPr>
                    </a:p>
                    <a:p>
                      <a:pPr marL="342900" lvl="0" indent="-342900">
                        <a:lnSpc>
                          <a:spcPct val="107000"/>
                        </a:lnSpc>
                        <a:buFont typeface="Symbol" panose="05050102010706020507" pitchFamily="18" charset="2"/>
                        <a:buChar char=""/>
                      </a:pPr>
                      <a:r>
                        <a:rPr lang="en-US" sz="2000">
                          <a:effectLst/>
                          <a:latin typeface="Anaheim" panose="020B0604020202020204" charset="0"/>
                        </a:rPr>
                        <a:t>Tốn thời gian do phải rút kinh nghiệm , nhất là trong công việc thử đi thử lại nhiều lần</a:t>
                      </a:r>
                      <a:endParaRPr lang="vi-VN" sz="2000">
                        <a:effectLst/>
                        <a:latin typeface="Anaheim" panose="020B0604020202020204" charset="0"/>
                      </a:endParaRPr>
                    </a:p>
                    <a:p>
                      <a:pPr marL="342900" lvl="0" indent="-342900">
                        <a:lnSpc>
                          <a:spcPct val="107000"/>
                        </a:lnSpc>
                        <a:spcAft>
                          <a:spcPts val="800"/>
                        </a:spcAft>
                        <a:buFont typeface="Symbol" panose="05050102010706020507" pitchFamily="18" charset="2"/>
                        <a:buChar char=""/>
                      </a:pPr>
                      <a:r>
                        <a:rPr lang="en-US" sz="2000">
                          <a:effectLst/>
                          <a:latin typeface="Anaheim" panose="020B0604020202020204" charset="0"/>
                        </a:rPr>
                        <a:t>Đòi hỏi tính kiên nhẫn rất cao</a:t>
                      </a:r>
                      <a:endParaRPr lang="vi-VN" sz="2000">
                        <a:effectLst/>
                        <a:latin typeface="Anaheim"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5909227"/>
                  </a:ext>
                </a:extLst>
              </a:tr>
            </a:tbl>
          </a:graphicData>
        </a:graphic>
      </p:graphicFrame>
      <p:sp>
        <p:nvSpPr>
          <p:cNvPr id="6" name="Google Shape;298;p37">
            <a:extLst>
              <a:ext uri="{FF2B5EF4-FFF2-40B4-BE49-F238E27FC236}">
                <a16:creationId xmlns:a16="http://schemas.microsoft.com/office/drawing/2014/main" id="{6061527A-BEA2-2E71-578A-1DD16AC1776D}"/>
              </a:ext>
            </a:extLst>
          </p:cNvPr>
          <p:cNvSpPr txBox="1">
            <a:spLocks/>
          </p:cNvSpPr>
          <p:nvPr/>
        </p:nvSpPr>
        <p:spPr>
          <a:xfrm>
            <a:off x="475996" y="377113"/>
            <a:ext cx="381630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a:t>Học từ thất bại</a:t>
            </a:r>
          </a:p>
        </p:txBody>
      </p:sp>
    </p:spTree>
    <p:extLst>
      <p:ext uri="{BB962C8B-B14F-4D97-AF65-F5344CB8AC3E}">
        <p14:creationId xmlns:p14="http://schemas.microsoft.com/office/powerpoint/2010/main" val="438920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6A9E7">
            <a:alpha val="7140"/>
          </a:srgbClr>
        </a:solidFill>
        <a:effectLst/>
      </p:bgPr>
    </p:bg>
    <p:spTree>
      <p:nvGrpSpPr>
        <p:cNvPr id="1" name="Shape 339"/>
        <p:cNvGrpSpPr/>
        <p:nvPr/>
      </p:nvGrpSpPr>
      <p:grpSpPr>
        <a:xfrm>
          <a:off x="0" y="0"/>
          <a:ext cx="0" cy="0"/>
          <a:chOff x="0" y="0"/>
          <a:chExt cx="0" cy="0"/>
        </a:xfrm>
      </p:grpSpPr>
      <p:sp>
        <p:nvSpPr>
          <p:cNvPr id="342" name="Google Shape;342;p40"/>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4" name="Google Shape;298;p37">
            <a:extLst>
              <a:ext uri="{FF2B5EF4-FFF2-40B4-BE49-F238E27FC236}">
                <a16:creationId xmlns:a16="http://schemas.microsoft.com/office/drawing/2014/main" id="{9E8974B5-132F-7EC3-8B9F-6D75FAF657DE}"/>
              </a:ext>
            </a:extLst>
          </p:cNvPr>
          <p:cNvSpPr txBox="1">
            <a:spLocks noGrp="1"/>
          </p:cNvSpPr>
          <p:nvPr>
            <p:ph type="title"/>
          </p:nvPr>
        </p:nvSpPr>
        <p:spPr>
          <a:xfrm>
            <a:off x="564550" y="2068223"/>
            <a:ext cx="8014899" cy="10070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t>PHƯƠNG PHÁP HỌC TẬP YÊU THÍCH</a:t>
            </a:r>
            <a:endParaRPr sz="3000" b="1"/>
          </a:p>
        </p:txBody>
      </p:sp>
    </p:spTree>
    <p:extLst>
      <p:ext uri="{BB962C8B-B14F-4D97-AF65-F5344CB8AC3E}">
        <p14:creationId xmlns:p14="http://schemas.microsoft.com/office/powerpoint/2010/main" val="4021897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92" name="Google Shape;292;p36"/>
          <p:cNvSpPr txBox="1">
            <a:spLocks noGrp="1"/>
          </p:cNvSpPr>
          <p:nvPr>
            <p:ph type="title" idx="21"/>
          </p:nvPr>
        </p:nvSpPr>
        <p:spPr>
          <a:xfrm>
            <a:off x="200509" y="488982"/>
            <a:ext cx="7717119" cy="9337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a:t>PHƯƠNG PHÁP HỌC TẬP YÊU THÍCH</a:t>
            </a:r>
            <a:endParaRPr sz="2800" b="1"/>
          </a:p>
        </p:txBody>
      </p:sp>
      <p:sp>
        <p:nvSpPr>
          <p:cNvPr id="293" name="Google Shape;293;p36"/>
          <p:cNvSpPr/>
          <p:nvPr/>
        </p:nvSpPr>
        <p:spPr>
          <a:xfrm>
            <a:off x="2304375" y="-797750"/>
            <a:ext cx="2028900" cy="2208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Content Placeholder 2">
            <a:extLst>
              <a:ext uri="{FF2B5EF4-FFF2-40B4-BE49-F238E27FC236}">
                <a16:creationId xmlns:a16="http://schemas.microsoft.com/office/drawing/2014/main" id="{D646514B-5063-DFFE-FE82-80DE8466BAB9}"/>
              </a:ext>
            </a:extLst>
          </p:cNvPr>
          <p:cNvSpPr txBox="1">
            <a:spLocks/>
          </p:cNvSpPr>
          <p:nvPr/>
        </p:nvSpPr>
        <p:spPr>
          <a:xfrm>
            <a:off x="632997" y="1294608"/>
            <a:ext cx="7499784" cy="32128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pPr marL="342900" indent="-342900" algn="just">
              <a:buSzPct val="150000"/>
              <a:buFont typeface="Arial" panose="020B0604020202020204" pitchFamily="34" charset="0"/>
              <a:buChar char="•"/>
            </a:pPr>
            <a:r>
              <a:rPr lang="en-US" sz="2000">
                <a:solidFill>
                  <a:schemeClr val="tx1"/>
                </a:solidFill>
                <a:latin typeface="Anaheim" panose="020B0604020202020204" charset="0"/>
                <a:cs typeface="Arial" panose="020B0604020202020204" pitchFamily="34" charset="0"/>
              </a:rPr>
              <a:t>Phương pháp học tập yêu thích là </a:t>
            </a:r>
            <a:r>
              <a:rPr lang="en-US" sz="2000" b="1">
                <a:solidFill>
                  <a:schemeClr val="tx1"/>
                </a:solidFill>
                <a:latin typeface="Anaheim" panose="020B0604020202020204" charset="0"/>
                <a:cs typeface="Arial" panose="020B0604020202020204" pitchFamily="34" charset="0"/>
              </a:rPr>
              <a:t>học qua thực hành</a:t>
            </a:r>
          </a:p>
          <a:p>
            <a:pPr marL="342900" indent="-342900" algn="just">
              <a:buSzPct val="150000"/>
              <a:buFont typeface="Arial" panose="020B0604020202020204" pitchFamily="34" charset="0"/>
              <a:buChar char="•"/>
            </a:pPr>
            <a:r>
              <a:rPr lang="vi-VN" sz="2000">
                <a:solidFill>
                  <a:schemeClr val="tx1"/>
                </a:solidFill>
                <a:latin typeface="Anaheim" panose="020B0604020202020204" charset="0"/>
              </a:rPr>
              <a:t>Đây là phương pháp cho phép chúng ta học thông qua việc tham gia vào các hoạt động thực tế, trải nghiệm, sau đó phản ánh và áp dụng những gì đã học. Ví dụ, t</a:t>
            </a:r>
            <a:r>
              <a:rPr lang="vi-VN" sz="2000">
                <a:solidFill>
                  <a:schemeClr val="tx1"/>
                </a:solidFill>
              </a:rPr>
              <a:t>rong môn học lập trình, Sinh viên không chỉ học cú pháp và cấu trúc ngôn ngữ lập trình mà còn hiểu cách xử lý lỗi, tối ưu hóa mã, và phát triển ứng dụng thực tế.</a:t>
            </a:r>
            <a:endParaRPr lang="en-US" sz="2000" dirty="0">
              <a:solidFill>
                <a:schemeClr val="tx1"/>
              </a:solidFill>
              <a:latin typeface="Anaheim" panose="020B0604020202020204" charset="0"/>
              <a:cs typeface="Arial" panose="020B0604020202020204" pitchFamily="34" charset="0"/>
            </a:endParaRPr>
          </a:p>
        </p:txBody>
      </p:sp>
    </p:spTree>
    <p:extLst>
      <p:ext uri="{BB962C8B-B14F-4D97-AF65-F5344CB8AC3E}">
        <p14:creationId xmlns:p14="http://schemas.microsoft.com/office/powerpoint/2010/main" val="757339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92" name="Google Shape;292;p36"/>
          <p:cNvSpPr txBox="1">
            <a:spLocks noGrp="1"/>
          </p:cNvSpPr>
          <p:nvPr>
            <p:ph type="title" idx="21"/>
          </p:nvPr>
        </p:nvSpPr>
        <p:spPr>
          <a:xfrm>
            <a:off x="200509" y="488982"/>
            <a:ext cx="7717119" cy="9337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a:t>PHƯƠNG PHÁP HỌC TẬP YÊU THÍCH</a:t>
            </a:r>
            <a:endParaRPr sz="2800" b="1"/>
          </a:p>
        </p:txBody>
      </p:sp>
      <p:sp>
        <p:nvSpPr>
          <p:cNvPr id="293" name="Google Shape;293;p36"/>
          <p:cNvSpPr/>
          <p:nvPr/>
        </p:nvSpPr>
        <p:spPr>
          <a:xfrm>
            <a:off x="2304375" y="-797750"/>
            <a:ext cx="2028900" cy="2208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Content Placeholder 2">
            <a:extLst>
              <a:ext uri="{FF2B5EF4-FFF2-40B4-BE49-F238E27FC236}">
                <a16:creationId xmlns:a16="http://schemas.microsoft.com/office/drawing/2014/main" id="{D646514B-5063-DFFE-FE82-80DE8466BAB9}"/>
              </a:ext>
            </a:extLst>
          </p:cNvPr>
          <p:cNvSpPr txBox="1">
            <a:spLocks/>
          </p:cNvSpPr>
          <p:nvPr/>
        </p:nvSpPr>
        <p:spPr>
          <a:xfrm>
            <a:off x="106724" y="2105599"/>
            <a:ext cx="8930551" cy="25489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r>
              <a:rPr lang="en-US" sz="2000" b="1">
                <a:solidFill>
                  <a:srgbClr val="000000"/>
                </a:solidFill>
                <a:latin typeface="Anaheim" panose="020B0604020202020204" charset="0"/>
                <a:cs typeface="Arial" panose="020B0604020202020204" pitchFamily="34" charset="0"/>
              </a:rPr>
              <a:t> </a:t>
            </a:r>
            <a:r>
              <a:rPr lang="vi-VN" sz="2000" b="1">
                <a:latin typeface="Anaheim" panose="020B0604020202020204" charset="0"/>
              </a:rPr>
              <a:t>1. Nâng cao khả năng áp dụng kiến thức:</a:t>
            </a:r>
          </a:p>
          <a:p>
            <a:pPr>
              <a:buFont typeface="Arial" panose="020B0604020202020204" pitchFamily="34" charset="0"/>
              <a:buChar char="•"/>
            </a:pPr>
            <a:r>
              <a:rPr lang="vi-VN" sz="2000">
                <a:latin typeface="Anaheim" panose="020B0604020202020204" charset="0"/>
              </a:rPr>
              <a:t>Có cơ hội chuyển giao lý thuyết vào thực tế, từ đó giúp họ hiểu rõ hơn về cách các khái niệm CNTT hoạt động trong thực tiễn.</a:t>
            </a:r>
          </a:p>
          <a:p>
            <a:pPr>
              <a:buFont typeface="Arial" panose="020B0604020202020204" pitchFamily="34" charset="0"/>
              <a:buChar char="•"/>
            </a:pPr>
            <a:r>
              <a:rPr lang="vi-VN" sz="2000">
                <a:latin typeface="Anaheim" panose="020B0604020202020204" charset="0"/>
              </a:rPr>
              <a:t>Việc thực hành giúp củng cố và khắc sâu kiến thức, tăng cường khả năng nhớ lâu.</a:t>
            </a:r>
          </a:p>
          <a:p>
            <a:pPr marL="0" indent="0" algn="just">
              <a:buSzPct val="150000"/>
            </a:pPr>
            <a:endParaRPr lang="en-US" sz="2000" dirty="0">
              <a:solidFill>
                <a:srgbClr val="000000"/>
              </a:solidFill>
              <a:latin typeface="Anaheim" panose="020B0604020202020204" charset="0"/>
              <a:cs typeface="Arial" panose="020B0604020202020204" pitchFamily="34" charset="0"/>
            </a:endParaRPr>
          </a:p>
        </p:txBody>
      </p:sp>
      <p:sp>
        <p:nvSpPr>
          <p:cNvPr id="2" name="TextBox 1">
            <a:extLst>
              <a:ext uri="{FF2B5EF4-FFF2-40B4-BE49-F238E27FC236}">
                <a16:creationId xmlns:a16="http://schemas.microsoft.com/office/drawing/2014/main" id="{AB3388D7-A823-82E6-AE33-CF95FEEAD830}"/>
              </a:ext>
            </a:extLst>
          </p:cNvPr>
          <p:cNvSpPr txBox="1"/>
          <p:nvPr/>
        </p:nvSpPr>
        <p:spPr>
          <a:xfrm>
            <a:off x="200509" y="1422775"/>
            <a:ext cx="1683474" cy="461665"/>
          </a:xfrm>
          <a:prstGeom prst="rect">
            <a:avLst/>
          </a:prstGeom>
          <a:noFill/>
        </p:spPr>
        <p:txBody>
          <a:bodyPr wrap="none" rtlCol="0">
            <a:spAutoFit/>
          </a:bodyPr>
          <a:lstStyle/>
          <a:p>
            <a:r>
              <a:rPr lang="en-US" sz="2400" b="1">
                <a:solidFill>
                  <a:schemeClr val="accent1"/>
                </a:solidFill>
                <a:latin typeface="Anaheim" panose="020B0604020202020204" charset="0"/>
              </a:rPr>
              <a:t>Lí do chọn:</a:t>
            </a:r>
            <a:endParaRPr lang="vi-VN" sz="2400" b="1">
              <a:solidFill>
                <a:schemeClr val="accent1"/>
              </a:solidFill>
              <a:latin typeface="Anaheim" panose="020B0604020202020204" charset="0"/>
            </a:endParaRPr>
          </a:p>
        </p:txBody>
      </p:sp>
    </p:spTree>
    <p:extLst>
      <p:ext uri="{BB962C8B-B14F-4D97-AF65-F5344CB8AC3E}">
        <p14:creationId xmlns:p14="http://schemas.microsoft.com/office/powerpoint/2010/main" val="3834248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92" name="Google Shape;292;p36"/>
          <p:cNvSpPr txBox="1">
            <a:spLocks noGrp="1"/>
          </p:cNvSpPr>
          <p:nvPr>
            <p:ph type="title" idx="21"/>
          </p:nvPr>
        </p:nvSpPr>
        <p:spPr>
          <a:xfrm>
            <a:off x="200509" y="488982"/>
            <a:ext cx="7717119" cy="9337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a:t>PHƯƠNG PHÁP HỌC TẬP YÊU THÍCH</a:t>
            </a:r>
            <a:endParaRPr sz="2800" b="1"/>
          </a:p>
        </p:txBody>
      </p:sp>
      <p:sp>
        <p:nvSpPr>
          <p:cNvPr id="293" name="Google Shape;293;p36"/>
          <p:cNvSpPr/>
          <p:nvPr/>
        </p:nvSpPr>
        <p:spPr>
          <a:xfrm>
            <a:off x="2304375" y="-797750"/>
            <a:ext cx="2028900" cy="2208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Content Placeholder 2">
            <a:extLst>
              <a:ext uri="{FF2B5EF4-FFF2-40B4-BE49-F238E27FC236}">
                <a16:creationId xmlns:a16="http://schemas.microsoft.com/office/drawing/2014/main" id="{D646514B-5063-DFFE-FE82-80DE8466BAB9}"/>
              </a:ext>
            </a:extLst>
          </p:cNvPr>
          <p:cNvSpPr txBox="1">
            <a:spLocks/>
          </p:cNvSpPr>
          <p:nvPr/>
        </p:nvSpPr>
        <p:spPr>
          <a:xfrm>
            <a:off x="106724" y="2105599"/>
            <a:ext cx="8930551" cy="25489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r>
              <a:rPr lang="vi-VN" sz="2000" b="1">
                <a:solidFill>
                  <a:schemeClr val="tx1"/>
                </a:solidFill>
              </a:rPr>
              <a:t>2. Phát triển kỹ năng thực tế:</a:t>
            </a:r>
          </a:p>
          <a:p>
            <a:pPr>
              <a:buFont typeface="Arial" panose="020B0604020202020204" pitchFamily="34" charset="0"/>
              <a:buChar char="•"/>
            </a:pPr>
            <a:r>
              <a:rPr lang="vi-VN" sz="2000">
                <a:solidFill>
                  <a:schemeClr val="tx1"/>
                </a:solidFill>
              </a:rPr>
              <a:t>Học qua thực hành cho phép sinh viên thực hiện các bài tập lập trình, xây dựng ứng dụng và quản lý dự án, giúp họ phát triển kỹ năng cần thiết trong ngành.</a:t>
            </a:r>
          </a:p>
          <a:p>
            <a:pPr>
              <a:buFont typeface="Arial" panose="020B0604020202020204" pitchFamily="34" charset="0"/>
              <a:buChar char="•"/>
            </a:pPr>
            <a:r>
              <a:rPr lang="vi-VN" sz="2000">
                <a:solidFill>
                  <a:schemeClr val="tx1"/>
                </a:solidFill>
              </a:rPr>
              <a:t>Sinh viên có thể làm quen với các công cụ và công nghệ mới, từ đó cải thiện khả năng làm việc hiệu quả hơn.</a:t>
            </a:r>
          </a:p>
          <a:p>
            <a:pPr marL="0" indent="0" algn="just">
              <a:buSzPct val="150000"/>
            </a:pPr>
            <a:endParaRPr lang="en-US" sz="1600" dirty="0">
              <a:solidFill>
                <a:schemeClr val="tx1"/>
              </a:solidFill>
              <a:latin typeface="Anaheim" panose="020B0604020202020204" charset="0"/>
              <a:cs typeface="Arial" panose="020B0604020202020204" pitchFamily="34" charset="0"/>
            </a:endParaRPr>
          </a:p>
        </p:txBody>
      </p:sp>
      <p:sp>
        <p:nvSpPr>
          <p:cNvPr id="2" name="TextBox 1">
            <a:extLst>
              <a:ext uri="{FF2B5EF4-FFF2-40B4-BE49-F238E27FC236}">
                <a16:creationId xmlns:a16="http://schemas.microsoft.com/office/drawing/2014/main" id="{AB3388D7-A823-82E6-AE33-CF95FEEAD830}"/>
              </a:ext>
            </a:extLst>
          </p:cNvPr>
          <p:cNvSpPr txBox="1"/>
          <p:nvPr/>
        </p:nvSpPr>
        <p:spPr>
          <a:xfrm>
            <a:off x="200509" y="1422775"/>
            <a:ext cx="1683474" cy="461665"/>
          </a:xfrm>
          <a:prstGeom prst="rect">
            <a:avLst/>
          </a:prstGeom>
          <a:noFill/>
        </p:spPr>
        <p:txBody>
          <a:bodyPr wrap="none" rtlCol="0">
            <a:spAutoFit/>
          </a:bodyPr>
          <a:lstStyle/>
          <a:p>
            <a:r>
              <a:rPr lang="en-US" sz="2400" b="1">
                <a:solidFill>
                  <a:schemeClr val="accent1"/>
                </a:solidFill>
                <a:latin typeface="Anaheim" panose="020B0604020202020204" charset="0"/>
              </a:rPr>
              <a:t>Lí do chọn:</a:t>
            </a:r>
            <a:endParaRPr lang="vi-VN" sz="2400" b="1">
              <a:solidFill>
                <a:schemeClr val="accent1"/>
              </a:solidFill>
              <a:latin typeface="Anaheim" panose="020B0604020202020204" charset="0"/>
            </a:endParaRPr>
          </a:p>
        </p:txBody>
      </p:sp>
    </p:spTree>
    <p:extLst>
      <p:ext uri="{BB962C8B-B14F-4D97-AF65-F5344CB8AC3E}">
        <p14:creationId xmlns:p14="http://schemas.microsoft.com/office/powerpoint/2010/main" val="1660667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92" name="Google Shape;292;p36"/>
          <p:cNvSpPr txBox="1">
            <a:spLocks noGrp="1"/>
          </p:cNvSpPr>
          <p:nvPr>
            <p:ph type="title" idx="21"/>
          </p:nvPr>
        </p:nvSpPr>
        <p:spPr>
          <a:xfrm>
            <a:off x="200509" y="488982"/>
            <a:ext cx="7717119" cy="9337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a:t>PHƯƠNG PHÁP HỌC TẬP YÊU THÍCH</a:t>
            </a:r>
            <a:endParaRPr sz="2800" b="1"/>
          </a:p>
        </p:txBody>
      </p:sp>
      <p:sp>
        <p:nvSpPr>
          <p:cNvPr id="265" name="Content Placeholder 2">
            <a:extLst>
              <a:ext uri="{FF2B5EF4-FFF2-40B4-BE49-F238E27FC236}">
                <a16:creationId xmlns:a16="http://schemas.microsoft.com/office/drawing/2014/main" id="{D646514B-5063-DFFE-FE82-80DE8466BAB9}"/>
              </a:ext>
            </a:extLst>
          </p:cNvPr>
          <p:cNvSpPr txBox="1">
            <a:spLocks/>
          </p:cNvSpPr>
          <p:nvPr/>
        </p:nvSpPr>
        <p:spPr>
          <a:xfrm>
            <a:off x="106724" y="1984601"/>
            <a:ext cx="8930551" cy="25489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r>
              <a:rPr lang="vi-VN" sz="2000" b="1">
                <a:solidFill>
                  <a:schemeClr val="tx1"/>
                </a:solidFill>
              </a:rPr>
              <a:t>3. Tăng cường khả năng giải quyết vấn đề:</a:t>
            </a:r>
          </a:p>
          <a:p>
            <a:pPr>
              <a:buFont typeface="Arial" panose="020B0604020202020204" pitchFamily="34" charset="0"/>
              <a:buChar char="•"/>
            </a:pPr>
            <a:r>
              <a:rPr lang="vi-VN" sz="2000">
                <a:solidFill>
                  <a:schemeClr val="tx1"/>
                </a:solidFill>
              </a:rPr>
              <a:t>Tham gia vào các dự án thực tế giúp học viên đối mặt với những thách thức và vấn đề cụ thể, từ đó rèn luyện khả năng phân tích và giải quyết vấn đề.</a:t>
            </a:r>
          </a:p>
          <a:p>
            <a:pPr>
              <a:buFont typeface="Arial" panose="020B0604020202020204" pitchFamily="34" charset="0"/>
              <a:buChar char="•"/>
            </a:pPr>
            <a:r>
              <a:rPr lang="vi-VN" sz="2000">
                <a:solidFill>
                  <a:schemeClr val="tx1"/>
                </a:solidFill>
              </a:rPr>
              <a:t>Học viên học cách tư duy phản biện và tìm ra giải pháp sáng tạo cho các tình huống khó khăn.</a:t>
            </a:r>
          </a:p>
        </p:txBody>
      </p:sp>
      <p:sp>
        <p:nvSpPr>
          <p:cNvPr id="2" name="TextBox 1">
            <a:extLst>
              <a:ext uri="{FF2B5EF4-FFF2-40B4-BE49-F238E27FC236}">
                <a16:creationId xmlns:a16="http://schemas.microsoft.com/office/drawing/2014/main" id="{AB3388D7-A823-82E6-AE33-CF95FEEAD830}"/>
              </a:ext>
            </a:extLst>
          </p:cNvPr>
          <p:cNvSpPr txBox="1"/>
          <p:nvPr/>
        </p:nvSpPr>
        <p:spPr>
          <a:xfrm>
            <a:off x="200509" y="1422775"/>
            <a:ext cx="1683474" cy="461665"/>
          </a:xfrm>
          <a:prstGeom prst="rect">
            <a:avLst/>
          </a:prstGeom>
          <a:noFill/>
        </p:spPr>
        <p:txBody>
          <a:bodyPr wrap="none" rtlCol="0">
            <a:spAutoFit/>
          </a:bodyPr>
          <a:lstStyle/>
          <a:p>
            <a:r>
              <a:rPr lang="en-US" sz="2400" b="1">
                <a:solidFill>
                  <a:schemeClr val="accent1"/>
                </a:solidFill>
                <a:latin typeface="Anaheim" panose="020B0604020202020204" charset="0"/>
              </a:rPr>
              <a:t>Lí do chọn:</a:t>
            </a:r>
            <a:endParaRPr lang="vi-VN" sz="2400" b="1">
              <a:solidFill>
                <a:schemeClr val="accent1"/>
              </a:solidFill>
              <a:latin typeface="Anaheim" panose="020B0604020202020204" charset="0"/>
            </a:endParaRPr>
          </a:p>
        </p:txBody>
      </p:sp>
    </p:spTree>
    <p:extLst>
      <p:ext uri="{BB962C8B-B14F-4D97-AF65-F5344CB8AC3E}">
        <p14:creationId xmlns:p14="http://schemas.microsoft.com/office/powerpoint/2010/main" val="752867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92" name="Google Shape;292;p36"/>
          <p:cNvSpPr txBox="1">
            <a:spLocks noGrp="1"/>
          </p:cNvSpPr>
          <p:nvPr>
            <p:ph type="title" idx="21"/>
          </p:nvPr>
        </p:nvSpPr>
        <p:spPr>
          <a:xfrm>
            <a:off x="2422976" y="671862"/>
            <a:ext cx="429804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t>HỌC TẬP TÍCH CỰC</a:t>
            </a:r>
            <a:endParaRPr b="1"/>
          </a:p>
        </p:txBody>
      </p:sp>
      <p:sp>
        <p:nvSpPr>
          <p:cNvPr id="293" name="Google Shape;293;p36"/>
          <p:cNvSpPr/>
          <p:nvPr/>
        </p:nvSpPr>
        <p:spPr>
          <a:xfrm>
            <a:off x="2304375" y="-797750"/>
            <a:ext cx="2028900" cy="2208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Content Placeholder 2">
            <a:extLst>
              <a:ext uri="{FF2B5EF4-FFF2-40B4-BE49-F238E27FC236}">
                <a16:creationId xmlns:a16="http://schemas.microsoft.com/office/drawing/2014/main" id="{D646514B-5063-DFFE-FE82-80DE8466BAB9}"/>
              </a:ext>
            </a:extLst>
          </p:cNvPr>
          <p:cNvSpPr txBox="1">
            <a:spLocks/>
          </p:cNvSpPr>
          <p:nvPr/>
        </p:nvSpPr>
        <p:spPr>
          <a:xfrm>
            <a:off x="564471" y="1272168"/>
            <a:ext cx="7219079" cy="319947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pPr marL="482600" indent="-342900">
              <a:buSzPct val="150000"/>
              <a:buFont typeface="Wingdings" panose="05000000000000000000" pitchFamily="2" charset="2"/>
              <a:buChar char="§"/>
            </a:pPr>
            <a:r>
              <a:rPr lang="en-US" sz="2400" b="1">
                <a:solidFill>
                  <a:schemeClr val="accent1"/>
                </a:solidFill>
                <a:latin typeface="Comfortaa" panose="020B0604020202020204" charset="0"/>
                <a:cs typeface="Arial" panose="020B0604020202020204" pitchFamily="34" charset="0"/>
              </a:rPr>
              <a:t>Thế nào là học tập tích cực?</a:t>
            </a:r>
          </a:p>
          <a:p>
            <a:pPr marL="342900" indent="-342900">
              <a:buSzPct val="150000"/>
              <a:buFont typeface="Wingdings" panose="05000000000000000000" pitchFamily="2" charset="2"/>
              <a:buChar char="§"/>
            </a:pPr>
            <a:endParaRPr lang="en-US" sz="2400" b="1">
              <a:solidFill>
                <a:schemeClr val="accent1"/>
              </a:solidFill>
              <a:latin typeface="Comfortaa" panose="020B0604020202020204" charset="0"/>
              <a:cs typeface="Arial" panose="020B0604020202020204" pitchFamily="34" charset="0"/>
            </a:endParaRPr>
          </a:p>
          <a:p>
            <a:pPr marL="482600" indent="-342900">
              <a:buSzPct val="150000"/>
              <a:buFont typeface="Wingdings" panose="05000000000000000000" pitchFamily="2" charset="2"/>
              <a:buChar char="§"/>
            </a:pPr>
            <a:r>
              <a:rPr lang="en-US" sz="2400" b="1">
                <a:solidFill>
                  <a:schemeClr val="accent1"/>
                </a:solidFill>
                <a:latin typeface="Comfortaa" panose="020B0604020202020204" charset="0"/>
                <a:cs typeface="Arial" panose="020B0604020202020204" pitchFamily="34" charset="0"/>
              </a:rPr>
              <a:t>Các phương pháp học tập tích cực.</a:t>
            </a:r>
          </a:p>
          <a:p>
            <a:pPr marL="482600" indent="-342900">
              <a:buSzPct val="150000"/>
              <a:buFont typeface="Wingdings" panose="05000000000000000000" pitchFamily="2" charset="2"/>
              <a:buChar char="§"/>
            </a:pPr>
            <a:endParaRPr lang="en-US" sz="2400" b="1">
              <a:solidFill>
                <a:schemeClr val="accent1"/>
              </a:solidFill>
              <a:latin typeface="Comfortaa" panose="020B0604020202020204" charset="0"/>
              <a:cs typeface="Arial" panose="020B0604020202020204" pitchFamily="34" charset="0"/>
            </a:endParaRPr>
          </a:p>
          <a:p>
            <a:pPr marL="482600" indent="-342900">
              <a:buSzPct val="150000"/>
              <a:buFont typeface="Wingdings" panose="05000000000000000000" pitchFamily="2" charset="2"/>
              <a:buChar char="§"/>
            </a:pPr>
            <a:r>
              <a:rPr lang="en-US" sz="2400" b="1">
                <a:solidFill>
                  <a:schemeClr val="accent1"/>
                </a:solidFill>
                <a:latin typeface="Comfortaa" panose="020B0604020202020204" charset="0"/>
                <a:cs typeface="Arial" panose="020B0604020202020204" pitchFamily="34" charset="0"/>
              </a:rPr>
              <a:t>Phương pháp học tập yêu thích</a:t>
            </a:r>
            <a:endParaRPr lang="en-US" sz="2400" b="1" dirty="0">
              <a:solidFill>
                <a:schemeClr val="accent1"/>
              </a:solidFill>
              <a:latin typeface="Comfortaa" panose="020B060402020202020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92" name="Google Shape;292;p36"/>
          <p:cNvSpPr txBox="1">
            <a:spLocks noGrp="1"/>
          </p:cNvSpPr>
          <p:nvPr>
            <p:ph type="title" idx="21"/>
          </p:nvPr>
        </p:nvSpPr>
        <p:spPr>
          <a:xfrm>
            <a:off x="200509" y="488982"/>
            <a:ext cx="7717119" cy="9337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a:t>PHƯƠNG PHÁP HỌC TẬP YÊU THÍCH</a:t>
            </a:r>
            <a:endParaRPr sz="2800" b="1"/>
          </a:p>
        </p:txBody>
      </p:sp>
      <p:sp>
        <p:nvSpPr>
          <p:cNvPr id="293" name="Google Shape;293;p36"/>
          <p:cNvSpPr/>
          <p:nvPr/>
        </p:nvSpPr>
        <p:spPr>
          <a:xfrm>
            <a:off x="2304375" y="-797750"/>
            <a:ext cx="2028900" cy="2208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Content Placeholder 2">
            <a:extLst>
              <a:ext uri="{FF2B5EF4-FFF2-40B4-BE49-F238E27FC236}">
                <a16:creationId xmlns:a16="http://schemas.microsoft.com/office/drawing/2014/main" id="{D646514B-5063-DFFE-FE82-80DE8466BAB9}"/>
              </a:ext>
            </a:extLst>
          </p:cNvPr>
          <p:cNvSpPr txBox="1">
            <a:spLocks/>
          </p:cNvSpPr>
          <p:nvPr/>
        </p:nvSpPr>
        <p:spPr>
          <a:xfrm>
            <a:off x="106724" y="1984601"/>
            <a:ext cx="8930551" cy="25489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r>
              <a:rPr lang="vi-VN" sz="2000" b="1">
                <a:solidFill>
                  <a:schemeClr val="tx1"/>
                </a:solidFill>
              </a:rPr>
              <a:t>4. Tăng cường sự tự tin:</a:t>
            </a:r>
          </a:p>
          <a:p>
            <a:pPr>
              <a:buFont typeface="Arial" panose="020B0604020202020204" pitchFamily="34" charset="0"/>
              <a:buChar char="•"/>
            </a:pPr>
            <a:r>
              <a:rPr lang="vi-VN" sz="2000">
                <a:solidFill>
                  <a:schemeClr val="tx1"/>
                </a:solidFill>
              </a:rPr>
              <a:t>Khi học viên hoàn thành các dự án thực tế, họ cảm thấy tự tin hơn vào khả năng của mình.</a:t>
            </a:r>
          </a:p>
          <a:p>
            <a:pPr>
              <a:buFont typeface="Arial" panose="020B0604020202020204" pitchFamily="34" charset="0"/>
              <a:buChar char="•"/>
            </a:pPr>
            <a:r>
              <a:rPr lang="vi-VN" sz="2000">
                <a:solidFill>
                  <a:schemeClr val="tx1"/>
                </a:solidFill>
              </a:rPr>
              <a:t>Việc thành công trong các nhiệm vụ thực hành cũng giúp người học nhận ra rằng họ có thể đối mặt và vượt qua các thách thức trong tương lai.</a:t>
            </a:r>
          </a:p>
        </p:txBody>
      </p:sp>
      <p:sp>
        <p:nvSpPr>
          <p:cNvPr id="2" name="TextBox 1">
            <a:extLst>
              <a:ext uri="{FF2B5EF4-FFF2-40B4-BE49-F238E27FC236}">
                <a16:creationId xmlns:a16="http://schemas.microsoft.com/office/drawing/2014/main" id="{AB3388D7-A823-82E6-AE33-CF95FEEAD830}"/>
              </a:ext>
            </a:extLst>
          </p:cNvPr>
          <p:cNvSpPr txBox="1"/>
          <p:nvPr/>
        </p:nvSpPr>
        <p:spPr>
          <a:xfrm>
            <a:off x="200509" y="1422775"/>
            <a:ext cx="1683474" cy="461665"/>
          </a:xfrm>
          <a:prstGeom prst="rect">
            <a:avLst/>
          </a:prstGeom>
          <a:noFill/>
        </p:spPr>
        <p:txBody>
          <a:bodyPr wrap="none" rtlCol="0">
            <a:spAutoFit/>
          </a:bodyPr>
          <a:lstStyle/>
          <a:p>
            <a:r>
              <a:rPr lang="en-US" sz="2400" b="1">
                <a:solidFill>
                  <a:schemeClr val="accent1"/>
                </a:solidFill>
                <a:latin typeface="Anaheim" panose="020B0604020202020204" charset="0"/>
              </a:rPr>
              <a:t>Lí do chọn:</a:t>
            </a:r>
            <a:endParaRPr lang="vi-VN" sz="2400" b="1">
              <a:solidFill>
                <a:schemeClr val="accent1"/>
              </a:solidFill>
              <a:latin typeface="Anaheim" panose="020B0604020202020204" charset="0"/>
            </a:endParaRPr>
          </a:p>
        </p:txBody>
      </p:sp>
    </p:spTree>
    <p:extLst>
      <p:ext uri="{BB962C8B-B14F-4D97-AF65-F5344CB8AC3E}">
        <p14:creationId xmlns:p14="http://schemas.microsoft.com/office/powerpoint/2010/main" val="2083215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14" name="Google Shape;862;p64">
            <a:extLst>
              <a:ext uri="{FF2B5EF4-FFF2-40B4-BE49-F238E27FC236}">
                <a16:creationId xmlns:a16="http://schemas.microsoft.com/office/drawing/2014/main" id="{C9937EED-F01B-A5A2-28A8-0F17452670A7}"/>
              </a:ext>
            </a:extLst>
          </p:cNvPr>
          <p:cNvSpPr txBox="1">
            <a:spLocks/>
          </p:cNvSpPr>
          <p:nvPr/>
        </p:nvSpPr>
        <p:spPr>
          <a:xfrm>
            <a:off x="2430000" y="1789103"/>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vi-VN" sz="6600"/>
              <a:t>Thanks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889260" y="2187850"/>
            <a:ext cx="7187012"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t>THẾ NÀO LÀ HỌC TẬP TÍCH CỰC</a:t>
            </a:r>
            <a:endParaRPr sz="30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8"/>
          <p:cNvSpPr txBox="1">
            <a:spLocks noGrp="1"/>
          </p:cNvSpPr>
          <p:nvPr>
            <p:ph type="subTitle" idx="1"/>
          </p:nvPr>
        </p:nvSpPr>
        <p:spPr>
          <a:xfrm>
            <a:off x="42687" y="1056801"/>
            <a:ext cx="5287129" cy="1546800"/>
          </a:xfrm>
          <a:prstGeom prst="rect">
            <a:avLst/>
          </a:prstGeom>
        </p:spPr>
        <p:txBody>
          <a:bodyPr spcFirstLastPara="1" wrap="square" lIns="91425" tIns="91425" rIns="91425" bIns="91425" anchor="ctr" anchorCtr="0">
            <a:noAutofit/>
          </a:bodyPr>
          <a:lstStyle/>
          <a:p>
            <a:pPr eaLnBrk="1" hangingPunct="1">
              <a:buFont typeface="Arial" panose="020B0604020202020204" pitchFamily="34" charset="0"/>
              <a:buChar char="•"/>
            </a:pPr>
            <a:r>
              <a:rPr lang="en-US" altLang="vi-VN" sz="2000"/>
              <a:t>Học tập tích cực là người học có tinh thần tự giác học tập cao, biết chủ động tìm kiếm, tổng hợp và xử lý thông tin một cách logic.</a:t>
            </a:r>
          </a:p>
        </p:txBody>
      </p:sp>
      <p:sp>
        <p:nvSpPr>
          <p:cNvPr id="2" name="Google Shape;298;p37">
            <a:extLst>
              <a:ext uri="{FF2B5EF4-FFF2-40B4-BE49-F238E27FC236}">
                <a16:creationId xmlns:a16="http://schemas.microsoft.com/office/drawing/2014/main" id="{0EDDBB5D-0B34-F3DC-92DF-4C3DC653259B}"/>
              </a:ext>
            </a:extLst>
          </p:cNvPr>
          <p:cNvSpPr txBox="1">
            <a:spLocks/>
          </p:cNvSpPr>
          <p:nvPr/>
        </p:nvSpPr>
        <p:spPr>
          <a:xfrm>
            <a:off x="102452" y="377113"/>
            <a:ext cx="482455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2000" b="1"/>
              <a:t>THẾ NÀO LÀ HỌC TẬP TÍCH CỰC</a:t>
            </a:r>
          </a:p>
        </p:txBody>
      </p:sp>
      <p:pic>
        <p:nvPicPr>
          <p:cNvPr id="5" name="Picture 4">
            <a:extLst>
              <a:ext uri="{FF2B5EF4-FFF2-40B4-BE49-F238E27FC236}">
                <a16:creationId xmlns:a16="http://schemas.microsoft.com/office/drawing/2014/main" id="{D69B4569-FE8C-44E5-1A91-164CAA5ED0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745" y="1056801"/>
            <a:ext cx="3467206" cy="28482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09" name="Google Shape;309;p38"/>
          <p:cNvSpPr/>
          <p:nvPr/>
        </p:nvSpPr>
        <p:spPr>
          <a:xfrm rot="10800000">
            <a:off x="7464700" y="-10682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5;p38">
            <a:extLst>
              <a:ext uri="{FF2B5EF4-FFF2-40B4-BE49-F238E27FC236}">
                <a16:creationId xmlns:a16="http://schemas.microsoft.com/office/drawing/2014/main" id="{465385CA-C3FD-CF2D-21A8-091D0BF5439B}"/>
              </a:ext>
            </a:extLst>
          </p:cNvPr>
          <p:cNvSpPr txBox="1">
            <a:spLocks/>
          </p:cNvSpPr>
          <p:nvPr/>
        </p:nvSpPr>
        <p:spPr>
          <a:xfrm>
            <a:off x="129713" y="2418919"/>
            <a:ext cx="4640977" cy="154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rgbClr val="000000"/>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pPr marL="482600" indent="-342900">
              <a:buFont typeface="Arial" panose="020B0604020202020204" pitchFamily="34" charset="0"/>
              <a:buChar char="•"/>
            </a:pPr>
            <a:r>
              <a:rPr lang="en-US" sz="2000">
                <a:latin typeface="Anaheim" panose="020B0604020202020204" charset="0"/>
                <a:cs typeface="Arial" panose="020B0604020202020204" pitchFamily="34" charset="0"/>
              </a:rPr>
              <a:t>Tham gia các hoạt động chia sẻ ý kiến cá nhân, trao đổi, tranh luận, phân tích, suy luận và ứng dụng thực tế.</a:t>
            </a:r>
            <a:endParaRPr lang="en-US" sz="2000" dirty="0">
              <a:latin typeface="Anaheim" panose="020B060402020202020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6A9E7">
            <a:alpha val="7140"/>
          </a:srgbClr>
        </a:solidFill>
        <a:effectLst/>
      </p:bgPr>
    </p:bg>
    <p:spTree>
      <p:nvGrpSpPr>
        <p:cNvPr id="1" name="Shape 339"/>
        <p:cNvGrpSpPr/>
        <p:nvPr/>
      </p:nvGrpSpPr>
      <p:grpSpPr>
        <a:xfrm>
          <a:off x="0" y="0"/>
          <a:ext cx="0" cy="0"/>
          <a:chOff x="0" y="0"/>
          <a:chExt cx="0" cy="0"/>
        </a:xfrm>
      </p:grpSpPr>
      <p:sp>
        <p:nvSpPr>
          <p:cNvPr id="342" name="Google Shape;342;p40"/>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4" name="Google Shape;298;p37">
            <a:extLst>
              <a:ext uri="{FF2B5EF4-FFF2-40B4-BE49-F238E27FC236}">
                <a16:creationId xmlns:a16="http://schemas.microsoft.com/office/drawing/2014/main" id="{9E8974B5-132F-7EC3-8B9F-6D75FAF657DE}"/>
              </a:ext>
            </a:extLst>
          </p:cNvPr>
          <p:cNvSpPr txBox="1">
            <a:spLocks noGrp="1"/>
          </p:cNvSpPr>
          <p:nvPr>
            <p:ph type="title"/>
          </p:nvPr>
        </p:nvSpPr>
        <p:spPr>
          <a:xfrm>
            <a:off x="978494" y="2068223"/>
            <a:ext cx="7187012" cy="10070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t>CÁC PHƯƠNG PHÁP HỌC TẬP TÍCH CỰC</a:t>
            </a:r>
            <a:endParaRPr sz="30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92" name="Google Shape;292;p36"/>
          <p:cNvSpPr txBox="1">
            <a:spLocks noGrp="1"/>
          </p:cNvSpPr>
          <p:nvPr>
            <p:ph type="title" idx="21"/>
          </p:nvPr>
        </p:nvSpPr>
        <p:spPr>
          <a:xfrm>
            <a:off x="71417" y="488982"/>
            <a:ext cx="7764516"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a:t>CÁC PHƯƠNG PHÁP HỌC TẬP TÍCH CỰC</a:t>
            </a:r>
            <a:endParaRPr sz="2800" b="1"/>
          </a:p>
        </p:txBody>
      </p:sp>
      <p:sp>
        <p:nvSpPr>
          <p:cNvPr id="293" name="Google Shape;293;p36"/>
          <p:cNvSpPr/>
          <p:nvPr/>
        </p:nvSpPr>
        <p:spPr>
          <a:xfrm>
            <a:off x="2304375" y="-797750"/>
            <a:ext cx="2028900" cy="2208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Content Placeholder 2">
            <a:extLst>
              <a:ext uri="{FF2B5EF4-FFF2-40B4-BE49-F238E27FC236}">
                <a16:creationId xmlns:a16="http://schemas.microsoft.com/office/drawing/2014/main" id="{D646514B-5063-DFFE-FE82-80DE8466BAB9}"/>
              </a:ext>
            </a:extLst>
          </p:cNvPr>
          <p:cNvSpPr txBox="1">
            <a:spLocks/>
          </p:cNvSpPr>
          <p:nvPr/>
        </p:nvSpPr>
        <p:spPr>
          <a:xfrm>
            <a:off x="764273" y="1422775"/>
            <a:ext cx="6378805" cy="3084679"/>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pPr marL="342900" lvl="0" indent="-342900" algn="just">
              <a:buSzPct val="130000"/>
              <a:buFont typeface="Wingdings" panose="05000000000000000000" pitchFamily="2" charset="2"/>
              <a:buChar char="§"/>
            </a:pPr>
            <a:r>
              <a:rPr lang="en-US" sz="2400">
                <a:solidFill>
                  <a:schemeClr val="accent1"/>
                </a:solidFill>
                <a:effectLst/>
                <a:latin typeface="Comfortaa" panose="020B0604020202020204" charset="0"/>
                <a:ea typeface="Times New Roman" panose="02020603050405020304" pitchFamily="18" charset="0"/>
              </a:rPr>
              <a:t>Tự học</a:t>
            </a:r>
          </a:p>
          <a:p>
            <a:pPr marL="342900" lvl="0" indent="-342900" algn="just">
              <a:buSzPct val="130000"/>
              <a:buFont typeface="Wingdings" panose="05000000000000000000" pitchFamily="2" charset="2"/>
              <a:buChar char="§"/>
            </a:pPr>
            <a:r>
              <a:rPr lang="en-US" sz="2400">
                <a:solidFill>
                  <a:schemeClr val="accent1"/>
                </a:solidFill>
                <a:effectLst/>
                <a:latin typeface="Comfortaa" panose="020B0604020202020204" charset="0"/>
                <a:ea typeface="Times New Roman" panose="02020603050405020304" pitchFamily="18" charset="0"/>
              </a:rPr>
              <a:t>Học theo nhóm </a:t>
            </a:r>
          </a:p>
          <a:p>
            <a:pPr marL="342900" indent="-342900" algn="just">
              <a:buSzPct val="130000"/>
              <a:buFont typeface="Wingdings" panose="05000000000000000000" pitchFamily="2" charset="2"/>
              <a:buChar char="§"/>
            </a:pPr>
            <a:r>
              <a:rPr lang="vi-VN" sz="2400">
                <a:solidFill>
                  <a:schemeClr val="accent1"/>
                </a:solidFill>
                <a:latin typeface="Comfortaa" panose="020B0604020202020204" charset="0"/>
              </a:rPr>
              <a:t>Học qua thực hành</a:t>
            </a:r>
            <a:endParaRPr lang="en-US" sz="2400">
              <a:solidFill>
                <a:schemeClr val="accent1"/>
              </a:solidFill>
              <a:effectLst/>
              <a:latin typeface="Comfortaa" panose="020B0604020202020204" charset="0"/>
              <a:ea typeface="Times New Roman" panose="02020603050405020304" pitchFamily="18" charset="0"/>
            </a:endParaRPr>
          </a:p>
          <a:p>
            <a:pPr marL="342900" lvl="0" indent="-342900" algn="just">
              <a:buSzPct val="130000"/>
              <a:buFont typeface="Wingdings" panose="05000000000000000000" pitchFamily="2" charset="2"/>
              <a:buChar char="§"/>
            </a:pPr>
            <a:r>
              <a:rPr lang="en-US" sz="2400">
                <a:solidFill>
                  <a:schemeClr val="accent1"/>
                </a:solidFill>
                <a:effectLst/>
                <a:latin typeface="Comfortaa" panose="020B0604020202020204" charset="0"/>
                <a:ea typeface="Times New Roman" panose="02020603050405020304" pitchFamily="18" charset="0"/>
              </a:rPr>
              <a:t>Học từ thất bại</a:t>
            </a:r>
          </a:p>
          <a:p>
            <a:pPr marL="0" indent="0" algn="just">
              <a:buSzPct val="130000"/>
            </a:pPr>
            <a:endParaRPr lang="en-US" sz="2400" b="1" dirty="0">
              <a:solidFill>
                <a:schemeClr val="accent1"/>
              </a:solidFill>
              <a:latin typeface="Comfortaa" panose="020B0604020202020204" charset="0"/>
              <a:cs typeface="Arial" panose="020B0604020202020204" pitchFamily="34" charset="0"/>
            </a:endParaRPr>
          </a:p>
        </p:txBody>
      </p:sp>
    </p:spTree>
    <p:extLst>
      <p:ext uri="{BB962C8B-B14F-4D97-AF65-F5344CB8AC3E}">
        <p14:creationId xmlns:p14="http://schemas.microsoft.com/office/powerpoint/2010/main" val="1400578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8"/>
          <p:cNvSpPr txBox="1">
            <a:spLocks noGrp="1"/>
          </p:cNvSpPr>
          <p:nvPr>
            <p:ph type="subTitle" idx="1"/>
          </p:nvPr>
        </p:nvSpPr>
        <p:spPr>
          <a:xfrm>
            <a:off x="142509" y="1225294"/>
            <a:ext cx="6748507" cy="2367759"/>
          </a:xfrm>
          <a:prstGeom prst="rect">
            <a:avLst/>
          </a:prstGeom>
        </p:spPr>
        <p:txBody>
          <a:bodyPr spcFirstLastPara="1" wrap="square" lIns="91425" tIns="91425" rIns="91425" bIns="91425" anchor="ctr" anchorCtr="0">
            <a:noAutofit/>
          </a:bodyPr>
          <a:lstStyle/>
          <a:p>
            <a:pPr eaLnBrk="1" hangingPunct="1">
              <a:buFont typeface="Arial" panose="020B0604020202020204" pitchFamily="34" charset="0"/>
              <a:buChar char="•"/>
            </a:pPr>
            <a:r>
              <a:rPr lang="vi-VN" sz="2000" b="1"/>
              <a:t>Tự học</a:t>
            </a:r>
            <a:r>
              <a:rPr lang="vi-VN" sz="2000"/>
              <a:t> là quá trình học tập mà trong đó người học chủ động tìm kiếm, thu thập, và nghiên cứu thông tin mà không phụ thuộc vào sự giảng dạy trực tiếp từ giáo viên hay người hướng dẫn. Việc này đòi hỏi chúng ta phải tự quản lý thời gian, lên kế hoạch học tập.</a:t>
            </a:r>
            <a:endParaRPr lang="en-US" altLang="vi-VN" sz="1600"/>
          </a:p>
        </p:txBody>
      </p:sp>
      <p:sp>
        <p:nvSpPr>
          <p:cNvPr id="2" name="Google Shape;298;p37">
            <a:extLst>
              <a:ext uri="{FF2B5EF4-FFF2-40B4-BE49-F238E27FC236}">
                <a16:creationId xmlns:a16="http://schemas.microsoft.com/office/drawing/2014/main" id="{0EDDBB5D-0B34-F3DC-92DF-4C3DC653259B}"/>
              </a:ext>
            </a:extLst>
          </p:cNvPr>
          <p:cNvSpPr txBox="1">
            <a:spLocks/>
          </p:cNvSpPr>
          <p:nvPr/>
        </p:nvSpPr>
        <p:spPr>
          <a:xfrm>
            <a:off x="475997" y="377113"/>
            <a:ext cx="482455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a:t>Tự học</a:t>
            </a:r>
          </a:p>
        </p:txBody>
      </p:sp>
      <p:sp>
        <p:nvSpPr>
          <p:cNvPr id="309" name="Google Shape;309;p38"/>
          <p:cNvSpPr/>
          <p:nvPr/>
        </p:nvSpPr>
        <p:spPr>
          <a:xfrm rot="10800000">
            <a:off x="7464700" y="-10682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798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98;p37">
            <a:extLst>
              <a:ext uri="{FF2B5EF4-FFF2-40B4-BE49-F238E27FC236}">
                <a16:creationId xmlns:a16="http://schemas.microsoft.com/office/drawing/2014/main" id="{78389E2A-68D2-C859-91BF-C9B957559C0D}"/>
              </a:ext>
            </a:extLst>
          </p:cNvPr>
          <p:cNvSpPr txBox="1">
            <a:spLocks/>
          </p:cNvSpPr>
          <p:nvPr/>
        </p:nvSpPr>
        <p:spPr>
          <a:xfrm>
            <a:off x="475997" y="377113"/>
            <a:ext cx="482455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a:t>Tự học</a:t>
            </a:r>
          </a:p>
        </p:txBody>
      </p:sp>
      <p:sp>
        <p:nvSpPr>
          <p:cNvPr id="4" name="Google Shape;305;p38">
            <a:extLst>
              <a:ext uri="{FF2B5EF4-FFF2-40B4-BE49-F238E27FC236}">
                <a16:creationId xmlns:a16="http://schemas.microsoft.com/office/drawing/2014/main" id="{2AA0CB29-63E0-45A7-C9B9-BF08426D12E1}"/>
              </a:ext>
            </a:extLst>
          </p:cNvPr>
          <p:cNvSpPr txBox="1">
            <a:spLocks/>
          </p:cNvSpPr>
          <p:nvPr/>
        </p:nvSpPr>
        <p:spPr>
          <a:xfrm>
            <a:off x="142509" y="1225294"/>
            <a:ext cx="6748507" cy="236775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ltLang="vi-VN" sz="1600"/>
          </a:p>
        </p:txBody>
      </p:sp>
      <p:graphicFrame>
        <p:nvGraphicFramePr>
          <p:cNvPr id="5" name="Table 4">
            <a:extLst>
              <a:ext uri="{FF2B5EF4-FFF2-40B4-BE49-F238E27FC236}">
                <a16:creationId xmlns:a16="http://schemas.microsoft.com/office/drawing/2014/main" id="{ED3E5DDA-EB8A-4777-CDEA-4BAF5FEC443D}"/>
              </a:ext>
            </a:extLst>
          </p:cNvPr>
          <p:cNvGraphicFramePr>
            <a:graphicFrameLocks noGrp="1"/>
          </p:cNvGraphicFramePr>
          <p:nvPr>
            <p:extLst>
              <p:ext uri="{D42A27DB-BD31-4B8C-83A1-F6EECF244321}">
                <p14:modId xmlns:p14="http://schemas.microsoft.com/office/powerpoint/2010/main" val="1870869478"/>
              </p:ext>
            </p:extLst>
          </p:nvPr>
        </p:nvGraphicFramePr>
        <p:xfrm>
          <a:off x="1090921" y="949813"/>
          <a:ext cx="7160981" cy="4112278"/>
        </p:xfrm>
        <a:graphic>
          <a:graphicData uri="http://schemas.openxmlformats.org/drawingml/2006/table">
            <a:tbl>
              <a:tblPr firstRow="1" firstCol="1" bandRow="1">
                <a:tableStyleId>{664791C4-4680-4763-AACF-9CCE0CB6C800}</a:tableStyleId>
              </a:tblPr>
              <a:tblGrid>
                <a:gridCol w="3592591">
                  <a:extLst>
                    <a:ext uri="{9D8B030D-6E8A-4147-A177-3AD203B41FA5}">
                      <a16:colId xmlns:a16="http://schemas.microsoft.com/office/drawing/2014/main" val="477344671"/>
                    </a:ext>
                  </a:extLst>
                </a:gridCol>
                <a:gridCol w="3568390">
                  <a:extLst>
                    <a:ext uri="{9D8B030D-6E8A-4147-A177-3AD203B41FA5}">
                      <a16:colId xmlns:a16="http://schemas.microsoft.com/office/drawing/2014/main" val="3090443628"/>
                    </a:ext>
                  </a:extLst>
                </a:gridCol>
              </a:tblGrid>
              <a:tr h="343728">
                <a:tc>
                  <a:txBody>
                    <a:bodyPr/>
                    <a:lstStyle/>
                    <a:p>
                      <a:pPr algn="ctr">
                        <a:spcAft>
                          <a:spcPts val="1200"/>
                        </a:spcAft>
                      </a:pPr>
                      <a:r>
                        <a:rPr lang="en-US" sz="2000" b="1" u="none">
                          <a:effectLst/>
                          <a:latin typeface="Anaheim" panose="020B0604020202020204" charset="0"/>
                        </a:rPr>
                        <a:t>Ưu điểm</a:t>
                      </a:r>
                      <a:endParaRPr lang="vi-VN" sz="2000" b="1" u="none">
                        <a:effectLst/>
                        <a:latin typeface="Anaheim" panose="020B060402020202020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US" sz="2000" b="1">
                          <a:effectLst/>
                          <a:latin typeface="Anaheim" panose="020B0604020202020204" charset="0"/>
                        </a:rPr>
                        <a:t>Nhược điểm</a:t>
                      </a:r>
                      <a:endParaRPr lang="vi-VN" sz="2000" b="1">
                        <a:effectLst/>
                        <a:latin typeface="Anaheim" panose="020B060402020202020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4663745"/>
                  </a:ext>
                </a:extLst>
              </a:tr>
              <a:tr h="3768550">
                <a:tc>
                  <a:txBody>
                    <a:bodyPr/>
                    <a:lstStyle/>
                    <a:p>
                      <a:pPr marL="342900" lvl="0" indent="-342900">
                        <a:spcBef>
                          <a:spcPts val="1000"/>
                        </a:spcBef>
                        <a:spcAft>
                          <a:spcPts val="500"/>
                        </a:spcAft>
                        <a:buFont typeface="Symbol" panose="05050102010706020507" pitchFamily="18" charset="2"/>
                        <a:buChar char=""/>
                      </a:pPr>
                      <a:r>
                        <a:rPr lang="en-US" sz="2000">
                          <a:effectLst/>
                          <a:latin typeface="Anaheim" panose="020B0604020202020204" charset="0"/>
                        </a:rPr>
                        <a:t>Rèn luyện tính kỉ luật, phù hợp cho việc học tập suốt đời</a:t>
                      </a:r>
                      <a:endParaRPr lang="vi-VN" sz="2000">
                        <a:effectLst/>
                        <a:latin typeface="Anaheim" panose="020B0604020202020204" charset="0"/>
                      </a:endParaRPr>
                    </a:p>
                    <a:p>
                      <a:pPr marL="342900" lvl="0" indent="-342900">
                        <a:spcBef>
                          <a:spcPts val="1000"/>
                        </a:spcBef>
                        <a:spcAft>
                          <a:spcPts val="500"/>
                        </a:spcAft>
                        <a:buFont typeface="Symbol" panose="05050102010706020507" pitchFamily="18" charset="2"/>
                        <a:buChar char=""/>
                      </a:pPr>
                      <a:r>
                        <a:rPr lang="en-US" sz="2000">
                          <a:effectLst/>
                          <a:latin typeface="Anaheim" panose="020B0604020202020204" charset="0"/>
                        </a:rPr>
                        <a:t>Học được nhiều kiến thức khác nhau, tùy về sở thích người học</a:t>
                      </a:r>
                    </a:p>
                    <a:p>
                      <a:pPr marL="342900" lvl="0" indent="-342900">
                        <a:spcBef>
                          <a:spcPts val="1000"/>
                        </a:spcBef>
                        <a:spcAft>
                          <a:spcPts val="500"/>
                        </a:spcAft>
                        <a:buFont typeface="Symbol" panose="05050102010706020507" pitchFamily="18" charset="2"/>
                        <a:buChar char=""/>
                      </a:pPr>
                      <a:r>
                        <a:rPr lang="en-US" sz="2000">
                          <a:effectLst/>
                          <a:latin typeface="Anaheim" panose="020B0604020202020204" charset="0"/>
                        </a:rPr>
                        <a:t>Linh hoạt thời gian, phù hợp với các bạn hay bận rộn</a:t>
                      </a:r>
                    </a:p>
                    <a:p>
                      <a:pPr marL="342900" lvl="0" indent="-342900">
                        <a:spcBef>
                          <a:spcPts val="1000"/>
                        </a:spcBef>
                        <a:spcAft>
                          <a:spcPts val="500"/>
                        </a:spcAft>
                        <a:buFont typeface="Symbol" panose="05050102010706020507" pitchFamily="18" charset="2"/>
                        <a:buChar char=""/>
                      </a:pPr>
                      <a:r>
                        <a:rPr lang="en-US" sz="2000">
                          <a:effectLst/>
                          <a:latin typeface="Anaheim" panose="020B0604020202020204" charset="0"/>
                        </a:rPr>
                        <a:t>Tăng cường kĩ năng giải quyết vấn đề</a:t>
                      </a:r>
                      <a:endParaRPr lang="vi-VN" sz="2000">
                        <a:effectLst/>
                        <a:latin typeface="Anaheim" panose="020B0604020202020204" charset="0"/>
                      </a:endParaRPr>
                    </a:p>
                    <a:p>
                      <a:pPr>
                        <a:spcAft>
                          <a:spcPts val="1200"/>
                        </a:spcAft>
                      </a:pPr>
                      <a:r>
                        <a:rPr lang="en-US" sz="2000">
                          <a:effectLst/>
                          <a:latin typeface="Anaheim" panose="020B0604020202020204" charset="0"/>
                        </a:rPr>
                        <a:t> </a:t>
                      </a:r>
                      <a:endParaRPr lang="vi-VN" sz="2000">
                        <a:effectLst/>
                        <a:latin typeface="Anaheim" panose="020B060402020202020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spcBef>
                          <a:spcPts val="1000"/>
                        </a:spcBef>
                        <a:buFont typeface="Symbol" panose="05050102010706020507" pitchFamily="18" charset="2"/>
                        <a:buChar char=""/>
                      </a:pPr>
                      <a:r>
                        <a:rPr lang="en-US" sz="2000">
                          <a:effectLst/>
                          <a:latin typeface="Anaheim" panose="020B0604020202020204" charset="0"/>
                        </a:rPr>
                        <a:t>Khó tìm kiếm được nguồn tài liệu uy tín, có vài khóa học buộc phải trả phí</a:t>
                      </a:r>
                      <a:endParaRPr lang="vi-VN" sz="2000">
                        <a:effectLst/>
                        <a:latin typeface="Anaheim" panose="020B0604020202020204" charset="0"/>
                      </a:endParaRPr>
                    </a:p>
                    <a:p>
                      <a:pPr marL="342900" lvl="0" indent="-342900">
                        <a:spcBef>
                          <a:spcPts val="1000"/>
                        </a:spcBef>
                        <a:buFont typeface="Symbol" panose="05050102010706020507" pitchFamily="18" charset="2"/>
                        <a:buChar char=""/>
                      </a:pPr>
                      <a:r>
                        <a:rPr lang="en-US" sz="2000">
                          <a:effectLst/>
                          <a:latin typeface="Anaheim" panose="020B0604020202020204" charset="0"/>
                        </a:rPr>
                        <a:t>Thiếu sự hướng dẫn từ những người có nhiều kinh nghiệm</a:t>
                      </a:r>
                      <a:endParaRPr lang="vi-VN" sz="2000">
                        <a:effectLst/>
                        <a:latin typeface="Anaheim" panose="020B0604020202020204" charset="0"/>
                      </a:endParaRPr>
                    </a:p>
                    <a:p>
                      <a:pPr marL="342900" lvl="0" indent="-342900">
                        <a:spcBef>
                          <a:spcPts val="1000"/>
                        </a:spcBef>
                        <a:buFont typeface="Symbol" panose="05050102010706020507" pitchFamily="18" charset="2"/>
                        <a:buChar char=""/>
                      </a:pPr>
                      <a:r>
                        <a:rPr lang="en-US" sz="2000">
                          <a:effectLst/>
                          <a:latin typeface="Anaheim" panose="020B0604020202020204" charset="0"/>
                        </a:rPr>
                        <a:t>Dễ mất động lực do không có nhiều áp lực </a:t>
                      </a:r>
                      <a:endParaRPr lang="vi-VN" sz="2000">
                        <a:effectLst/>
                        <a:latin typeface="Anaheim" panose="020B0604020202020204" charset="0"/>
                      </a:endParaRPr>
                    </a:p>
                    <a:p>
                      <a:pPr marL="342900" lvl="0" indent="-342900">
                        <a:spcBef>
                          <a:spcPts val="1000"/>
                        </a:spcBef>
                        <a:buFont typeface="Symbol" panose="05050102010706020507" pitchFamily="18" charset="2"/>
                        <a:buChar char=""/>
                      </a:pPr>
                      <a:r>
                        <a:rPr lang="en-US" sz="2000">
                          <a:effectLst/>
                          <a:latin typeface="Anaheim" panose="020B0604020202020204" charset="0"/>
                        </a:rPr>
                        <a:t>Khó kiểm tra được tiến độ học tập hơn so với đi học ở các cơ sở giáo dục</a:t>
                      </a:r>
                      <a:endParaRPr lang="vi-VN" sz="2000">
                        <a:effectLst/>
                        <a:latin typeface="Anaheim" panose="020B060402020202020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0526238"/>
                  </a:ext>
                </a:extLst>
              </a:tr>
            </a:tbl>
          </a:graphicData>
        </a:graphic>
      </p:graphicFrame>
    </p:spTree>
    <p:extLst>
      <p:ext uri="{BB962C8B-B14F-4D97-AF65-F5344CB8AC3E}">
        <p14:creationId xmlns:p14="http://schemas.microsoft.com/office/powerpoint/2010/main" val="424041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6A9E7">
            <a:alpha val="7140"/>
          </a:srgbClr>
        </a:solidFill>
        <a:effectLst/>
      </p:bgPr>
    </p:bg>
    <p:spTree>
      <p:nvGrpSpPr>
        <p:cNvPr id="1" name="Shape 304"/>
        <p:cNvGrpSpPr/>
        <p:nvPr/>
      </p:nvGrpSpPr>
      <p:grpSpPr>
        <a:xfrm>
          <a:off x="0" y="0"/>
          <a:ext cx="0" cy="0"/>
          <a:chOff x="0" y="0"/>
          <a:chExt cx="0" cy="0"/>
        </a:xfrm>
      </p:grpSpPr>
      <p:sp>
        <p:nvSpPr>
          <p:cNvPr id="305" name="Google Shape;305;p38"/>
          <p:cNvSpPr txBox="1">
            <a:spLocks noGrp="1"/>
          </p:cNvSpPr>
          <p:nvPr>
            <p:ph type="subTitle" idx="1"/>
          </p:nvPr>
        </p:nvSpPr>
        <p:spPr>
          <a:xfrm>
            <a:off x="299815" y="1387870"/>
            <a:ext cx="8314610" cy="2367759"/>
          </a:xfrm>
          <a:prstGeom prst="rect">
            <a:avLst/>
          </a:prstGeom>
        </p:spPr>
        <p:txBody>
          <a:bodyPr spcFirstLastPara="1" wrap="square" lIns="91425" tIns="91425" rIns="91425" bIns="91425" anchor="ctr" anchorCtr="0">
            <a:noAutofit/>
          </a:bodyPr>
          <a:lstStyle/>
          <a:p>
            <a:pPr marL="425450" indent="-342900">
              <a:spcAft>
                <a:spcPts val="1200"/>
              </a:spcAft>
              <a:buFont typeface="Arial" panose="020B0604020202020204" pitchFamily="34" charset="0"/>
              <a:buChar char="•"/>
            </a:pPr>
            <a:r>
              <a:rPr lang="en-US" sz="2000" b="1">
                <a:effectLst/>
                <a:latin typeface="Anaheim" panose="020B0604020202020204" charset="0"/>
                <a:ea typeface="Times New Roman" panose="02020603050405020304" pitchFamily="18" charset="0"/>
              </a:rPr>
              <a:t>Học </a:t>
            </a:r>
            <a:r>
              <a:rPr lang="en-US" sz="2000" b="1"/>
              <a:t>theo</a:t>
            </a:r>
            <a:r>
              <a:rPr lang="en-US" sz="2000" b="1">
                <a:effectLst/>
                <a:latin typeface="Anaheim" panose="020B0604020202020204" charset="0"/>
                <a:ea typeface="Times New Roman" panose="02020603050405020304" pitchFamily="18" charset="0"/>
              </a:rPr>
              <a:t> nhóm </a:t>
            </a:r>
            <a:r>
              <a:rPr lang="en-US" sz="2000" b="0">
                <a:effectLst/>
                <a:latin typeface="Anaheim" panose="020B0604020202020204" charset="0"/>
                <a:ea typeface="Times New Roman" panose="02020603050405020304" pitchFamily="18" charset="0"/>
              </a:rPr>
              <a:t>là phương pháp học tập theo nhóm nhỏ từ 2 người trở lên, địa điểm tự chọn và giải quyết các vấn đề cùng nhau như bài tập dự án,…. Có sự phân công giữa các thành viên trong nhóm với nhau</a:t>
            </a:r>
            <a:endParaRPr lang="vi-VN" sz="2000">
              <a:effectLst/>
              <a:latin typeface="Anaheim" panose="020B0604020202020204" charset="0"/>
              <a:ea typeface="Times New Roman" panose="02020603050405020304" pitchFamily="18" charset="0"/>
            </a:endParaRPr>
          </a:p>
        </p:txBody>
      </p:sp>
      <p:sp>
        <p:nvSpPr>
          <p:cNvPr id="2" name="Google Shape;298;p37">
            <a:extLst>
              <a:ext uri="{FF2B5EF4-FFF2-40B4-BE49-F238E27FC236}">
                <a16:creationId xmlns:a16="http://schemas.microsoft.com/office/drawing/2014/main" id="{0EDDBB5D-0B34-F3DC-92DF-4C3DC653259B}"/>
              </a:ext>
            </a:extLst>
          </p:cNvPr>
          <p:cNvSpPr txBox="1">
            <a:spLocks/>
          </p:cNvSpPr>
          <p:nvPr/>
        </p:nvSpPr>
        <p:spPr>
          <a:xfrm>
            <a:off x="475997" y="377113"/>
            <a:ext cx="482455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a:t>Học theo nhóm</a:t>
            </a:r>
          </a:p>
        </p:txBody>
      </p:sp>
      <p:sp>
        <p:nvSpPr>
          <p:cNvPr id="309" name="Google Shape;309;p38"/>
          <p:cNvSpPr/>
          <p:nvPr/>
        </p:nvSpPr>
        <p:spPr>
          <a:xfrm rot="10800000">
            <a:off x="7464700" y="-10682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116786"/>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Watery Shapes Style MK Campaign by Slidesgo">
  <a:themeElements>
    <a:clrScheme name="Simple Light">
      <a:dk1>
        <a:srgbClr val="091D31"/>
      </a:dk1>
      <a:lt1>
        <a:srgbClr val="FFFFFF"/>
      </a:lt1>
      <a:dk2>
        <a:srgbClr val="336E94"/>
      </a:dk2>
      <a:lt2>
        <a:srgbClr val="9ED2F2"/>
      </a:lt2>
      <a:accent1>
        <a:srgbClr val="46A9E7"/>
      </a:accent1>
      <a:accent2>
        <a:srgbClr val="C1E7FF"/>
      </a:accent2>
      <a:accent3>
        <a:srgbClr val="BCDFF6"/>
      </a:accent3>
      <a:accent4>
        <a:srgbClr val="E6F5FF"/>
      </a:accent4>
      <a:accent5>
        <a:srgbClr val="0097A7"/>
      </a:accent5>
      <a:accent6>
        <a:srgbClr val="FFFFFF"/>
      </a:accent6>
      <a:hlink>
        <a:srgbClr val="091D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91D31"/>
    </a:dk1>
    <a:lt1>
      <a:srgbClr val="FFFFFF"/>
    </a:lt1>
    <a:dk2>
      <a:srgbClr val="336E94"/>
    </a:dk2>
    <a:lt2>
      <a:srgbClr val="9ED2F2"/>
    </a:lt2>
    <a:accent1>
      <a:srgbClr val="46A9E7"/>
    </a:accent1>
    <a:accent2>
      <a:srgbClr val="C1E7FF"/>
    </a:accent2>
    <a:accent3>
      <a:srgbClr val="BCDFF6"/>
    </a:accent3>
    <a:accent4>
      <a:srgbClr val="E6F5FF"/>
    </a:accent4>
    <a:accent5>
      <a:srgbClr val="0097A7"/>
    </a:accent5>
    <a:accent6>
      <a:srgbClr val="FFFFFF"/>
    </a:accent6>
    <a:hlink>
      <a:srgbClr val="091D31"/>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29</TotalTime>
  <Words>1159</Words>
  <Application>Microsoft Office PowerPoint</Application>
  <PresentationFormat>On-screen Show (16:9)</PresentationFormat>
  <Paragraphs>100</Paragraphs>
  <Slides>21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Nunito black</vt:lpstr>
      <vt:lpstr>Arial</vt:lpstr>
      <vt:lpstr>Symbol</vt:lpstr>
      <vt:lpstr>Comfortaa</vt:lpstr>
      <vt:lpstr>Bebas Neue</vt:lpstr>
      <vt:lpstr>Anaheim</vt:lpstr>
      <vt:lpstr>Wingdings</vt:lpstr>
      <vt:lpstr>Simple Watery Shapes Style MK Campaign by Slidesgo</vt:lpstr>
      <vt:lpstr>HỌC TẬP TÍCH CỰC</vt:lpstr>
      <vt:lpstr>HỌC TẬP TÍCH CỰC</vt:lpstr>
      <vt:lpstr>THẾ NÀO LÀ HỌC TẬP TÍCH CỰC</vt:lpstr>
      <vt:lpstr>PowerPoint Presentation</vt:lpstr>
      <vt:lpstr>CÁC PHƯƠNG PHÁP HỌC TẬP TÍCH CỰC</vt:lpstr>
      <vt:lpstr>CÁC PHƯƠNG PHÁP HỌC TẬP TÍCH CỰC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PHƯƠNG PHÁP HỌC TẬP YÊU THÍCH</vt:lpstr>
      <vt:lpstr>PHƯƠNG PHÁP HỌC TẬP YÊU THÍCH</vt:lpstr>
      <vt:lpstr>PHƯƠNG PHÁP HỌC TẬP YÊU THÍCH</vt:lpstr>
      <vt:lpstr>PHƯƠNG PHÁP HỌC TẬP YÊU THÍCH</vt:lpstr>
      <vt:lpstr>PHƯƠNG PHÁP HỌC TẬP YÊU THÍCH</vt:lpstr>
      <vt:lpstr>PHƯƠNG PHÁP HỌC TẬP YÊU THÍCH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TẬP TÍCH CỰC</dc:title>
  <dc:creator>Hiếu Nhân Lê Trần</dc:creator>
  <cp:lastModifiedBy>Hiếu Nhân Lê Trần</cp:lastModifiedBy>
  <cp:revision>3</cp:revision>
  <dcterms:modified xsi:type="dcterms:W3CDTF">2024-10-11T03:14:42Z</dcterms:modified>
</cp:coreProperties>
</file>