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258" r:id="rId3"/>
    <p:sldId id="266" r:id="rId4"/>
    <p:sldId id="264" r:id="rId5"/>
    <p:sldId id="353" r:id="rId6"/>
    <p:sldId id="359" r:id="rId7"/>
    <p:sldId id="354" r:id="rId8"/>
    <p:sldId id="355" r:id="rId9"/>
    <p:sldId id="356" r:id="rId10"/>
    <p:sldId id="358" r:id="rId11"/>
    <p:sldId id="363" r:id="rId12"/>
    <p:sldId id="360" r:id="rId13"/>
    <p:sldId id="361" r:id="rId14"/>
    <p:sldId id="362" r:id="rId15"/>
    <p:sldId id="357" r:id="rId16"/>
    <p:sldId id="364" r:id="rId17"/>
    <p:sldId id="365" r:id="rId18"/>
    <p:sldId id="265"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DAA7AA-3622-4E44-B795-B27D3CB679D2}">
  <a:tblStyle styleId="{F6DAA7AA-3622-4E44-B795-B27D3CB679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89" d="100"/>
          <a:sy n="89"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14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46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50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4" r:id="rId5"/>
    <p:sldLayoutId id="2147483665" r:id="rId6"/>
    <p:sldLayoutId id="2147483696" r:id="rId7"/>
    <p:sldLayoutId id="2147483697" r:id="rId8"/>
    <p:sldLayoutId id="2147483698" r:id="rId9"/>
    <p:sldLayoutId id="2147483699" r:id="rId1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469250"/>
            <a:ext cx="7064100" cy="1392284"/>
          </a:xfrm>
          <a:prstGeom prst="rect">
            <a:avLst/>
          </a:prstGeom>
        </p:spPr>
        <p:txBody>
          <a:bodyPr spcFirstLastPara="1" wrap="square" lIns="91425" tIns="91425" rIns="91425" bIns="91425" anchor="t" anchorCtr="0">
            <a:noAutofit/>
          </a:bodyPr>
          <a:lstStyle/>
          <a:p>
            <a:r>
              <a:rPr lang="vi-VN" sz="4000" b="1"/>
              <a:t>THẢO LUẬN VỀ KIẾN THỨC, KỸ NĂNG VÀ THÁI ĐỘ</a:t>
            </a:r>
            <a:endParaRPr lang="vi-VN" sz="4000"/>
          </a:p>
        </p:txBody>
      </p:sp>
      <p:sp>
        <p:nvSpPr>
          <p:cNvPr id="483" name="Google Shape;483;p59"/>
          <p:cNvSpPr txBox="1">
            <a:spLocks noGrp="1"/>
          </p:cNvSpPr>
          <p:nvPr>
            <p:ph type="subTitle" idx="1"/>
          </p:nvPr>
        </p:nvSpPr>
        <p:spPr>
          <a:xfrm>
            <a:off x="1040000" y="3300900"/>
            <a:ext cx="7064100" cy="6686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a:solidFill>
                  <a:schemeClr val="dk1"/>
                </a:solidFill>
              </a:rPr>
              <a:t>Lê Trần Hiếu Nhân</a:t>
            </a:r>
          </a:p>
          <a:p>
            <a:pPr marL="0" lvl="0" indent="0" algn="ctr" rtl="0">
              <a:spcBef>
                <a:spcPts val="0"/>
              </a:spcBef>
              <a:spcAft>
                <a:spcPts val="0"/>
              </a:spcAft>
              <a:buClr>
                <a:schemeClr val="dk1"/>
              </a:buClr>
              <a:buSzPts val="1100"/>
              <a:buFont typeface="Arial"/>
              <a:buNone/>
            </a:pPr>
            <a:r>
              <a:rPr lang="vi-VN"/>
              <a:t>B2308203</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417781" y="2501015"/>
            <a:ext cx="4308437" cy="818400"/>
          </a:xfrm>
          <a:prstGeom prst="rect">
            <a:avLst/>
          </a:prstGeom>
        </p:spPr>
        <p:txBody>
          <a:bodyPr spcFirstLastPara="1" wrap="square" lIns="91425" tIns="91425" rIns="91425" bIns="91425" anchor="t" anchorCtr="0">
            <a:noAutofit/>
          </a:bodyPr>
          <a:lstStyle/>
          <a:p>
            <a:r>
              <a:rPr lang="vi-VN" sz="4000" b="1" kern="100">
                <a:effectLst/>
                <a:latin typeface="Montserrat" panose="00000500000000000000" pitchFamily="2" charset="0"/>
                <a:ea typeface="Arial" panose="020B0604020202020204" pitchFamily="34" charset="0"/>
                <a:cs typeface="Times New Roman" panose="02020603050405020304" pitchFamily="18" charset="0"/>
              </a:rPr>
              <a:t>Kỹ năng mền</a:t>
            </a:r>
            <a:endParaRPr sz="4000">
              <a:latin typeface="Montserrat" panose="00000500000000000000" pitchFamily="2"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03</a:t>
            </a:r>
            <a:endParaRPr/>
          </a:p>
        </p:txBody>
      </p:sp>
    </p:spTree>
    <p:extLst>
      <p:ext uri="{BB962C8B-B14F-4D97-AF65-F5344CB8AC3E}">
        <p14:creationId xmlns:p14="http://schemas.microsoft.com/office/powerpoint/2010/main" val="336823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latin typeface="Times New Roman" panose="02020603050405020304" pitchFamily="18" charset="0"/>
                <a:ea typeface="Arial" panose="020B0604020202020204" pitchFamily="34" charset="0"/>
                <a:cs typeface="Times New Roman" panose="02020603050405020304" pitchFamily="18" charset="0"/>
              </a:rPr>
              <a:t>3</a:t>
            </a:r>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 Kỹ năng mền</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811380"/>
            <a:ext cx="6723709" cy="3539430"/>
          </a:xfrm>
          <a:prstGeom prst="rect">
            <a:avLst/>
          </a:prstGeom>
          <a:noFill/>
        </p:spPr>
        <p:txBody>
          <a:bodyPr wrap="square">
            <a:spAutoFit/>
          </a:bodyPr>
          <a:lstStyle/>
          <a:p>
            <a:r>
              <a:rPr lang="vi-VN" b="1">
                <a:latin typeface="Montserrat" panose="00000500000000000000" pitchFamily="2" charset="0"/>
              </a:rPr>
              <a:t>Kỹ năng Giao tiếp</a:t>
            </a:r>
          </a:p>
          <a:p>
            <a:endParaRPr lang="vi-VN" b="1">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Định nghĩa:</a:t>
            </a:r>
            <a:r>
              <a:rPr lang="vi-VN">
                <a:latin typeface="Montserrat" panose="00000500000000000000" pitchFamily="2" charset="0"/>
              </a:rPr>
              <a:t> Khả năng truyền đạt thông tin, ý tưởng, cảm xúc một cách rõ ràng và hiệu quả.</a:t>
            </a:r>
          </a:p>
          <a:p>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Lý do quan trọng:</a:t>
            </a:r>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Xây dựng và duy trì mối quan hệ tốt.</a:t>
            </a:r>
          </a:p>
          <a:p>
            <a:pPr marL="742950" lvl="1" indent="-285750">
              <a:buFont typeface="Arial" panose="020B0604020202020204" pitchFamily="34" charset="0"/>
              <a:buChar char="•"/>
            </a:pPr>
            <a:r>
              <a:rPr lang="vi-VN">
                <a:latin typeface="Montserrat" panose="00000500000000000000" pitchFamily="2" charset="0"/>
              </a:rPr>
              <a:t>Tạo sự hiểu biết trong các cuộc họp.</a:t>
            </a:r>
          </a:p>
          <a:p>
            <a:pPr marL="742950" lvl="1" indent="-285750">
              <a:buFont typeface="Arial" panose="020B0604020202020204" pitchFamily="34" charset="0"/>
              <a:buChar char="•"/>
            </a:pPr>
            <a:r>
              <a:rPr lang="vi-VN">
                <a:latin typeface="Montserrat" panose="00000500000000000000" pitchFamily="2" charset="0"/>
              </a:rPr>
              <a:t>Quan trọng trong làm việc nhóm và giải thích các khái niệm kỹ thuật.</a:t>
            </a:r>
          </a:p>
          <a:p>
            <a:pPr marL="457200" lvl="1"/>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Cách rèn luyện:</a:t>
            </a:r>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Thực hành thuyết trình.</a:t>
            </a:r>
          </a:p>
          <a:p>
            <a:pPr marL="742950" lvl="1" indent="-285750">
              <a:buFont typeface="Arial" panose="020B0604020202020204" pitchFamily="34" charset="0"/>
              <a:buChar char="•"/>
            </a:pPr>
            <a:r>
              <a:rPr lang="vi-VN">
                <a:latin typeface="Montserrat" panose="00000500000000000000" pitchFamily="2" charset="0"/>
              </a:rPr>
              <a:t>Lắng nghe tích cực.</a:t>
            </a:r>
          </a:p>
          <a:p>
            <a:pPr marL="742950" lvl="1" indent="-285750">
              <a:buFont typeface="Arial" panose="020B0604020202020204" pitchFamily="34" charset="0"/>
              <a:buChar char="•"/>
            </a:pPr>
            <a:r>
              <a:rPr lang="vi-VN">
                <a:latin typeface="Montserrat" panose="00000500000000000000" pitchFamily="2" charset="0"/>
              </a:rPr>
              <a:t>Viết email chuyên nghiệp.</a:t>
            </a:r>
          </a:p>
          <a:p>
            <a:pPr marL="742950" lvl="1" indent="-285750">
              <a:buFont typeface="Arial" panose="020B0604020202020204" pitchFamily="34" charset="0"/>
              <a:buChar char="•"/>
            </a:pPr>
            <a:r>
              <a:rPr lang="vi-VN">
                <a:latin typeface="Montserrat" panose="00000500000000000000" pitchFamily="2" charset="0"/>
              </a:rPr>
              <a:t>Nhận phản hồi và cải thiện.</a:t>
            </a:r>
          </a:p>
        </p:txBody>
      </p:sp>
    </p:spTree>
    <p:extLst>
      <p:ext uri="{BB962C8B-B14F-4D97-AF65-F5344CB8AC3E}">
        <p14:creationId xmlns:p14="http://schemas.microsoft.com/office/powerpoint/2010/main" val="4194998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3. Kỹ năng mền</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715085"/>
            <a:ext cx="6723709" cy="4185761"/>
          </a:xfrm>
          <a:prstGeom prst="rect">
            <a:avLst/>
          </a:prstGeom>
          <a:noFill/>
        </p:spPr>
        <p:txBody>
          <a:bodyPr wrap="square">
            <a:spAutoFit/>
          </a:bodyPr>
          <a:lstStyle/>
          <a:p>
            <a:r>
              <a:rPr lang="vi-VN" b="1">
                <a:latin typeface="Montserrat" panose="00000500000000000000" pitchFamily="2" charset="0"/>
              </a:rPr>
              <a:t>Kỹ năng Giải quyết vấn đề</a:t>
            </a:r>
          </a:p>
          <a:p>
            <a:endParaRPr lang="vi-VN" b="1">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Định nghĩa:</a:t>
            </a:r>
            <a:r>
              <a:rPr lang="vi-VN">
                <a:latin typeface="Montserrat" panose="00000500000000000000" pitchFamily="2" charset="0"/>
              </a:rPr>
              <a:t> Khả năng phân tích, xác định và tìm ra giải pháp cho vấn đề.</a:t>
            </a:r>
          </a:p>
          <a:p>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Lý do quan trọng:</a:t>
            </a:r>
          </a:p>
          <a:p>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Đối mặt với thách thức trong công việc và cuộc sống.</a:t>
            </a:r>
          </a:p>
          <a:p>
            <a:pPr marL="742950" lvl="1" indent="-285750">
              <a:buFont typeface="Arial" panose="020B0604020202020204" pitchFamily="34" charset="0"/>
              <a:buChar char="•"/>
            </a:pPr>
            <a:r>
              <a:rPr lang="vi-VN">
                <a:latin typeface="Montserrat" panose="00000500000000000000" pitchFamily="2" charset="0"/>
              </a:rPr>
              <a:t>Quan trọng trong môi trường làm việc nhanh chóng, đặc biệt là CNTT.</a:t>
            </a:r>
          </a:p>
          <a:p>
            <a:pPr marL="742950" lvl="1" indent="-285750">
              <a:buFont typeface="Arial" panose="020B0604020202020204" pitchFamily="34" charset="0"/>
              <a:buChar char="•"/>
            </a:pPr>
            <a:r>
              <a:rPr lang="vi-VN">
                <a:latin typeface="Montserrat" panose="00000500000000000000" pitchFamily="2" charset="0"/>
              </a:rPr>
              <a:t>Tìm ra các giải pháp sáng tạo.</a:t>
            </a:r>
          </a:p>
          <a:p>
            <a:pPr marL="457200" lvl="1"/>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Cách rèn luyện:</a:t>
            </a:r>
          </a:p>
          <a:p>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Phân tích tình huống.</a:t>
            </a:r>
          </a:p>
          <a:p>
            <a:pPr marL="742950" lvl="1" indent="-285750">
              <a:buFont typeface="Arial" panose="020B0604020202020204" pitchFamily="34" charset="0"/>
              <a:buChar char="•"/>
            </a:pPr>
            <a:r>
              <a:rPr lang="vi-VN">
                <a:latin typeface="Montserrat" panose="00000500000000000000" pitchFamily="2" charset="0"/>
              </a:rPr>
              <a:t>Tư duy phản biện.</a:t>
            </a:r>
          </a:p>
          <a:p>
            <a:pPr marL="742950" lvl="1" indent="-285750">
              <a:buFont typeface="Arial" panose="020B0604020202020204" pitchFamily="34" charset="0"/>
              <a:buChar char="•"/>
            </a:pPr>
            <a:r>
              <a:rPr lang="vi-VN">
                <a:latin typeface="Montserrat" panose="00000500000000000000" pitchFamily="2" charset="0"/>
              </a:rPr>
              <a:t>Thực hành bài toán logic.</a:t>
            </a:r>
          </a:p>
          <a:p>
            <a:pPr marL="742950" lvl="1" indent="-285750">
              <a:buFont typeface="Arial" panose="020B0604020202020204" pitchFamily="34" charset="0"/>
              <a:buChar char="•"/>
            </a:pPr>
            <a:r>
              <a:rPr lang="vi-VN">
                <a:latin typeface="Montserrat" panose="00000500000000000000" pitchFamily="2" charset="0"/>
              </a:rPr>
              <a:t>Làm việc nhóm để tìm giải pháp.</a:t>
            </a:r>
          </a:p>
          <a:p>
            <a:pPr marL="742950" lvl="1" indent="-285750">
              <a:buFont typeface="Arial" panose="020B0604020202020204" pitchFamily="34" charset="0"/>
              <a:buChar char="•"/>
            </a:pPr>
            <a:r>
              <a:rPr lang="vi-VN">
                <a:latin typeface="Montserrat" panose="00000500000000000000" pitchFamily="2" charset="0"/>
              </a:rPr>
              <a:t>Học hỏi từ phản hồi.</a:t>
            </a:r>
          </a:p>
        </p:txBody>
      </p:sp>
    </p:spTree>
    <p:extLst>
      <p:ext uri="{BB962C8B-B14F-4D97-AF65-F5344CB8AC3E}">
        <p14:creationId xmlns:p14="http://schemas.microsoft.com/office/powerpoint/2010/main" val="28955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3. Kỹ năng mền</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811380"/>
            <a:ext cx="6723709" cy="3970318"/>
          </a:xfrm>
          <a:prstGeom prst="rect">
            <a:avLst/>
          </a:prstGeom>
          <a:noFill/>
        </p:spPr>
        <p:txBody>
          <a:bodyPr wrap="square">
            <a:spAutoFit/>
          </a:bodyPr>
          <a:lstStyle/>
          <a:p>
            <a:r>
              <a:rPr lang="vi-VN" b="1">
                <a:latin typeface="Montserrat" panose="00000500000000000000" pitchFamily="2" charset="0"/>
              </a:rPr>
              <a:t>Kỹ năng Làm việc nhóm</a:t>
            </a:r>
          </a:p>
          <a:p>
            <a:endParaRPr lang="vi-VN" b="1">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Định nghĩa:</a:t>
            </a:r>
            <a:r>
              <a:rPr lang="vi-VN">
                <a:latin typeface="Montserrat" panose="00000500000000000000" pitchFamily="2" charset="0"/>
              </a:rPr>
              <a:t> Khả năng hợp tác và phối hợp với người khác để đạt mục tiêu chung.</a:t>
            </a:r>
          </a:p>
          <a:p>
            <a:pPr>
              <a:buFont typeface="Arial" panose="020B0604020202020204" pitchFamily="34" charset="0"/>
              <a:buChar char="•"/>
            </a:pPr>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Lý do quan trọng:</a:t>
            </a:r>
          </a:p>
          <a:p>
            <a:pPr>
              <a:buFont typeface="Arial" panose="020B0604020202020204" pitchFamily="34" charset="0"/>
              <a:buChar char="•"/>
            </a:pPr>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Cần thiết trong hầu hết các ngành nghề.</a:t>
            </a:r>
          </a:p>
          <a:p>
            <a:pPr marL="742950" lvl="1" indent="-285750">
              <a:buFont typeface="Arial" panose="020B0604020202020204" pitchFamily="34" charset="0"/>
              <a:buChar char="•"/>
            </a:pPr>
            <a:r>
              <a:rPr lang="vi-VN">
                <a:latin typeface="Montserrat" panose="00000500000000000000" pitchFamily="2" charset="0"/>
              </a:rPr>
              <a:t>Tận dụng sự đa dạng của nhóm để tìm giải pháp tốt hơn.</a:t>
            </a:r>
          </a:p>
          <a:p>
            <a:pPr marL="742950" lvl="1" indent="-285750">
              <a:buFont typeface="Arial" panose="020B0604020202020204" pitchFamily="34" charset="0"/>
              <a:buChar char="•"/>
            </a:pPr>
            <a:r>
              <a:rPr lang="vi-VN">
                <a:latin typeface="Montserrat" panose="00000500000000000000" pitchFamily="2" charset="0"/>
              </a:rPr>
              <a:t>Đặc biệt quan trọng trong dự án kỹ thuật phần mềm.</a:t>
            </a:r>
          </a:p>
          <a:p>
            <a:pPr marL="457200" lvl="1"/>
            <a:endParaRPr lang="vi-VN">
              <a:latin typeface="Montserrat" panose="00000500000000000000" pitchFamily="2" charset="0"/>
            </a:endParaRPr>
          </a:p>
          <a:p>
            <a:pPr>
              <a:buFont typeface="Arial" panose="020B0604020202020204" pitchFamily="34" charset="0"/>
              <a:buChar char="•"/>
            </a:pPr>
            <a:r>
              <a:rPr lang="vi-VN" b="1">
                <a:latin typeface="Montserrat" panose="00000500000000000000" pitchFamily="2" charset="0"/>
              </a:rPr>
              <a:t>Cách rèn luyện:</a:t>
            </a:r>
          </a:p>
          <a:p>
            <a:pPr>
              <a:buFont typeface="Arial" panose="020B0604020202020204" pitchFamily="34" charset="0"/>
              <a:buChar char="•"/>
            </a:pPr>
            <a:endParaRPr lang="vi-VN">
              <a:latin typeface="Montserrat" panose="00000500000000000000" pitchFamily="2" charset="0"/>
            </a:endParaRPr>
          </a:p>
          <a:p>
            <a:pPr marL="742950" lvl="1" indent="-285750">
              <a:buFont typeface="Arial" panose="020B0604020202020204" pitchFamily="34" charset="0"/>
              <a:buChar char="•"/>
            </a:pPr>
            <a:r>
              <a:rPr lang="vi-VN">
                <a:latin typeface="Montserrat" panose="00000500000000000000" pitchFamily="2" charset="0"/>
              </a:rPr>
              <a:t>Tham gia dự án nhóm.</a:t>
            </a:r>
          </a:p>
          <a:p>
            <a:pPr marL="742950" lvl="1" indent="-285750">
              <a:buFont typeface="Arial" panose="020B0604020202020204" pitchFamily="34" charset="0"/>
              <a:buChar char="•"/>
            </a:pPr>
            <a:r>
              <a:rPr lang="vi-VN">
                <a:latin typeface="Montserrat" panose="00000500000000000000" pitchFamily="2" charset="0"/>
              </a:rPr>
              <a:t>Rèn luyện lắng nghe và chia sẻ.</a:t>
            </a:r>
          </a:p>
          <a:p>
            <a:pPr marL="742950" lvl="1" indent="-285750">
              <a:buFont typeface="Arial" panose="020B0604020202020204" pitchFamily="34" charset="0"/>
              <a:buChar char="•"/>
            </a:pPr>
            <a:r>
              <a:rPr lang="vi-VN">
                <a:latin typeface="Montserrat" panose="00000500000000000000" pitchFamily="2" charset="0"/>
              </a:rPr>
              <a:t>Xây dựng tinh thần đồng đội.</a:t>
            </a:r>
          </a:p>
          <a:p>
            <a:pPr marL="742950" lvl="1" indent="-285750">
              <a:buFont typeface="Arial" panose="020B0604020202020204" pitchFamily="34" charset="0"/>
              <a:buChar char="•"/>
            </a:pPr>
            <a:r>
              <a:rPr lang="vi-VN">
                <a:latin typeface="Montserrat" panose="00000500000000000000" pitchFamily="2" charset="0"/>
              </a:rPr>
              <a:t>Chia sẻ trách nhiệm.</a:t>
            </a:r>
          </a:p>
          <a:p>
            <a:pPr marL="742950" lvl="1" indent="-285750">
              <a:buFont typeface="Arial" panose="020B0604020202020204" pitchFamily="34" charset="0"/>
              <a:buChar char="•"/>
            </a:pPr>
            <a:r>
              <a:rPr lang="vi-VN">
                <a:latin typeface="Montserrat" panose="00000500000000000000" pitchFamily="2" charset="0"/>
              </a:rPr>
              <a:t>Tập trung vào mục tiêu chung.</a:t>
            </a:r>
          </a:p>
        </p:txBody>
      </p:sp>
    </p:spTree>
    <p:extLst>
      <p:ext uri="{BB962C8B-B14F-4D97-AF65-F5344CB8AC3E}">
        <p14:creationId xmlns:p14="http://schemas.microsoft.com/office/powerpoint/2010/main" val="2362868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417781" y="2501015"/>
            <a:ext cx="4308437" cy="818400"/>
          </a:xfrm>
          <a:prstGeom prst="rect">
            <a:avLst/>
          </a:prstGeom>
        </p:spPr>
        <p:txBody>
          <a:bodyPr spcFirstLastPara="1" wrap="square" lIns="91425" tIns="91425" rIns="91425" bIns="91425" anchor="t" anchorCtr="0">
            <a:noAutofit/>
          </a:bodyPr>
          <a:lstStyle/>
          <a:p>
            <a:r>
              <a:rPr lang="vi-VN" sz="4000" b="1" kern="100">
                <a:effectLst/>
                <a:latin typeface="Montserrat" panose="00000500000000000000" pitchFamily="2" charset="0"/>
                <a:ea typeface="Arial" panose="020B0604020202020204" pitchFamily="34" charset="0"/>
                <a:cs typeface="Times New Roman" panose="02020603050405020304" pitchFamily="18" charset="0"/>
              </a:rPr>
              <a:t>Thái độ cần có</a:t>
            </a:r>
            <a:endParaRPr sz="4000">
              <a:latin typeface="Montserrat" panose="00000500000000000000" pitchFamily="2"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04</a:t>
            </a:r>
            <a:endParaRPr/>
          </a:p>
        </p:txBody>
      </p:sp>
    </p:spTree>
    <p:extLst>
      <p:ext uri="{BB962C8B-B14F-4D97-AF65-F5344CB8AC3E}">
        <p14:creationId xmlns:p14="http://schemas.microsoft.com/office/powerpoint/2010/main" val="3699122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latin typeface="Times New Roman" panose="02020603050405020304" pitchFamily="18" charset="0"/>
                <a:ea typeface="Arial" panose="020B0604020202020204" pitchFamily="34" charset="0"/>
                <a:cs typeface="Times New Roman" panose="02020603050405020304" pitchFamily="18" charset="0"/>
              </a:rPr>
              <a:t>4. Thái độ cần có</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811380"/>
            <a:ext cx="6723709" cy="3127716"/>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Tư duy cầu tiến</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a:t>
            </a:r>
            <a:r>
              <a:rPr lang="vi-VN" kern="100">
                <a:effectLst/>
                <a:latin typeface="Montserrat" panose="00000500000000000000" pitchFamily="2" charset="0"/>
                <a:ea typeface="Arial" panose="020B0604020202020204" pitchFamily="34" charset="0"/>
                <a:cs typeface="Times New Roman" panose="02020603050405020304" pitchFamily="18" charset="0"/>
              </a:rPr>
              <a:t>: Ngành công nghệ thay đổi rất nhanh chóng, vì vậy, việc liên tục học hỏi và cập nhật kiến thức mới là điều cần thiết để không bị lạc hậu.</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Đọc blog, xem các video hướng dẫn trên YouTube hoặc tham gia các khóa học online về các công nghệ mới.</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Tham gia các cộng đồng lập trình viên như Stack Overflow, Reddit, hoặc các diễn đàn công nghệ khác.</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Đặt mục tiêu học tập hàng tháng hoặc hàng quý để tự cải thiện bản thân.</a:t>
            </a:r>
          </a:p>
        </p:txBody>
      </p:sp>
    </p:spTree>
    <p:extLst>
      <p:ext uri="{BB962C8B-B14F-4D97-AF65-F5344CB8AC3E}">
        <p14:creationId xmlns:p14="http://schemas.microsoft.com/office/powerpoint/2010/main" val="3943307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latin typeface="Times New Roman" panose="02020603050405020304" pitchFamily="18" charset="0"/>
                <a:ea typeface="Arial" panose="020B0604020202020204" pitchFamily="34" charset="0"/>
                <a:cs typeface="Times New Roman" panose="02020603050405020304" pitchFamily="18" charset="0"/>
              </a:rPr>
              <a:t>4. Thái độ cần có</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811380"/>
            <a:ext cx="6723709" cy="3358227"/>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Tinh thần trách nhiệm</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a:t>
            </a:r>
            <a:r>
              <a:rPr lang="vi-VN" kern="100">
                <a:effectLst/>
                <a:latin typeface="Montserrat" panose="00000500000000000000" pitchFamily="2" charset="0"/>
                <a:ea typeface="Arial" panose="020B0604020202020204" pitchFamily="34" charset="0"/>
                <a:cs typeface="Times New Roman" panose="02020603050405020304" pitchFamily="18" charset="0"/>
              </a:rPr>
              <a:t>: Việc đảm bảo rằng công việc của mình hoàn thành đúng thời hạn và không gây ảnh hưởng đến tiến độ của nhóm là điều rất quan trọng trong môi trường làm việc chuyên nghiệp.</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Đặt ra các mục tiêu công việc cá nhân rõ ràng và cố gắng hoàn thành chúng.</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Khi gặp khó khăn, cần báo cáo kịp thời cho quản lý hoặc đồng nghiệp để tìm ra giải pháp.</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Tham gia các khóa học hoặc đọc sách về kỷ luật và quản lý bản thân.</a:t>
            </a:r>
          </a:p>
        </p:txBody>
      </p:sp>
    </p:spTree>
    <p:extLst>
      <p:ext uri="{BB962C8B-B14F-4D97-AF65-F5344CB8AC3E}">
        <p14:creationId xmlns:p14="http://schemas.microsoft.com/office/powerpoint/2010/main" val="1871133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latin typeface="Times New Roman" panose="02020603050405020304" pitchFamily="18" charset="0"/>
                <a:ea typeface="Arial" panose="020B0604020202020204" pitchFamily="34" charset="0"/>
                <a:cs typeface="Times New Roman" panose="02020603050405020304" pitchFamily="18" charset="0"/>
              </a:rPr>
              <a:t>4. Thái độ cần có</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225731" y="811380"/>
            <a:ext cx="6723709" cy="3358227"/>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Tính kiên nhẫn và chịu áp lực tốt</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a:t>
            </a:r>
            <a:r>
              <a:rPr lang="vi-VN" kern="100">
                <a:effectLst/>
                <a:latin typeface="Montserrat" panose="00000500000000000000" pitchFamily="2" charset="0"/>
                <a:ea typeface="Arial" panose="020B0604020202020204" pitchFamily="34" charset="0"/>
                <a:cs typeface="Times New Roman" panose="02020603050405020304" pitchFamily="18" charset="0"/>
              </a:rPr>
              <a:t>: Phát triển phần mềm có thể đòi hỏi nhiều thời gian, nhất là khi gặp phải lỗi khó hoặc yêu cầu phức tạp từ khách hàng. Tính kiên nhẫn và khả năng chịu áp lực giúp bạn duy trì sự tập trung và tìm ra giải pháp tốt nhất.</a:t>
            </a:r>
          </a:p>
          <a:p>
            <a:pPr marL="742950" lvl="1" indent="-285750">
              <a:lnSpc>
                <a:spcPct val="107000"/>
              </a:lnSpc>
              <a:spcAft>
                <a:spcPts val="800"/>
              </a:spcAft>
              <a:buSzPts val="1000"/>
              <a:buFont typeface="Courier New" panose="02070309020205020404" pitchFamily="49" charset="0"/>
              <a:buChar char="o"/>
              <a:tabLst>
                <a:tab pos="9144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Luyện tập việc giải quyết các vấn đề khó, chẳng hạn như các bài toán trên LeetCode hoặc Codewars.</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Học các kỹ thuật quản lý căng thẳng như thiền, yoga, hoặc các hoạt động thể thao.</a:t>
            </a:r>
          </a:p>
          <a:p>
            <a:pPr marL="1143000" lvl="2" indent="-228600">
              <a:lnSpc>
                <a:spcPct val="107000"/>
              </a:lnSpc>
              <a:spcAft>
                <a:spcPts val="800"/>
              </a:spcAft>
              <a:buSzPts val="1000"/>
              <a:buFont typeface="Wingdings" panose="05000000000000000000" pitchFamily="2" charset="2"/>
              <a:buChar char=""/>
              <a:tabLst>
                <a:tab pos="13716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Đặt ra các kế hoạch rõ ràng và làm việc theo từng bước nhỏ để không bị quá tải.</a:t>
            </a:r>
          </a:p>
        </p:txBody>
      </p:sp>
    </p:spTree>
    <p:extLst>
      <p:ext uri="{BB962C8B-B14F-4D97-AF65-F5344CB8AC3E}">
        <p14:creationId xmlns:p14="http://schemas.microsoft.com/office/powerpoint/2010/main" val="1822033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2510592" y="1463430"/>
            <a:ext cx="4122815" cy="12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9600"/>
              <a:t>Thanks</a:t>
            </a:r>
            <a:endParaRPr sz="9600"/>
          </a:p>
        </p:txBody>
      </p:sp>
      <p:sp>
        <p:nvSpPr>
          <p:cNvPr id="4" name="TextBox 3">
            <a:extLst>
              <a:ext uri="{FF2B5EF4-FFF2-40B4-BE49-F238E27FC236}">
                <a16:creationId xmlns:a16="http://schemas.microsoft.com/office/drawing/2014/main" id="{BEAD10C4-615E-C2D6-52AB-21061647E1B9}"/>
              </a:ext>
            </a:extLst>
          </p:cNvPr>
          <p:cNvSpPr txBox="1"/>
          <p:nvPr/>
        </p:nvSpPr>
        <p:spPr>
          <a:xfrm>
            <a:off x="1108036" y="3090178"/>
            <a:ext cx="7487323" cy="938719"/>
          </a:xfrm>
          <a:prstGeom prst="rect">
            <a:avLst/>
          </a:prstGeom>
          <a:noFill/>
        </p:spPr>
        <p:txBody>
          <a:bodyPr wrap="square" rtlCol="0">
            <a:spAutoFit/>
          </a:bodyPr>
          <a:lstStyle/>
          <a:p>
            <a:r>
              <a:rPr lang="vi-VN" sz="1100" b="1" i="0">
                <a:solidFill>
                  <a:schemeClr val="tx1"/>
                </a:solidFill>
                <a:effectLst/>
                <a:latin typeface="Montserrat" panose="00000500000000000000" pitchFamily="2" charset="0"/>
              </a:rPr>
              <a:t>Tài liệu tham khảo:</a:t>
            </a:r>
            <a:br>
              <a:rPr lang="vi-VN" sz="1100">
                <a:solidFill>
                  <a:schemeClr val="tx1"/>
                </a:solidFill>
                <a:latin typeface="Montserrat" panose="00000500000000000000" pitchFamily="2" charset="0"/>
              </a:rPr>
            </a:br>
            <a:r>
              <a:rPr lang="vi-VN" sz="1100" b="0" i="0">
                <a:solidFill>
                  <a:schemeClr val="tx1"/>
                </a:solidFill>
                <a:effectLst/>
                <a:latin typeface="Montserrat" panose="00000500000000000000" pitchFamily="2" charset="0"/>
              </a:rPr>
              <a:t>John Vũ, Ngô Trung Việt. </a:t>
            </a:r>
            <a:r>
              <a:rPr lang="vi-VN" sz="1100" b="0" i="1">
                <a:solidFill>
                  <a:schemeClr val="tx1"/>
                </a:solidFill>
                <a:effectLst/>
                <a:latin typeface="Montserrat" panose="00000500000000000000" pitchFamily="2" charset="0"/>
              </a:rPr>
              <a:t>Khởi hành - lời khuyên sinh viên Việt Nam</a:t>
            </a:r>
            <a:r>
              <a:rPr lang="vi-VN" sz="1100" b="0" i="0">
                <a:solidFill>
                  <a:schemeClr val="tx1"/>
                </a:solidFill>
                <a:effectLst/>
                <a:latin typeface="Montserrat" panose="00000500000000000000" pitchFamily="2" charset="0"/>
              </a:rPr>
              <a:t>. NXB Tổng hợp Tp.HCM, 2015.</a:t>
            </a:r>
            <a:br>
              <a:rPr lang="vi-VN" sz="1100">
                <a:solidFill>
                  <a:schemeClr val="tx1"/>
                </a:solidFill>
                <a:latin typeface="Montserrat" panose="00000500000000000000" pitchFamily="2" charset="0"/>
              </a:rPr>
            </a:br>
            <a:r>
              <a:rPr lang="vi-VN" sz="1100" b="0" i="0">
                <a:solidFill>
                  <a:schemeClr val="tx1"/>
                </a:solidFill>
                <a:effectLst/>
                <a:latin typeface="Montserrat" panose="00000500000000000000" pitchFamily="2" charset="0"/>
              </a:rPr>
              <a:t>Andrew Roberts. </a:t>
            </a:r>
            <a:r>
              <a:rPr lang="vi-VN" sz="1100" b="0" i="1">
                <a:solidFill>
                  <a:schemeClr val="tx1"/>
                </a:solidFill>
                <a:effectLst/>
                <a:latin typeface="Montserrat" panose="00000500000000000000" pitchFamily="2" charset="0"/>
              </a:rPr>
              <a:t>Cẩm nang học đại học - 75 lời khuyên để thành công</a:t>
            </a:r>
            <a:r>
              <a:rPr lang="vi-VN" sz="1100" b="0" i="0">
                <a:solidFill>
                  <a:schemeClr val="tx1"/>
                </a:solidFill>
                <a:effectLst/>
                <a:latin typeface="Montserrat" panose="00000500000000000000" pitchFamily="2" charset="0"/>
              </a:rPr>
              <a:t>. Nhà xuất bản Hồng Đức, 2013.</a:t>
            </a:r>
          </a:p>
          <a:p>
            <a:pPr algn="l"/>
            <a:r>
              <a:rPr lang="vi-VN" sz="1100" b="0" i="0">
                <a:solidFill>
                  <a:schemeClr val="tx1"/>
                </a:solidFill>
                <a:effectLst/>
                <a:latin typeface="Montserrat" panose="00000500000000000000" pitchFamily="2" charset="0"/>
              </a:rPr>
              <a:t>Cleancode-Sách của Robert Martin</a:t>
            </a:r>
          </a:p>
          <a:p>
            <a:pPr algn="l"/>
            <a:r>
              <a:rPr lang="vi-VN" sz="1100" b="0" i="0">
                <a:solidFill>
                  <a:schemeClr val="tx1"/>
                </a:solidFill>
                <a:effectLst/>
                <a:latin typeface="Montserrat" panose="00000500000000000000" pitchFamily="2" charset="0"/>
              </a:rPr>
              <a:t>Code Complete 2 của tác giả Steve McConnell.</a:t>
            </a:r>
            <a:endParaRPr lang="vi-VN" sz="1400" b="0" i="0">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4" y="445025"/>
            <a:ext cx="6300761" cy="572700"/>
          </a:xfrm>
          <a:prstGeom prst="rect">
            <a:avLst/>
          </a:prstGeom>
        </p:spPr>
        <p:txBody>
          <a:bodyPr spcFirstLastPara="1" wrap="square" lIns="91425" tIns="91425" rIns="91425" bIns="91425" anchor="t" anchorCtr="0">
            <a:noAutofit/>
          </a:bodyPr>
          <a:lstStyle/>
          <a:p>
            <a:pPr>
              <a:spcAft>
                <a:spcPts val="400"/>
              </a:spcAft>
            </a:pPr>
            <a:r>
              <a:rPr lang="vi-VN" sz="1800" b="1" kern="1400" spc="-50">
                <a:effectLst/>
                <a:latin typeface="Times New Roman" panose="02020603050405020304" pitchFamily="18" charset="0"/>
                <a:ea typeface="Times New Roman" panose="02020603050405020304" pitchFamily="18" charset="0"/>
                <a:cs typeface="Times New Roman" panose="02020603050405020304" pitchFamily="18" charset="0"/>
              </a:rPr>
              <a:t>THẢO LUẬN VỀ KIẾN THỨC, KỸ NĂNG VÀ THÁI ĐỘ</a:t>
            </a:r>
            <a:endParaRPr lang="vi-VN" sz="18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95" name="Google Shape;495;p61"/>
          <p:cNvSpPr txBox="1">
            <a:spLocks noGrp="1"/>
          </p:cNvSpPr>
          <p:nvPr>
            <p:ph type="subTitle" idx="3"/>
          </p:nvPr>
        </p:nvSpPr>
        <p:spPr>
          <a:xfrm>
            <a:off x="1903925" y="1551115"/>
            <a:ext cx="2486100" cy="401100"/>
          </a:xfrm>
          <a:prstGeom prst="rect">
            <a:avLst/>
          </a:prstGeom>
        </p:spPr>
        <p:txBody>
          <a:bodyPr spcFirstLastPara="1" wrap="square" lIns="91425" tIns="91425" rIns="91425" bIns="91425" anchor="t" anchorCtr="0">
            <a:noAutofit/>
          </a:bodyPr>
          <a:lstStyle/>
          <a:p>
            <a:pPr marL="0" indent="0"/>
            <a:r>
              <a:rPr lang="vi-VN" sz="1800" b="1" kern="100">
                <a:effectLst/>
                <a:latin typeface="+mj-lt"/>
                <a:ea typeface="Arial" panose="020B0604020202020204" pitchFamily="34" charset="0"/>
                <a:cs typeface="Times New Roman" panose="02020603050405020304" pitchFamily="18" charset="0"/>
              </a:rPr>
              <a:t>Kiến thức quan trọng</a:t>
            </a:r>
            <a:endParaRPr lang="vi-VN" sz="1800" kern="100">
              <a:effectLst/>
              <a:latin typeface="+mj-lt"/>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
        <p:nvSpPr>
          <p:cNvPr id="496" name="Google Shape;496;p61"/>
          <p:cNvSpPr txBox="1">
            <a:spLocks noGrp="1"/>
          </p:cNvSpPr>
          <p:nvPr>
            <p:ph type="subTitle" idx="1"/>
          </p:nvPr>
        </p:nvSpPr>
        <p:spPr>
          <a:xfrm>
            <a:off x="5859325" y="1537176"/>
            <a:ext cx="2486100" cy="401100"/>
          </a:xfrm>
          <a:prstGeom prst="rect">
            <a:avLst/>
          </a:prstGeom>
        </p:spPr>
        <p:txBody>
          <a:bodyPr spcFirstLastPara="1" wrap="square" lIns="91425" tIns="91425" rIns="91425" bIns="91425" anchor="t" anchorCtr="0">
            <a:noAutofit/>
          </a:bodyPr>
          <a:lstStyle/>
          <a:p>
            <a:pPr marL="0" indent="0"/>
            <a:r>
              <a:rPr lang="vi-VN" sz="1800" b="1" kern="100">
                <a:effectLst/>
                <a:latin typeface="+mj-lt"/>
                <a:ea typeface="Arial" panose="020B0604020202020204" pitchFamily="34" charset="0"/>
                <a:cs typeface="Times New Roman" panose="02020603050405020304" pitchFamily="18" charset="0"/>
              </a:rPr>
              <a:t>Kỹ năng cứng</a:t>
            </a:r>
            <a:endParaRPr lang="vi-VN" sz="1800" kern="100">
              <a:effectLst/>
              <a:latin typeface="+mj-lt"/>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
        <p:nvSpPr>
          <p:cNvPr id="499" name="Google Shape;499;p61"/>
          <p:cNvSpPr txBox="1">
            <a:spLocks noGrp="1"/>
          </p:cNvSpPr>
          <p:nvPr>
            <p:ph type="subTitle" idx="5"/>
          </p:nvPr>
        </p:nvSpPr>
        <p:spPr>
          <a:xfrm>
            <a:off x="5859325" y="3279823"/>
            <a:ext cx="2486100" cy="461400"/>
          </a:xfrm>
          <a:prstGeom prst="rect">
            <a:avLst/>
          </a:prstGeom>
        </p:spPr>
        <p:txBody>
          <a:bodyPr spcFirstLastPara="1" wrap="square" lIns="91425" tIns="91425" rIns="91425" bIns="91425" anchor="t" anchorCtr="0">
            <a:noAutofit/>
          </a:bodyPr>
          <a:lstStyle/>
          <a:p>
            <a:pPr marL="0" indent="0"/>
            <a:r>
              <a:rPr lang="vi-VN" sz="1800" b="1" kern="100">
                <a:effectLst/>
                <a:latin typeface="+mj-lt"/>
                <a:ea typeface="Arial" panose="020B0604020202020204" pitchFamily="34" charset="0"/>
                <a:cs typeface="Times New Roman" panose="02020603050405020304" pitchFamily="18" charset="0"/>
              </a:rPr>
              <a:t>Thái độ cần có</a:t>
            </a:r>
            <a:endParaRPr lang="vi-VN" sz="1800" kern="100">
              <a:effectLst/>
              <a:latin typeface="+mj-lt"/>
              <a:ea typeface="Arial" panose="020B0604020202020204" pitchFamily="34" charset="0"/>
              <a:cs typeface="Times New Roman" panose="02020603050405020304" pitchFamily="18" charset="0"/>
            </a:endParaRPr>
          </a:p>
        </p:txBody>
      </p:sp>
      <p:sp>
        <p:nvSpPr>
          <p:cNvPr id="501" name="Google Shape;501;p61"/>
          <p:cNvSpPr txBox="1">
            <a:spLocks noGrp="1"/>
          </p:cNvSpPr>
          <p:nvPr>
            <p:ph type="subTitle" idx="7"/>
          </p:nvPr>
        </p:nvSpPr>
        <p:spPr>
          <a:xfrm>
            <a:off x="1903925" y="3265883"/>
            <a:ext cx="2486100" cy="461400"/>
          </a:xfrm>
          <a:prstGeom prst="rect">
            <a:avLst/>
          </a:prstGeom>
        </p:spPr>
        <p:txBody>
          <a:bodyPr spcFirstLastPara="1" wrap="square" lIns="91425" tIns="91425" rIns="91425" bIns="91425" anchor="t" anchorCtr="0">
            <a:noAutofit/>
          </a:bodyPr>
          <a:lstStyle/>
          <a:p>
            <a:pPr marL="0" indent="0"/>
            <a:r>
              <a:rPr lang="vi-VN" sz="1800" b="1" kern="100">
                <a:effectLst/>
                <a:latin typeface="+mj-lt"/>
                <a:ea typeface="Arial" panose="020B0604020202020204" pitchFamily="34" charset="0"/>
                <a:cs typeface="Times New Roman" panose="02020603050405020304" pitchFamily="18" charset="0"/>
              </a:rPr>
              <a:t> Kỹ năng mềm</a:t>
            </a:r>
            <a:endParaRPr lang="vi-VN" sz="1800" kern="100">
              <a:effectLst/>
              <a:latin typeface="+mj-lt"/>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
        <p:nvSpPr>
          <p:cNvPr id="503" name="Google Shape;503;p61"/>
          <p:cNvSpPr txBox="1">
            <a:spLocks noGrp="1"/>
          </p:cNvSpPr>
          <p:nvPr>
            <p:ph type="title" idx="9"/>
          </p:nvPr>
        </p:nvSpPr>
        <p:spPr>
          <a:xfrm>
            <a:off x="798575" y="1417915"/>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4753975" y="1403976"/>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798625" y="3176773"/>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4753975" y="3162833"/>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702199" y="2287869"/>
            <a:ext cx="5914216" cy="818400"/>
          </a:xfrm>
          <a:prstGeom prst="rect">
            <a:avLst/>
          </a:prstGeom>
        </p:spPr>
        <p:txBody>
          <a:bodyPr spcFirstLastPara="1" wrap="square" lIns="91425" tIns="91425" rIns="91425" bIns="91425" anchor="t" anchorCtr="0">
            <a:noAutofit/>
          </a:bodyPr>
          <a:lstStyle/>
          <a:p>
            <a:r>
              <a:rPr lang="vi-VN" sz="4000" b="1" kern="100">
                <a:effectLst/>
                <a:latin typeface="Montserrat" panose="00000500000000000000" pitchFamily="2" charset="0"/>
                <a:ea typeface="Arial" panose="020B0604020202020204" pitchFamily="34" charset="0"/>
                <a:cs typeface="Times New Roman" panose="02020603050405020304" pitchFamily="18" charset="0"/>
              </a:rPr>
              <a:t>Kiến thức quan trọng</a:t>
            </a:r>
            <a:br>
              <a:rPr lang="vi-VN" sz="4000" kern="100">
                <a:effectLst/>
                <a:latin typeface="Montserrat" panose="00000500000000000000" pitchFamily="2" charset="0"/>
                <a:ea typeface="Arial" panose="020B0604020202020204" pitchFamily="34" charset="0"/>
                <a:cs typeface="Times New Roman" panose="02020603050405020304" pitchFamily="18" charset="0"/>
              </a:rPr>
            </a:br>
            <a:endParaRPr sz="4000">
              <a:latin typeface="Montserrat" panose="00000500000000000000" pitchFamily="2"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8" name="Google Shape;495;p61">
            <a:extLst>
              <a:ext uri="{FF2B5EF4-FFF2-40B4-BE49-F238E27FC236}">
                <a16:creationId xmlns:a16="http://schemas.microsoft.com/office/drawing/2014/main" id="{82CAB3E7-47B9-09A6-03E2-89B2B2165BD0}"/>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kern="100">
                <a:latin typeface="Times New Roman" panose="02020603050405020304" pitchFamily="18" charset="0"/>
                <a:ea typeface="Arial" panose="020B0604020202020204" pitchFamily="34" charset="0"/>
                <a:cs typeface="Times New Roman" panose="02020603050405020304" pitchFamily="18" charset="0"/>
              </a:rPr>
              <a:t>1. Kiến thức quan trọng</a:t>
            </a:r>
            <a:endParaRPr lang="vi-VN" sz="1800" kern="100">
              <a:latin typeface="Arial" panose="020B0604020202020204" pitchFamily="34" charset="0"/>
              <a:ea typeface="Arial" panose="020B0604020202020204" pitchFamily="34" charset="0"/>
              <a:cs typeface="Times New Roman" panose="02020603050405020304" pitchFamily="18" charset="0"/>
            </a:endParaRPr>
          </a:p>
          <a:p>
            <a:endParaRPr lang="vi-VN"/>
          </a:p>
        </p:txBody>
      </p:sp>
      <p:sp>
        <p:nvSpPr>
          <p:cNvPr id="10" name="TextBox 9">
            <a:extLst>
              <a:ext uri="{FF2B5EF4-FFF2-40B4-BE49-F238E27FC236}">
                <a16:creationId xmlns:a16="http://schemas.microsoft.com/office/drawing/2014/main" id="{7F2D8476-0392-F615-778C-4A2CF9310F8E}"/>
              </a:ext>
            </a:extLst>
          </p:cNvPr>
          <p:cNvSpPr txBox="1"/>
          <p:nvPr/>
        </p:nvSpPr>
        <p:spPr>
          <a:xfrm>
            <a:off x="225732" y="995228"/>
            <a:ext cx="5680216" cy="3153043"/>
          </a:xfrm>
          <a:prstGeom prst="rect">
            <a:avLst/>
          </a:prstGeom>
          <a:noFill/>
        </p:spPr>
        <p:txBody>
          <a:bodyPr wrap="square">
            <a:spAutoFit/>
          </a:bodyPr>
          <a:lstStyle/>
          <a:p>
            <a:pPr>
              <a:lnSpc>
                <a:spcPct val="107000"/>
              </a:lnSpc>
              <a:spcAft>
                <a:spcPts val="800"/>
              </a:spcAft>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 </a:t>
            </a:r>
            <a:r>
              <a:rPr lang="vi-VN" sz="1400" b="1" kern="0">
                <a:effectLst/>
                <a:latin typeface="Montserrat" panose="00000500000000000000" pitchFamily="2" charset="0"/>
                <a:ea typeface="Times New Roman" panose="02020603050405020304" pitchFamily="18" charset="0"/>
                <a:cs typeface="Times New Roman" panose="02020603050405020304" pitchFamily="18" charset="0"/>
              </a:rPr>
              <a:t>Kiến thức chuyên môn</a:t>
            </a:r>
            <a:r>
              <a:rPr lang="en-US" sz="1400" b="1" kern="0">
                <a:effectLst/>
                <a:latin typeface="Montserrat" panose="00000500000000000000" pitchFamily="2" charset="0"/>
                <a:ea typeface="Times New Roman" panose="02020603050405020304" pitchFamily="18" charset="0"/>
                <a:cs typeface="Times New Roman" panose="02020603050405020304" pitchFamily="18" charset="0"/>
              </a:rPr>
              <a:t>:</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Kiến thức chuyên môn là những hiểu biết sâu rộng về lĩnh vực mà chúng ta đang học và làm việc. Đây là các kiến thức cốt lõi liên quan trực tiếp đến ngành học, giúp chúng tathực hiện các nhiệm vụ cụ thể và giải quyết vấn đề trong lĩnh vực chuyên ngành.</a:t>
            </a:r>
            <a:r>
              <a:rPr lang="vi-VN" sz="1400" b="1" kern="0">
                <a:effectLst/>
                <a:latin typeface="Montserrat" panose="00000500000000000000" pitchFamily="2" charset="0"/>
                <a:ea typeface="Times New Roman" panose="02020603050405020304" pitchFamily="18" charset="0"/>
                <a:cs typeface="Times New Roman" panose="02020603050405020304" pitchFamily="18" charset="0"/>
              </a:rPr>
              <a:t> </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07000"/>
              </a:lnSpc>
              <a:spcAft>
                <a:spcPts val="800"/>
              </a:spcAft>
            </a:pPr>
            <a:r>
              <a:rPr lang="vi-VN" sz="1400" b="1" kern="0">
                <a:effectLst/>
                <a:latin typeface="Montserrat" panose="00000500000000000000" pitchFamily="2" charset="0"/>
                <a:ea typeface="Times New Roman" panose="02020603050405020304" pitchFamily="18" charset="0"/>
                <a:cs typeface="Times New Roman" panose="02020603050405020304" pitchFamily="18" charset="0"/>
              </a:rPr>
              <a:t>Lợi ích của kiến thức chuyên môn:</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Giúp thực hiện các công việc cụ thể trong ngành.</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Tăng cường khả năng giải quyết vấn đề và tư duy logic.</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Nâng cao năng lực cạnh tranh trong thị trường lao động.</a:t>
            </a:r>
            <a:endParaRPr lang="vi-VN" sz="1200"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400" kern="0">
                <a:effectLst/>
                <a:latin typeface="Montserrat" panose="00000500000000000000" pitchFamily="2" charset="0"/>
                <a:ea typeface="Times New Roman" panose="02020603050405020304" pitchFamily="18" charset="0"/>
                <a:cs typeface="Times New Roman" panose="02020603050405020304" pitchFamily="18" charset="0"/>
              </a:rPr>
              <a:t>Tạo nền tảng cho việc nghiên cứu và phát triển các công nghệ mới.</a:t>
            </a:r>
            <a:endParaRPr lang="vi-VN">
              <a:latin typeface="Montserrat" panose="00000500000000000000" pitchFamily="2" charset="0"/>
            </a:endParaRPr>
          </a:p>
        </p:txBody>
      </p:sp>
      <p:pic>
        <p:nvPicPr>
          <p:cNvPr id="1026" name="Picture 2" descr="Viết đoạn văn về vai trò của kiến thức và kĩ năng (4 Mẫu)">
            <a:extLst>
              <a:ext uri="{FF2B5EF4-FFF2-40B4-BE49-F238E27FC236}">
                <a16:creationId xmlns:a16="http://schemas.microsoft.com/office/drawing/2014/main" id="{21EDE1E3-19B1-2E42-B5E2-6AAF7B389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948" y="1567793"/>
            <a:ext cx="3075117" cy="2007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F7504F-71C7-2A2B-88A7-B399AA3562A7}"/>
              </a:ext>
            </a:extLst>
          </p:cNvPr>
          <p:cNvSpPr txBox="1"/>
          <p:nvPr/>
        </p:nvSpPr>
        <p:spPr>
          <a:xfrm>
            <a:off x="225731" y="760634"/>
            <a:ext cx="5766278" cy="3460819"/>
          </a:xfrm>
          <a:prstGeom prst="rect">
            <a:avLst/>
          </a:prstGeom>
          <a:noFill/>
        </p:spPr>
        <p:txBody>
          <a:bodyPr wrap="square">
            <a:spAutoFit/>
          </a:bodyPr>
          <a:lstStyle/>
          <a:p>
            <a:pPr>
              <a:lnSpc>
                <a:spcPct val="107000"/>
              </a:lnSpc>
              <a:spcAft>
                <a:spcPts val="800"/>
              </a:spcAft>
            </a:pPr>
            <a:r>
              <a:rPr lang="vi-VN" b="1" kern="0">
                <a:effectLst/>
                <a:latin typeface="Montserrat" panose="00000500000000000000" pitchFamily="2" charset="0"/>
                <a:ea typeface="Times New Roman" panose="02020603050405020304" pitchFamily="18" charset="0"/>
                <a:cs typeface="Times New Roman" panose="02020603050405020304" pitchFamily="18" charset="0"/>
              </a:rPr>
              <a:t>Kiến thức xã hội:</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kern="0">
                <a:effectLst/>
                <a:latin typeface="Montserrat" panose="00000500000000000000" pitchFamily="2" charset="0"/>
                <a:ea typeface="Times New Roman" panose="02020603050405020304" pitchFamily="18" charset="0"/>
                <a:cs typeface="Times New Roman" panose="02020603050405020304" pitchFamily="18" charset="0"/>
              </a:rPr>
              <a:t>Kiến thức xã hội là sự hiểu biết về các yếu tố văn hóa, lịch sử, tâm lý, chính trị, và các khía cạnh xã hội khác. Đây là những hiểu biết giúp chúng ta hiểu cách xã hội vận hành, giao tiếp hiệu quả, và tương tác với những người xung quanh một cách tốt hơn.</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a:lnSpc>
                <a:spcPct val="107000"/>
              </a:lnSpc>
              <a:spcAft>
                <a:spcPts val="800"/>
              </a:spcAft>
            </a:pPr>
            <a:r>
              <a:rPr lang="vi-VN" b="1" kern="100">
                <a:effectLst/>
                <a:latin typeface="Montserrat" panose="00000500000000000000" pitchFamily="2" charset="0"/>
                <a:ea typeface="Arial" panose="020B0604020202020204" pitchFamily="34" charset="0"/>
                <a:cs typeface="Times New Roman" panose="02020603050405020304" pitchFamily="18" charset="0"/>
              </a:rPr>
              <a:t>Lợi ích của kiến thức chuyên môn:</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Giúp thực hiện các công việc cụ thể trong ngành.</a:t>
            </a:r>
          </a:p>
          <a:p>
            <a:pPr marL="342900" lvl="0" indent="-342900">
              <a:lnSpc>
                <a:spcPct val="107000"/>
              </a:lnSpc>
              <a:spcAft>
                <a:spcPts val="800"/>
              </a:spcAft>
              <a:buSzPts val="1000"/>
              <a:buFont typeface="Symbol" panose="05050102010706020507" pitchFamily="18" charset="2"/>
              <a:buChar char=""/>
              <a:tabLst>
                <a:tab pos="4572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Tăng cường khả năng giải quyết vấn đề và tư duy logic.</a:t>
            </a:r>
          </a:p>
          <a:p>
            <a:pPr marL="342900" lvl="0" indent="-342900">
              <a:lnSpc>
                <a:spcPct val="107000"/>
              </a:lnSpc>
              <a:spcAft>
                <a:spcPts val="800"/>
              </a:spcAft>
              <a:buSzPts val="1000"/>
              <a:buFont typeface="Symbol" panose="05050102010706020507" pitchFamily="18" charset="2"/>
              <a:buChar char=""/>
              <a:tabLst>
                <a:tab pos="4572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Nâng cao năng lực cạnh tranh trong thị trường lao động.</a:t>
            </a:r>
          </a:p>
          <a:p>
            <a:pPr marL="342900" lvl="0" indent="-342900">
              <a:lnSpc>
                <a:spcPct val="107000"/>
              </a:lnSpc>
              <a:spcAft>
                <a:spcPts val="800"/>
              </a:spcAft>
              <a:buSzPts val="1000"/>
              <a:buFont typeface="Symbol" panose="05050102010706020507" pitchFamily="18" charset="2"/>
              <a:buChar char=""/>
              <a:tabLst>
                <a:tab pos="4572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Tạo nền tảng cho việc nghiên cứu và phát triển các công nghệ mới.</a:t>
            </a:r>
          </a:p>
        </p:txBody>
      </p:sp>
      <p:sp>
        <p:nvSpPr>
          <p:cNvPr id="10" name="Google Shape;495;p61">
            <a:extLst>
              <a:ext uri="{FF2B5EF4-FFF2-40B4-BE49-F238E27FC236}">
                <a16:creationId xmlns:a16="http://schemas.microsoft.com/office/drawing/2014/main" id="{A41C3861-DD05-A5C5-6A6C-1775610036F8}"/>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kern="100">
                <a:latin typeface="Times New Roman" panose="02020603050405020304" pitchFamily="18" charset="0"/>
                <a:ea typeface="Arial" panose="020B0604020202020204" pitchFamily="34" charset="0"/>
                <a:cs typeface="Times New Roman" panose="02020603050405020304" pitchFamily="18" charset="0"/>
              </a:rPr>
              <a:t>1. Kiến thức quan trọng</a:t>
            </a:r>
            <a:endParaRPr lang="vi-VN" sz="1800" kern="100">
              <a:latin typeface="Arial" panose="020B0604020202020204" pitchFamily="34" charset="0"/>
              <a:ea typeface="Arial" panose="020B0604020202020204" pitchFamily="34" charset="0"/>
              <a:cs typeface="Times New Roman" panose="02020603050405020304" pitchFamily="18" charset="0"/>
            </a:endParaRPr>
          </a:p>
          <a:p>
            <a:endParaRPr lang="vi-VN"/>
          </a:p>
        </p:txBody>
      </p:sp>
      <p:pic>
        <p:nvPicPr>
          <p:cNvPr id="2050" name="Picture 2" descr="Bồi dưỡng kiến thức quốc phòng tập trung có thuộc phạm vi sử dụng kinh phí  của nhà nước chi trả không?">
            <a:extLst>
              <a:ext uri="{FF2B5EF4-FFF2-40B4-BE49-F238E27FC236}">
                <a16:creationId xmlns:a16="http://schemas.microsoft.com/office/drawing/2014/main" id="{F2E907A2-FE0E-A692-48CC-E6460A4B6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009" y="161925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46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417781" y="2416838"/>
            <a:ext cx="4308437" cy="818400"/>
          </a:xfrm>
          <a:prstGeom prst="rect">
            <a:avLst/>
          </a:prstGeom>
        </p:spPr>
        <p:txBody>
          <a:bodyPr spcFirstLastPara="1" wrap="square" lIns="91425" tIns="91425" rIns="91425" bIns="91425" anchor="t" anchorCtr="0">
            <a:noAutofit/>
          </a:bodyPr>
          <a:lstStyle/>
          <a:p>
            <a:r>
              <a:rPr lang="vi-VN" sz="4000" b="1" kern="100">
                <a:effectLst/>
                <a:latin typeface="Montserrat" panose="00000500000000000000" pitchFamily="2" charset="0"/>
                <a:ea typeface="Arial" panose="020B0604020202020204" pitchFamily="34" charset="0"/>
                <a:cs typeface="Times New Roman" panose="02020603050405020304" pitchFamily="18" charset="0"/>
              </a:rPr>
              <a:t>Kỹ năng cứng</a:t>
            </a:r>
            <a:endParaRPr sz="4000">
              <a:latin typeface="Montserrat" panose="00000500000000000000" pitchFamily="2"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02</a:t>
            </a:r>
            <a:endParaRPr/>
          </a:p>
        </p:txBody>
      </p:sp>
    </p:spTree>
    <p:extLst>
      <p:ext uri="{BB962C8B-B14F-4D97-AF65-F5344CB8AC3E}">
        <p14:creationId xmlns:p14="http://schemas.microsoft.com/office/powerpoint/2010/main" val="2000910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2. Kỹ năng cứng</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182700" y="843654"/>
            <a:ext cx="6723709" cy="3637534"/>
          </a:xfrm>
          <a:prstGeom prst="rect">
            <a:avLst/>
          </a:prstGeom>
          <a:noFill/>
        </p:spPr>
        <p:txBody>
          <a:bodyPr wrap="square">
            <a:spAutoFit/>
          </a:bodyPr>
          <a:lstStyle/>
          <a:p>
            <a:pPr>
              <a:lnSpc>
                <a:spcPct val="107000"/>
              </a:lnSpc>
              <a:spcAft>
                <a:spcPts val="800"/>
              </a:spcAft>
            </a:pPr>
            <a:r>
              <a:rPr lang="vi-VN" b="1" kern="100">
                <a:effectLst/>
                <a:latin typeface="Montserrat" panose="00000500000000000000" pitchFamily="2" charset="0"/>
                <a:ea typeface="Arial" panose="020B0604020202020204" pitchFamily="34" charset="0"/>
                <a:cs typeface="Times New Roman" panose="02020603050405020304" pitchFamily="18" charset="0"/>
              </a:rPr>
              <a:t>lập trình:</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a:t>
            </a:r>
            <a:r>
              <a:rPr lang="vi-VN" kern="100">
                <a:effectLst/>
                <a:latin typeface="Montserrat" panose="00000500000000000000" pitchFamily="2" charset="0"/>
                <a:ea typeface="Arial" panose="020B0604020202020204" pitchFamily="34" charset="0"/>
                <a:cs typeface="Times New Roman" panose="02020603050405020304" pitchFamily="18" charset="0"/>
              </a:rPr>
              <a:t>: </a:t>
            </a:r>
          </a:p>
          <a:p>
            <a:pPr marL="742950" lvl="1" indent="-285750" algn="just">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Nắm vững các ngôn ngữ lập trình là cơ sở để viết và phát triển các ứng dụng phần mềm. Mỗi ngôn ngữ có các thế mạnh và được sử dụng trong các tình huống khác nhau. Ví dụ, Python thường được dùng trong khoa học dữ liệu và AI, Java phổ biến trong các hệ thống lớn và ứng dụng Android, còn JavaScript là cốt lõi của các ứng dụng web.</a:t>
            </a:r>
          </a:p>
          <a:p>
            <a:pPr marL="342900" lvl="0" indent="-342900">
              <a:lnSpc>
                <a:spcPct val="107000"/>
              </a:lnSpc>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Nắm chắc kiến thức trên trường lớp, lắng nhe thầy/cô giảng bài</a:t>
            </a: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Học qua các khóa học trực tuyến hoặc tại các trung tâm đào tạo về lập trình.</a:t>
            </a: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Thực hành qua việc xây dựng các dự án cá nhân hoặc tham gia các cuộc thi lập trình như Codeforces, HackerRank.</a:t>
            </a: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Đọc sách như Lean code, </a:t>
            </a:r>
            <a:r>
              <a:rPr lang="vi-VN" i="0">
                <a:solidFill>
                  <a:srgbClr val="000000"/>
                </a:solidFill>
                <a:effectLst/>
                <a:latin typeface="Montserrat" panose="00000500000000000000" pitchFamily="2" charset="0"/>
              </a:rPr>
              <a:t>Code Complete 2,…</a:t>
            </a:r>
          </a:p>
        </p:txBody>
      </p:sp>
    </p:spTree>
    <p:extLst>
      <p:ext uri="{BB962C8B-B14F-4D97-AF65-F5344CB8AC3E}">
        <p14:creationId xmlns:p14="http://schemas.microsoft.com/office/powerpoint/2010/main" val="1532077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2. Kỹ năng cứng</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182700" y="843654"/>
            <a:ext cx="6723709" cy="3639394"/>
          </a:xfrm>
          <a:prstGeom prst="rect">
            <a:avLst/>
          </a:prstGeom>
          <a:noFill/>
        </p:spPr>
        <p:txBody>
          <a:bodyPr wrap="square">
            <a:spAutoFit/>
          </a:bodyPr>
          <a:lstStyle/>
          <a:p>
            <a:pPr>
              <a:lnSpc>
                <a:spcPct val="107000"/>
              </a:lnSpc>
              <a:spcAft>
                <a:spcPts val="800"/>
              </a:spcAft>
            </a:pPr>
            <a:r>
              <a:rPr lang="vi-VN" b="1" kern="100">
                <a:effectLst/>
                <a:latin typeface="Montserrat" panose="00000500000000000000" pitchFamily="2" charset="0"/>
                <a:ea typeface="Arial" panose="020B0604020202020204" pitchFamily="34" charset="0"/>
                <a:cs typeface="Times New Roman" panose="02020603050405020304" pitchFamily="18" charset="0"/>
              </a:rPr>
              <a:t>cấu trúc dữ liệu và giải thuật:</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Cấu trúc dữ liệu và giải thuật giúp tối ưu hóa hiệu suất của chương trình, đặc biệt là khi xử lý dữ liệu lớn hoặc khi cần đáp ứng thời gian thực. Hiểu biết tốt về các thuật toán sắp xếp, tìm kiếm, và cấu trúc dữ liệu như cây, đồ thị giúp bạn giải quyết các bài toán một cách hiệu quả.</a:t>
            </a:r>
          </a:p>
          <a:p>
            <a:pPr marL="342900" lvl="0" indent="-342900">
              <a:lnSpc>
                <a:spcPct val="107000"/>
              </a:lnSpc>
              <a:buSzPts val="1000"/>
              <a:buFont typeface="Symbol" panose="05050102010706020507" pitchFamily="18" charset="2"/>
              <a:buChar char=""/>
              <a:tabLst>
                <a:tab pos="457200" algn="l"/>
              </a:tabLst>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Học qua các khóa học chuyên sâu về cấu trúc dữ liệu và giải thuật, ví dụ như trên Coursera, Udemy.</a:t>
            </a: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Thực hành giải bài tập trên các nền tảng như LeetCode, GeeksforGeeks, hoặc tham gia các cuộc thi lập trình.</a:t>
            </a:r>
          </a:p>
          <a:p>
            <a:pPr marL="742950" lvl="1" indent="-285750">
              <a:lnSpc>
                <a:spcPct val="107000"/>
              </a:lnSpc>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Đọc sách như </a:t>
            </a:r>
            <a:r>
              <a:rPr lang="vi-VN" i="1" kern="100">
                <a:effectLst/>
                <a:latin typeface="Montserrat" panose="00000500000000000000" pitchFamily="2" charset="0"/>
                <a:ea typeface="Arial" panose="020B0604020202020204" pitchFamily="34" charset="0"/>
                <a:cs typeface="Times New Roman" panose="02020603050405020304" pitchFamily="18" charset="0"/>
              </a:rPr>
              <a:t>Introduction to Algorithms</a:t>
            </a:r>
            <a:r>
              <a:rPr lang="vi-VN" kern="100">
                <a:effectLst/>
                <a:latin typeface="Montserrat" panose="00000500000000000000" pitchFamily="2" charset="0"/>
                <a:ea typeface="Arial" panose="020B0604020202020204" pitchFamily="34" charset="0"/>
                <a:cs typeface="Times New Roman" panose="02020603050405020304" pitchFamily="18" charset="0"/>
              </a:rPr>
              <a:t> (Cormen) hoặc </a:t>
            </a:r>
            <a:r>
              <a:rPr lang="vi-VN" i="1" kern="100">
                <a:effectLst/>
                <a:latin typeface="Montserrat" panose="00000500000000000000" pitchFamily="2" charset="0"/>
                <a:ea typeface="Arial" panose="020B0604020202020204" pitchFamily="34" charset="0"/>
                <a:cs typeface="Times New Roman" panose="02020603050405020304" pitchFamily="18" charset="0"/>
              </a:rPr>
              <a:t>Data Structures and Algorithms Made Easy</a:t>
            </a:r>
            <a:r>
              <a:rPr lang="vi-VN" kern="100">
                <a:effectLst/>
                <a:latin typeface="Montserrat" panose="00000500000000000000" pitchFamily="2" charset="0"/>
                <a:ea typeface="Arial" panose="020B06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vi-VN" kern="100">
                <a:effectLst/>
                <a:latin typeface="Montserrat" panose="00000500000000000000" pitchFamily="2" charset="0"/>
                <a:ea typeface="Arial" panose="020B0604020202020204" pitchFamily="34" charset="0"/>
                <a:cs typeface="Times New Roman" panose="02020603050405020304" pitchFamily="18" charset="0"/>
              </a:rPr>
              <a:t>Nắm rõ kiến thức trên trường, thực hành lại.</a:t>
            </a:r>
          </a:p>
        </p:txBody>
      </p:sp>
    </p:spTree>
    <p:extLst>
      <p:ext uri="{BB962C8B-B14F-4D97-AF65-F5344CB8AC3E}">
        <p14:creationId xmlns:p14="http://schemas.microsoft.com/office/powerpoint/2010/main" val="2152507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5;p61">
            <a:extLst>
              <a:ext uri="{FF2B5EF4-FFF2-40B4-BE49-F238E27FC236}">
                <a16:creationId xmlns:a16="http://schemas.microsoft.com/office/drawing/2014/main" id="{711FA85E-0958-72E5-B118-76429C0EEEA2}"/>
              </a:ext>
            </a:extLst>
          </p:cNvPr>
          <p:cNvSpPr txBox="1">
            <a:spLocks/>
          </p:cNvSpPr>
          <p:nvPr/>
        </p:nvSpPr>
        <p:spPr>
          <a:xfrm>
            <a:off x="225731" y="313985"/>
            <a:ext cx="2743379" cy="401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vi-VN" sz="1800" b="1" kern="100">
                <a:effectLst/>
                <a:latin typeface="Times New Roman" panose="02020603050405020304" pitchFamily="18" charset="0"/>
                <a:ea typeface="Arial" panose="020B0604020202020204" pitchFamily="34" charset="0"/>
                <a:cs typeface="Times New Roman" panose="02020603050405020304" pitchFamily="18" charset="0"/>
              </a:rPr>
              <a:t>2. Kỹ năng cứng</a:t>
            </a: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B27EFA-32B3-BA3D-499A-DFC518F7FB05}"/>
              </a:ext>
            </a:extLst>
          </p:cNvPr>
          <p:cNvSpPr txBox="1"/>
          <p:nvPr/>
        </p:nvSpPr>
        <p:spPr>
          <a:xfrm>
            <a:off x="182700" y="843654"/>
            <a:ext cx="6723709" cy="3178371"/>
          </a:xfrm>
          <a:prstGeom prst="rect">
            <a:avLst/>
          </a:prstGeom>
          <a:noFill/>
        </p:spPr>
        <p:txBody>
          <a:bodyPr wrap="square">
            <a:spAutoFit/>
          </a:bodyPr>
          <a:lstStyle/>
          <a:p>
            <a:pPr>
              <a:lnSpc>
                <a:spcPct val="107000"/>
              </a:lnSpc>
              <a:spcAft>
                <a:spcPts val="800"/>
              </a:spcAft>
            </a:pPr>
            <a:r>
              <a:rPr lang="vi-VN" b="1" kern="100">
                <a:effectLst/>
                <a:latin typeface="Montserrat" panose="00000500000000000000" pitchFamily="2" charset="0"/>
                <a:ea typeface="Arial" panose="020B0604020202020204" pitchFamily="34" charset="0"/>
                <a:cs typeface="Times New Roman" panose="02020603050405020304" pitchFamily="18" charset="0"/>
              </a:rPr>
              <a:t>cơ sở dữ liệu (Database):</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vi-VN" b="1" kern="100">
                <a:effectLst/>
                <a:latin typeface="Montserrat" panose="00000500000000000000" pitchFamily="2" charset="0"/>
                <a:ea typeface="Arial" panose="020B0604020202020204" pitchFamily="34" charset="0"/>
                <a:cs typeface="Times New Roman" panose="02020603050405020304" pitchFamily="18" charset="0"/>
              </a:rPr>
              <a:t>Lý do quan trọng: </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vi-VN" kern="100">
                <a:effectLst/>
                <a:latin typeface="Montserrat" panose="00000500000000000000" pitchFamily="2" charset="0"/>
                <a:ea typeface="Arial" panose="020B0604020202020204" pitchFamily="34" charset="0"/>
                <a:cs typeface="Times New Roman" panose="02020603050405020304" pitchFamily="18" charset="0"/>
              </a:rPr>
              <a:t>Hầu hết các ứng dụng đều cần lưu trữ dữ liệu người dùng và thông tin hệ thống. Việc hiểu biết về cơ sở dữ liệu giúp chúng ta thiết kế hệ thống dữ liệu hiệu quả và đảm bảo khả năng mở rộng của ứng dụng.</a:t>
            </a:r>
          </a:p>
          <a:p>
            <a:pPr marL="342900" lvl="0" indent="-342900">
              <a:lnSpc>
                <a:spcPct val="107000"/>
              </a:lnSpc>
              <a:buFont typeface="Symbol" panose="05050102010706020507" pitchFamily="18" charset="2"/>
              <a:buChar char=""/>
            </a:pPr>
            <a:r>
              <a:rPr lang="vi-VN" b="1" kern="100">
                <a:effectLst/>
                <a:latin typeface="Montserrat" panose="00000500000000000000" pitchFamily="2" charset="0"/>
                <a:ea typeface="Arial" panose="020B0604020202020204" pitchFamily="34" charset="0"/>
                <a:cs typeface="Times New Roman" panose="02020603050405020304" pitchFamily="18" charset="0"/>
              </a:rPr>
              <a:t>Cách đạt được:</a:t>
            </a:r>
            <a:endParaRPr lang="vi-VN" kern="100">
              <a:effectLst/>
              <a:latin typeface="Montserrat" panose="00000500000000000000" pitchFamily="2" charset="0"/>
              <a:ea typeface="Arial" panose="020B060402020202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vi-VN" kern="100">
                <a:effectLst/>
                <a:latin typeface="Montserrat" panose="00000500000000000000" pitchFamily="2" charset="0"/>
                <a:ea typeface="Arial" panose="020B0604020202020204" pitchFamily="34" charset="0"/>
                <a:cs typeface="Times New Roman" panose="02020603050405020304" pitchFamily="18" charset="0"/>
              </a:rPr>
              <a:t>Học về SQL và các hệ quản trị cơ sở dữ liệu như MySQL, PostgreSQL, Oracle cho dữ liệu quan hệ.</a:t>
            </a:r>
          </a:p>
          <a:p>
            <a:pPr marL="742950" lvl="1" indent="-285750">
              <a:lnSpc>
                <a:spcPct val="107000"/>
              </a:lnSpc>
              <a:buFont typeface="Courier New" panose="02070309020205020404" pitchFamily="49" charset="0"/>
              <a:buChar char="o"/>
            </a:pPr>
            <a:r>
              <a:rPr lang="vi-VN" kern="100">
                <a:effectLst/>
                <a:latin typeface="Montserrat" panose="00000500000000000000" pitchFamily="2" charset="0"/>
                <a:ea typeface="Arial" panose="020B0604020202020204" pitchFamily="34" charset="0"/>
                <a:cs typeface="Times New Roman" panose="02020603050405020304" pitchFamily="18" charset="0"/>
              </a:rPr>
              <a:t>Tìm hiểu về NoSQL với MongoDB hoặc Redis cho các ứng dụng cần tính linh hoạt cao.</a:t>
            </a:r>
          </a:p>
          <a:p>
            <a:pPr marL="742950" lvl="1" indent="-285750">
              <a:lnSpc>
                <a:spcPct val="107000"/>
              </a:lnSpc>
              <a:spcAft>
                <a:spcPts val="800"/>
              </a:spcAft>
              <a:buFont typeface="Courier New" panose="02070309020205020404" pitchFamily="49" charset="0"/>
              <a:buChar char="o"/>
            </a:pPr>
            <a:r>
              <a:rPr lang="vi-VN" kern="100">
                <a:effectLst/>
                <a:latin typeface="Montserrat" panose="00000500000000000000" pitchFamily="2" charset="0"/>
                <a:ea typeface="Arial" panose="020B0604020202020204" pitchFamily="34" charset="0"/>
                <a:cs typeface="Times New Roman" panose="02020603050405020304" pitchFamily="18" charset="0"/>
              </a:rPr>
              <a:t>Thực hành qua việc xây dựng các ứng dụng quản lý dữ liệu như quản lý khách hàng (CRM) hoặc quản lý sản phẩm.</a:t>
            </a:r>
          </a:p>
        </p:txBody>
      </p:sp>
    </p:spTree>
    <p:extLst>
      <p:ext uri="{BB962C8B-B14F-4D97-AF65-F5344CB8AC3E}">
        <p14:creationId xmlns:p14="http://schemas.microsoft.com/office/powerpoint/2010/main" val="2159648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inimalist Business Slides XL by Slidesgo">
  <a:themeElements>
    <a:clrScheme name="Simple Light">
      <a:dk1>
        <a:srgbClr val="000000"/>
      </a:dk1>
      <a:lt1>
        <a:srgbClr val="E9E0F0"/>
      </a:lt1>
      <a:dk2>
        <a:srgbClr val="000000"/>
      </a:dk2>
      <a:lt2>
        <a:srgbClr val="E9E0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1539</Words>
  <Application>Microsoft Office PowerPoint</Application>
  <PresentationFormat>On-screen Show (16:9)</PresentationFormat>
  <Paragraphs>138</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Courier New</vt:lpstr>
      <vt:lpstr>Arial</vt:lpstr>
      <vt:lpstr>Montserrat</vt:lpstr>
      <vt:lpstr>Times New Roman</vt:lpstr>
      <vt:lpstr>Vidaloka</vt:lpstr>
      <vt:lpstr>Symbol</vt:lpstr>
      <vt:lpstr>Minimalist Business Slides XL by Slidesgo</vt:lpstr>
      <vt:lpstr>THẢO LUẬN VỀ KIẾN THỨC, KỸ NĂNG VÀ THÁI ĐỘ</vt:lpstr>
      <vt:lpstr>THẢO LUẬN VỀ KIẾN THỨC, KỸ NĂNG VÀ THÁI ĐỘ</vt:lpstr>
      <vt:lpstr>Kiến thức quan trọng </vt:lpstr>
      <vt:lpstr>PowerPoint Presentation</vt:lpstr>
      <vt:lpstr>PowerPoint Presentation</vt:lpstr>
      <vt:lpstr>Kỹ năng cứng</vt:lpstr>
      <vt:lpstr>PowerPoint Presentation</vt:lpstr>
      <vt:lpstr>PowerPoint Presentation</vt:lpstr>
      <vt:lpstr>PowerPoint Presentation</vt:lpstr>
      <vt:lpstr>Kỹ năng mền</vt:lpstr>
      <vt:lpstr>PowerPoint Presentation</vt:lpstr>
      <vt:lpstr>PowerPoint Presentation</vt:lpstr>
      <vt:lpstr>PowerPoint Presentation</vt:lpstr>
      <vt:lpstr>Thái độ cần có</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THẢO LUẬN VỀ KIẾN THỨC, KỸ NĂNG VÀ THÁI ĐỘ</dc:title>
  <dc:creator>Hiếu Nhân Lê Trần</dc:creator>
  <cp:lastModifiedBy>Hiếu Nhân Lê Trần</cp:lastModifiedBy>
  <cp:revision>5</cp:revision>
  <dcterms:modified xsi:type="dcterms:W3CDTF">2024-10-17T15:29:50Z</dcterms:modified>
</cp:coreProperties>
</file>