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nton"/>
      <p:regular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to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a1299bc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a1299bc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a1299bce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a1299bc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9e4fa4bc3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9e4fa4bc3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9e4fa4bc3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9e4fa4bc3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9e4fa4bc3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9e4fa4bc3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a1299bce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a1299bce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a1299bce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a1299bce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a1299bce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a1299bce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a1299bce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a1299bce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a1299bc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a1299bc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26875"/>
            <a:ext cx="8520600" cy="33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6">
                <a:latin typeface="Roboto"/>
                <a:ea typeface="Roboto"/>
                <a:cs typeface="Roboto"/>
                <a:sym typeface="Roboto"/>
              </a:rPr>
              <a:t>Under the supervision of </a:t>
            </a:r>
            <a:br>
              <a:rPr lang="en" sz="1588">
                <a:latin typeface="Roboto"/>
                <a:ea typeface="Roboto"/>
                <a:cs typeface="Roboto"/>
                <a:sym typeface="Roboto"/>
              </a:rPr>
            </a:br>
            <a:r>
              <a:rPr b="1" lang="en" sz="1588">
                <a:latin typeface="Roboto"/>
                <a:ea typeface="Roboto"/>
                <a:cs typeface="Roboto"/>
                <a:sym typeface="Roboto"/>
              </a:rPr>
              <a:t>Dr. Supervisor Name</a:t>
            </a:r>
            <a:br>
              <a:rPr lang="en" sz="1588">
                <a:latin typeface="Roboto"/>
                <a:ea typeface="Roboto"/>
                <a:cs typeface="Roboto"/>
                <a:sym typeface="Roboto"/>
              </a:rPr>
            </a:br>
            <a:r>
              <a:rPr lang="en" sz="1588">
                <a:latin typeface="Roboto"/>
                <a:ea typeface="Roboto"/>
                <a:cs typeface="Roboto"/>
                <a:sym typeface="Roboto"/>
              </a:rPr>
              <a:t>Department of Your </a:t>
            </a:r>
            <a:r>
              <a:rPr lang="en" sz="1588">
                <a:latin typeface="Roboto"/>
                <a:ea typeface="Roboto"/>
                <a:cs typeface="Roboto"/>
                <a:sym typeface="Roboto"/>
              </a:rPr>
              <a:t>Department</a:t>
            </a:r>
            <a:r>
              <a:rPr lang="en" sz="1588">
                <a:latin typeface="Roboto"/>
                <a:ea typeface="Roboto"/>
                <a:cs typeface="Roboto"/>
                <a:sym typeface="Roboto"/>
              </a:rPr>
              <a:t> Name</a:t>
            </a:r>
            <a:endParaRPr sz="158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11">
                <a:latin typeface="Roboto"/>
                <a:ea typeface="Roboto"/>
                <a:cs typeface="Roboto"/>
                <a:sym typeface="Roboto"/>
              </a:rPr>
              <a:t>Your Institute Name, Location</a:t>
            </a:r>
            <a:endParaRPr sz="1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487"/>
              <a:buFont typeface="Arial"/>
              <a:buNone/>
            </a:pPr>
            <a:r>
              <a:rPr lang="en" sz="1366"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sz="136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487"/>
              <a:buFont typeface="Arial"/>
              <a:buNone/>
            </a:pPr>
            <a:r>
              <a:rPr b="1" lang="en" sz="1366">
                <a:latin typeface="Roboto"/>
                <a:ea typeface="Roboto"/>
                <a:cs typeface="Roboto"/>
                <a:sym typeface="Roboto"/>
              </a:rPr>
              <a:t>Group Number: XX</a:t>
            </a:r>
            <a:endParaRPr b="1" sz="136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487"/>
              <a:buFont typeface="Arial"/>
              <a:buNone/>
            </a:pPr>
            <a:r>
              <a:rPr lang="en" sz="1366">
                <a:latin typeface="Roboto"/>
                <a:ea typeface="Roboto"/>
                <a:cs typeface="Roboto"/>
                <a:sym typeface="Roboto"/>
              </a:rPr>
              <a:t>Your Name (1912XXX)</a:t>
            </a:r>
            <a:endParaRPr sz="136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487"/>
              <a:buFont typeface="Arial"/>
              <a:buNone/>
            </a:pPr>
            <a:r>
              <a:rPr lang="en" sz="1366">
                <a:latin typeface="Roboto"/>
                <a:ea typeface="Roboto"/>
                <a:cs typeface="Roboto"/>
                <a:sym typeface="Roboto"/>
              </a:rPr>
              <a:t>Your Name (1912XXX)</a:t>
            </a:r>
            <a:endParaRPr sz="136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66">
                <a:latin typeface="Roboto"/>
                <a:ea typeface="Roboto"/>
                <a:cs typeface="Roboto"/>
                <a:sym typeface="Roboto"/>
              </a:rPr>
              <a:t>Your Name (1912XXX)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0659" l="10407" r="11284" t="10612"/>
          <a:stretch/>
        </p:blipFill>
        <p:spPr>
          <a:xfrm>
            <a:off x="4061407" y="2599914"/>
            <a:ext cx="1021081" cy="1026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</a:t>
              </a:r>
              <a:r>
                <a:rPr b="1" lang="en" sz="1200">
                  <a:solidFill>
                    <a:srgbClr val="FFFFFF"/>
                  </a:solidFill>
                </a:rPr>
                <a:t>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0" y="152400"/>
            <a:ext cx="9144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presentation in Partial Fulfilment of the Requirements for the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Mid Semester Project Presentation, Jun - Dec 2023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98900" y="896025"/>
            <a:ext cx="8146200" cy="5787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of Your Project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304675" y="728850"/>
            <a:ext cx="86076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Your </a:t>
            </a:r>
            <a:r>
              <a:rPr lang="en" sz="1200">
                <a:solidFill>
                  <a:srgbClr val="434343"/>
                </a:solidFill>
              </a:rPr>
              <a:t>References</a:t>
            </a:r>
            <a:r>
              <a:rPr lang="en" sz="1200">
                <a:solidFill>
                  <a:srgbClr val="434343"/>
                </a:solidFill>
              </a:rPr>
              <a:t> Here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References</a:t>
            </a:r>
            <a:endParaRPr b="1" sz="2400">
              <a:solidFill>
                <a:schemeClr val="lt1"/>
              </a:solidFill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168" name="Google Shape;168;p22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10/10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3"/>
          <p:cNvGrpSpPr/>
          <p:nvPr/>
        </p:nvGrpSpPr>
        <p:grpSpPr>
          <a:xfrm>
            <a:off x="1716500" y="1795725"/>
            <a:ext cx="5711000" cy="1640425"/>
            <a:chOff x="1861650" y="1751525"/>
            <a:chExt cx="5711000" cy="1640425"/>
          </a:xfrm>
        </p:grpSpPr>
        <p:sp>
          <p:nvSpPr>
            <p:cNvPr id="176" name="Google Shape;176;p23"/>
            <p:cNvSpPr/>
            <p:nvPr/>
          </p:nvSpPr>
          <p:spPr>
            <a:xfrm>
              <a:off x="5901050" y="1751525"/>
              <a:ext cx="1671600" cy="1640400"/>
            </a:xfrm>
            <a:prstGeom prst="roundRect">
              <a:avLst>
                <a:gd fmla="val 15996" name="adj"/>
              </a:avLst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861650" y="1751550"/>
              <a:ext cx="1671600" cy="1640400"/>
            </a:xfrm>
            <a:prstGeom prst="roundRect">
              <a:avLst>
                <a:gd fmla="val 15996" name="adj"/>
              </a:avLst>
            </a:prstGeom>
            <a:solidFill>
              <a:srgbClr val="2012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3143575" y="1751525"/>
              <a:ext cx="4216200" cy="1640400"/>
            </a:xfrm>
            <a:prstGeom prst="roundRect">
              <a:avLst>
                <a:gd fmla="val 0" name="adj"/>
              </a:avLst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3"/>
          <p:cNvSpPr txBox="1"/>
          <p:nvPr/>
        </p:nvSpPr>
        <p:spPr>
          <a:xfrm>
            <a:off x="3147975" y="2157638"/>
            <a:ext cx="39711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 sz="60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14575" l="17599" r="14920" t="15415"/>
          <a:stretch/>
        </p:blipFill>
        <p:spPr>
          <a:xfrm>
            <a:off x="1833200" y="2081575"/>
            <a:ext cx="1182425" cy="1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1833200" y="3487675"/>
            <a:ext cx="5594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rPr>
              <a:t>Any Queries or Suggestions are welcomed!</a:t>
            </a:r>
            <a:endParaRPr sz="3400">
              <a:solidFill>
                <a:srgbClr val="191919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13475" y="-62725"/>
            <a:ext cx="9144000" cy="619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  </a:t>
            </a:r>
            <a:r>
              <a:rPr b="1" lang="en" sz="2400">
                <a:solidFill>
                  <a:schemeClr val="lt1"/>
                </a:solidFill>
              </a:rPr>
              <a:t>Contents</a:t>
            </a:r>
            <a:endParaRPr b="1" sz="2400"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259775" y="923625"/>
            <a:ext cx="2987400" cy="476400"/>
            <a:chOff x="259775" y="923625"/>
            <a:chExt cx="2987400" cy="476400"/>
          </a:xfrm>
        </p:grpSpPr>
        <p:sp>
          <p:nvSpPr>
            <p:cNvPr id="68" name="Google Shape;68;p14"/>
            <p:cNvSpPr/>
            <p:nvPr/>
          </p:nvSpPr>
          <p:spPr>
            <a:xfrm>
              <a:off x="259775" y="923625"/>
              <a:ext cx="505200" cy="476400"/>
            </a:xfrm>
            <a:prstGeom prst="ellipse">
              <a:avLst/>
            </a:prstGeom>
            <a:solidFill>
              <a:srgbClr val="351C7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1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938075" y="977175"/>
              <a:ext cx="230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Problem Statement</a:t>
              </a:r>
              <a:endParaRPr b="1"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59775" y="1548225"/>
            <a:ext cx="2987400" cy="476400"/>
            <a:chOff x="259775" y="923625"/>
            <a:chExt cx="2987400" cy="476400"/>
          </a:xfrm>
        </p:grpSpPr>
        <p:sp>
          <p:nvSpPr>
            <p:cNvPr id="71" name="Google Shape;71;p14"/>
            <p:cNvSpPr/>
            <p:nvPr/>
          </p:nvSpPr>
          <p:spPr>
            <a:xfrm>
              <a:off x="259775" y="923625"/>
              <a:ext cx="505200" cy="476400"/>
            </a:xfrm>
            <a:prstGeom prst="ellipse">
              <a:avLst/>
            </a:prstGeom>
            <a:solidFill>
              <a:srgbClr val="351C7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2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938075" y="977175"/>
              <a:ext cx="230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Introduction</a:t>
              </a:r>
              <a:endParaRPr b="1"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02/10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259775" y="2183250"/>
            <a:ext cx="2987400" cy="476400"/>
            <a:chOff x="259775" y="923625"/>
            <a:chExt cx="2987400" cy="476400"/>
          </a:xfrm>
        </p:grpSpPr>
        <p:sp>
          <p:nvSpPr>
            <p:cNvPr id="78" name="Google Shape;78;p14"/>
            <p:cNvSpPr/>
            <p:nvPr/>
          </p:nvSpPr>
          <p:spPr>
            <a:xfrm>
              <a:off x="259775" y="923625"/>
              <a:ext cx="505200" cy="476400"/>
            </a:xfrm>
            <a:prstGeom prst="ellipse">
              <a:avLst/>
            </a:prstGeom>
            <a:solidFill>
              <a:srgbClr val="351C7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3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938075" y="977175"/>
              <a:ext cx="230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Literature Survey</a:t>
              </a:r>
              <a:endParaRPr b="1"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259775" y="2807850"/>
            <a:ext cx="2987400" cy="476400"/>
            <a:chOff x="259775" y="923625"/>
            <a:chExt cx="2987400" cy="476400"/>
          </a:xfrm>
        </p:grpSpPr>
        <p:sp>
          <p:nvSpPr>
            <p:cNvPr id="81" name="Google Shape;81;p14"/>
            <p:cNvSpPr/>
            <p:nvPr/>
          </p:nvSpPr>
          <p:spPr>
            <a:xfrm>
              <a:off x="259775" y="923625"/>
              <a:ext cx="505200" cy="476400"/>
            </a:xfrm>
            <a:prstGeom prst="ellipse">
              <a:avLst/>
            </a:prstGeom>
            <a:solidFill>
              <a:srgbClr val="351C7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4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938075" y="977175"/>
              <a:ext cx="230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Methodology</a:t>
              </a:r>
              <a:r>
                <a:rPr b="1" lang="en"/>
                <a:t> </a:t>
              </a:r>
              <a:endParaRPr b="1"/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259775" y="3417450"/>
            <a:ext cx="2987400" cy="476400"/>
            <a:chOff x="259775" y="923625"/>
            <a:chExt cx="2987400" cy="476400"/>
          </a:xfrm>
        </p:grpSpPr>
        <p:sp>
          <p:nvSpPr>
            <p:cNvPr id="84" name="Google Shape;84;p14"/>
            <p:cNvSpPr/>
            <p:nvPr/>
          </p:nvSpPr>
          <p:spPr>
            <a:xfrm>
              <a:off x="259775" y="923625"/>
              <a:ext cx="505200" cy="476400"/>
            </a:xfrm>
            <a:prstGeom prst="ellipse">
              <a:avLst/>
            </a:prstGeom>
            <a:solidFill>
              <a:srgbClr val="351C7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5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938075" y="977175"/>
              <a:ext cx="230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Findings</a:t>
              </a:r>
              <a:endParaRPr b="1"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259775" y="4038025"/>
            <a:ext cx="3434700" cy="476400"/>
            <a:chOff x="259775" y="923625"/>
            <a:chExt cx="3434700" cy="476400"/>
          </a:xfrm>
        </p:grpSpPr>
        <p:sp>
          <p:nvSpPr>
            <p:cNvPr id="87" name="Google Shape;87;p14"/>
            <p:cNvSpPr/>
            <p:nvPr/>
          </p:nvSpPr>
          <p:spPr>
            <a:xfrm>
              <a:off x="259775" y="923625"/>
              <a:ext cx="505200" cy="476400"/>
            </a:xfrm>
            <a:prstGeom prst="ellipse">
              <a:avLst/>
            </a:prstGeom>
            <a:solidFill>
              <a:srgbClr val="351C7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1"/>
                  </a:solidFill>
                </a:rPr>
                <a:t>6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938075" y="977175"/>
              <a:ext cx="275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Conclusion &amp; Future Work</a:t>
              </a:r>
              <a:endParaRPr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13475" y="-62725"/>
            <a:ext cx="9144000" cy="619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  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724150" y="1597900"/>
            <a:ext cx="369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5" name="Google Shape;95;p15"/>
          <p:cNvSpPr txBox="1"/>
          <p:nvPr/>
        </p:nvSpPr>
        <p:spPr>
          <a:xfrm>
            <a:off x="75" y="21815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Your Problem Statement</a:t>
            </a:r>
            <a:endParaRPr sz="1600"/>
          </a:p>
        </p:txBody>
      </p:sp>
      <p:sp>
        <p:nvSpPr>
          <p:cNvPr id="96" name="Google Shape;96;p15"/>
          <p:cNvSpPr txBox="1"/>
          <p:nvPr/>
        </p:nvSpPr>
        <p:spPr>
          <a:xfrm>
            <a:off x="770725" y="2687000"/>
            <a:ext cx="75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Abstract Here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03/10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-13475" y="-62725"/>
            <a:ext cx="9144000" cy="619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Introduction</a:t>
            </a:r>
            <a:r>
              <a:rPr b="1" lang="en" sz="2400">
                <a:solidFill>
                  <a:schemeClr val="lt1"/>
                </a:solidFill>
              </a:rPr>
              <a:t>  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311700" y="804900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Your Text Here</a:t>
            </a:r>
            <a:endParaRPr sz="1200"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04/10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-13475" y="-62725"/>
            <a:ext cx="9144000" cy="619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Literature Survey</a:t>
            </a:r>
            <a:r>
              <a:rPr b="1" lang="en" sz="2400">
                <a:solidFill>
                  <a:schemeClr val="lt1"/>
                </a:solidFill>
              </a:rPr>
              <a:t>  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311700" y="804900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Your Text Here</a:t>
            </a:r>
            <a:endParaRPr sz="1200"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118" name="Google Shape;118;p17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05/10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-13475" y="-62725"/>
            <a:ext cx="9144000" cy="619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Methodology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26" name="Google Shape;126;p18"/>
          <p:cNvSpPr txBox="1"/>
          <p:nvPr>
            <p:ph idx="4294967295" type="body"/>
          </p:nvPr>
        </p:nvSpPr>
        <p:spPr>
          <a:xfrm>
            <a:off x="311700" y="804900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Your Text Here</a:t>
            </a:r>
            <a:endParaRPr sz="1200"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128" name="Google Shape;128;p18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06/10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-13475" y="-62725"/>
            <a:ext cx="9144000" cy="619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Findings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311700" y="804900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Your Text Here</a:t>
            </a:r>
            <a:endParaRPr sz="1200"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138" name="Google Shape;138;p19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07/10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-13475" y="-62725"/>
            <a:ext cx="9144000" cy="6195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Conclusion &amp; Future Work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311700" y="804900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Your Text Here</a:t>
            </a:r>
            <a:endParaRPr sz="120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148" name="Google Shape;148;p20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08/10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Timeline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37284" l="0" r="0" t="0"/>
          <a:stretch/>
        </p:blipFill>
        <p:spPr>
          <a:xfrm>
            <a:off x="228600" y="1620900"/>
            <a:ext cx="8693676" cy="177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1"/>
          <p:cNvGrpSpPr/>
          <p:nvPr/>
        </p:nvGrpSpPr>
        <p:grpSpPr>
          <a:xfrm>
            <a:off x="0" y="4774200"/>
            <a:ext cx="9143900" cy="369300"/>
            <a:chOff x="0" y="4774200"/>
            <a:chExt cx="9143900" cy="369300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JUN - DEC, 20XX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3063900" y="4774200"/>
              <a:ext cx="3016200" cy="369300"/>
            </a:xfrm>
            <a:prstGeom prst="rect">
              <a:avLst/>
            </a:prstGeom>
            <a:solidFill>
              <a:srgbClr val="20124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YOUR INSTITUTE</a:t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6080000" y="4774200"/>
              <a:ext cx="3063900" cy="369300"/>
            </a:xfrm>
            <a:prstGeom prst="rect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      11 Month, 20XX	09/10                   </a:t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