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0" r:id="rId9"/>
    <p:sldId id="263" r:id="rId10"/>
    <p:sldId id="264" r:id="rId11"/>
    <p:sldId id="265" r:id="rId12"/>
    <p:sldId id="269" r:id="rId13"/>
    <p:sldId id="271" r:id="rId14"/>
    <p:sldId id="268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9EF043-9419-6D46-2EE5-02F19BEFD1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9B68159-D727-41F3-312F-880BF0ACF8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4D05910-EC3B-8D78-8CC7-8A95F0AA2F6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D9D93B5-8E94-4B33-8C3A-52E32FD1DA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05F6FE2-306B-35B9-9166-385905D20B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0EBC6EE-D846-93BA-FEB7-A37A2093C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AE08E-8E73-4DAC-A515-B5C5F6B879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4D29274-5921-909F-4A4D-9E10D3BA2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1E1FA-149D-4740-B301-431E1192AE5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6498" name="Rectangle 7">
            <a:extLst>
              <a:ext uri="{FF2B5EF4-FFF2-40B4-BE49-F238E27FC236}">
                <a16:creationId xmlns:a16="http://schemas.microsoft.com/office/drawing/2014/main" id="{02CA6C55-C433-19FF-EDF2-1DE5B5B233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18027D6-89AE-464A-94A0-F05D0D4534E6}" type="slidenum">
              <a:rPr lang="en-US" altLang="en-US" sz="1200"/>
              <a:pPr algn="r"/>
              <a:t>2</a:t>
            </a:fld>
            <a:endParaRPr lang="en-US" altLang="en-US" sz="12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8334FBF8-7D0D-A8CD-78DB-1E56F763FA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60150412-C462-0B5D-0A5B-256FCFDD7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FECFFD2-0A95-9E44-6A71-5C16F0129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35DA2-6D0C-4826-B9C8-285B56BF425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8546" name="Rectangle 7">
            <a:extLst>
              <a:ext uri="{FF2B5EF4-FFF2-40B4-BE49-F238E27FC236}">
                <a16:creationId xmlns:a16="http://schemas.microsoft.com/office/drawing/2014/main" id="{B5D2F2DF-5772-3B12-09AA-74061C2616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6568EFF-D965-494C-B19E-BC8C5336A339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CE12C22D-C436-8E6A-C1A4-BE4FA2FAFB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E44D164-3E03-5872-F686-63844CEE6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C5FFE67-5F79-B04A-A8F6-8349DBE21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ADAB0-F1CA-4E5D-814D-40D4D05BA88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3666" name="Rectangle 7">
            <a:extLst>
              <a:ext uri="{FF2B5EF4-FFF2-40B4-BE49-F238E27FC236}">
                <a16:creationId xmlns:a16="http://schemas.microsoft.com/office/drawing/2014/main" id="{AFE27E26-145B-3076-1CB9-6DAD78055B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B84CB6E-9F17-4816-8310-69B53D9E111C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BBF384B-C79A-2660-4A5D-27A40ED8DA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28A55FAA-A055-FE5A-7C5D-9CD2AB0EE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E8478D-A032-726D-EA5C-7F9E6B59A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0A58A-9F5E-47DD-A010-4EBAB2A6DDB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1618" name="Rectangle 7">
            <a:extLst>
              <a:ext uri="{FF2B5EF4-FFF2-40B4-BE49-F238E27FC236}">
                <a16:creationId xmlns:a16="http://schemas.microsoft.com/office/drawing/2014/main" id="{9B95DF9E-6F30-3696-D2CA-48DDEFA5470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5570706-1F1D-4AA2-8F7E-FFF5F7D9512E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20F498D6-F03E-1436-34B7-3E0D845E9E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AB819EC0-B68E-2A86-27AF-0643CAEE5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1A35AD-270F-14F8-C995-E8092403D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3640D-A22E-40A6-8BCA-C3E9DCEE815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6738" name="Rectangle 7">
            <a:extLst>
              <a:ext uri="{FF2B5EF4-FFF2-40B4-BE49-F238E27FC236}">
                <a16:creationId xmlns:a16="http://schemas.microsoft.com/office/drawing/2014/main" id="{0807061C-EA86-D2F2-BB7D-506C7E9621E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5364A32-042C-45B0-819E-8DB71E594B9B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949FE8D4-6B29-E17B-FE1D-2B9989C443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3EA8CB95-8638-B78B-8A4C-6A2F6C9E2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5B444A2-9163-E0C9-F2B3-0B2821605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C7C2F-53B6-498C-8C86-AC6913E9842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8242" name="Rectangle 7">
            <a:extLst>
              <a:ext uri="{FF2B5EF4-FFF2-40B4-BE49-F238E27FC236}">
                <a16:creationId xmlns:a16="http://schemas.microsoft.com/office/drawing/2014/main" id="{BFD1BF8F-1BF7-5B26-051D-8FAD66471D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E8507EA-1D67-4E26-8527-3741C382E9ED}" type="slidenum">
              <a:rPr lang="en-US" altLang="en-US" sz="1200"/>
              <a:pPr algn="r"/>
              <a:t>14</a:t>
            </a:fld>
            <a:endParaRPr lang="en-US" altLang="en-US" sz="12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055B75B4-DF51-C506-1AFF-EC27EE3709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587A5D39-C5BE-4DEF-8CCA-37A3D5388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5D268D-13FA-3D91-013D-82B152098E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5B4C8-36E3-41FA-995A-A0414217EA1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0834" name="Rectangle 7">
            <a:extLst>
              <a:ext uri="{FF2B5EF4-FFF2-40B4-BE49-F238E27FC236}">
                <a16:creationId xmlns:a16="http://schemas.microsoft.com/office/drawing/2014/main" id="{83B12821-A4D3-FD88-9A91-9EF8578B99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C679AA4-4F79-4E7F-8FCF-94AF7059C982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4F911F89-396C-7E76-55EC-414CAD756F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610BE343-AC71-C5DF-5552-EF535C123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39A9BFC-DD76-FA57-8224-CD3683AC9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38AA5-22D3-45F6-8351-178D322F13A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2882" name="Rectangle 7">
            <a:extLst>
              <a:ext uri="{FF2B5EF4-FFF2-40B4-BE49-F238E27FC236}">
                <a16:creationId xmlns:a16="http://schemas.microsoft.com/office/drawing/2014/main" id="{E433AD15-FA31-9397-1ACF-C5AF2C47DAD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127B4E4-3F7D-4A4A-BF30-51D331615D9E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FF073549-9E41-58A5-7182-A9A3C25409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EBBA4699-5C7C-5D6B-3862-43320A326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3">
            <a:extLst>
              <a:ext uri="{FF2B5EF4-FFF2-40B4-BE49-F238E27FC236}">
                <a16:creationId xmlns:a16="http://schemas.microsoft.com/office/drawing/2014/main" id="{E12AFC5E-D21E-D153-61A6-4EBFAF9E69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E8B0379-E406-FE88-B9BB-EECC91E060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title style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E7CEA24B-8441-3A77-BDDA-D99201009E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18439" name="Picture 1">
            <a:extLst>
              <a:ext uri="{FF2B5EF4-FFF2-40B4-BE49-F238E27FC236}">
                <a16:creationId xmlns:a16="http://schemas.microsoft.com/office/drawing/2014/main" id="{1205079A-EA80-75AC-1052-AF33EA0C40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57400" y="1447800"/>
            <a:ext cx="4953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2DE9-7623-598D-DD1B-F734D7EE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A92B8-381A-2BD8-4E3F-11D2CF57B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6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BA6D2-BB5B-C709-0642-6820344F9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25AEB-D4E2-B168-CDD6-D2154F02D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65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00B1-4D94-7AAA-AB43-2E8E20EF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468E-14B2-8F58-999A-7A8EA029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78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57DA-5A1B-F9EB-6C9A-FE62C35B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BCE92-3789-37D6-C02C-60DC8BCC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80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E587-A76C-97E1-C1CC-2DA901C9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7E2BA-B86E-0C55-FB43-B3D4E9EE3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04B8A-F72C-484E-85F0-F6CFE10E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6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FEA-B9B6-E2CB-0310-814A9E2A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84E2F-EF8A-E533-B45D-37EEE5EAE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01585-E4F9-A169-60D9-5AF4FD182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292DF-4E7E-46C7-B10F-DF18936B4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46166-5DFA-5CB2-071F-21615462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3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EB4B-7721-BD10-1B6A-C33A41FB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4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06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A581-AF38-28A5-3E12-663D5E49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ABAA-BD2C-C52F-2375-9CF49FF5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BE836-CE75-732E-4FFE-EEA938DB0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77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A72D-1E5F-CE20-5C56-6BECB1F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7212D-CA62-6489-7B01-4746052D3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91B1-4DDE-4C69-355F-F8A1C5565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12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>
            <a:extLst>
              <a:ext uri="{FF2B5EF4-FFF2-40B4-BE49-F238E27FC236}">
                <a16:creationId xmlns:a16="http://schemas.microsoft.com/office/drawing/2014/main" id="{F4BF61C6-352B-7939-6D1A-B863F98DE8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7D4E711-6CF1-92CA-E335-5F978BA6D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2A549F-FE03-082F-5508-3E91C29CE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7" name="Picture 1">
            <a:extLst>
              <a:ext uri="{FF2B5EF4-FFF2-40B4-BE49-F238E27FC236}">
                <a16:creationId xmlns:a16="http://schemas.microsoft.com/office/drawing/2014/main" id="{3EF60BD3-1501-0791-2396-E46141990A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0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87AD8-32DA-6BD0-BA87-47F53C1BF6CE}"/>
              </a:ext>
            </a:extLst>
          </p:cNvPr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55E1562B-59C5-451D-979E-BB7BAB228E98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ref/customiza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67E83B25-0F77-8C19-A257-7729E7F832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Classes and Objects;  Inheritance</a:t>
            </a:r>
          </a:p>
          <a:p>
            <a:endParaRPr lang="en-US" altLang="en-US" sz="1000" dirty="0"/>
          </a:p>
        </p:txBody>
      </p:sp>
      <p:pic>
        <p:nvPicPr>
          <p:cNvPr id="3" name="Picture 2" descr="Discover the Best Summer Camp 2023 | Online Summer Camps for Kids">
            <a:extLst>
              <a:ext uri="{FF2B5EF4-FFF2-40B4-BE49-F238E27FC236}">
                <a16:creationId xmlns:a16="http://schemas.microsoft.com/office/drawing/2014/main" id="{97AD845A-243A-D11C-FC14-3369F71C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20D08C8-F8C7-4B89-2961-216CFB4F41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toString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__str__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50EC0050-2413-408D-D3E4-4140E834E9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def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__str__</a:t>
            </a:r>
            <a:r>
              <a:rPr lang="en-US" altLang="en-US">
                <a:latin typeface="Courier New" panose="02070309020205020404" pitchFamily="49" charset="0"/>
              </a:rPr>
              <a:t>(self):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return </a:t>
            </a:r>
            <a:r>
              <a:rPr lang="en-US" altLang="en-US" b="1"/>
              <a:t>string</a:t>
            </a:r>
          </a:p>
          <a:p>
            <a:pPr lvl="1">
              <a:buFontTx/>
              <a:buNone/>
            </a:pPr>
            <a:endParaRPr lang="en-US" altLang="en-US" sz="800" b="1"/>
          </a:p>
          <a:p>
            <a:pPr lvl="1"/>
            <a:r>
              <a:rPr lang="en-US" altLang="en-US"/>
              <a:t>equivalent to Java's </a:t>
            </a:r>
            <a:r>
              <a:rPr lang="en-US" altLang="en-US">
                <a:latin typeface="Courier New" panose="02070309020205020404" pitchFamily="49" charset="0"/>
              </a:rPr>
              <a:t>toString</a:t>
            </a:r>
            <a:r>
              <a:rPr lang="en-US" altLang="en-US"/>
              <a:t> (converts object to a string)</a:t>
            </a:r>
          </a:p>
          <a:p>
            <a:pPr lvl="1"/>
            <a:r>
              <a:rPr lang="en-US" altLang="en-US"/>
              <a:t>invoked automatically when </a:t>
            </a:r>
            <a:r>
              <a:rPr lang="en-US" altLang="en-US">
                <a:latin typeface="Courier New" panose="02070309020205020404" pitchFamily="49" charset="0"/>
              </a:rPr>
              <a:t>str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print</a:t>
            </a:r>
            <a:r>
              <a:rPr lang="en-US" altLang="en-US"/>
              <a:t> is called</a:t>
            </a:r>
          </a:p>
          <a:p>
            <a:pPr lvl="1"/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Exercise: Write a </a:t>
            </a:r>
            <a:r>
              <a:rPr lang="en-US" altLang="en-US">
                <a:latin typeface="Courier New" panose="02070309020205020404" pitchFamily="49" charset="0"/>
              </a:rPr>
              <a:t>__str__</a:t>
            </a:r>
            <a:r>
              <a:rPr lang="en-US" altLang="en-US"/>
              <a:t> method for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objects that returns strings like  </a:t>
            </a:r>
            <a:r>
              <a:rPr lang="en-US" altLang="en-US">
                <a:latin typeface="Courier New" panose="02070309020205020404" pitchFamily="49" charset="0"/>
              </a:rPr>
              <a:t>"(3, -14)"</a:t>
            </a:r>
            <a:endParaRPr lang="en-US" altLang="en-US"/>
          </a:p>
          <a:p>
            <a:pPr lvl="2"/>
            <a:endParaRPr lang="en-US" altLang="en-US" sz="800"/>
          </a:p>
          <a:p>
            <a:pPr lvl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def __str__(self):</a:t>
            </a:r>
          </a:p>
          <a:p>
            <a:pPr lvl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 return "(" + str(self.x) + ", " + str(self.y) + ")"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F28D9B3C-E422-4B63-3213-5EF338691E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Complete Point Class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A0A51794-947B-814C-6F19-BAD91E7DA0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81949" name="Group 29">
            <a:extLst>
              <a:ext uri="{FF2B5EF4-FFF2-40B4-BE49-F238E27FC236}">
                <a16:creationId xmlns:a16="http://schemas.microsoft.com/office/drawing/2014/main" id="{65C5785D-0F85-D8FA-9F28-B1CB9997E2FE}"/>
              </a:ext>
            </a:extLst>
          </p:cNvPr>
          <p:cNvGraphicFramePr>
            <a:graphicFrameLocks noGrp="1"/>
          </p:cNvGraphicFramePr>
          <p:nvPr/>
        </p:nvGraphicFramePr>
        <p:xfrm>
          <a:off x="331788" y="1219200"/>
          <a:ext cx="8431212" cy="5230813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622">
                <a:tc gridSpan="2"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point.py</a:t>
                      </a:r>
                    </a:p>
                  </a:txBody>
                  <a:tcPr marL="41477" marR="41477" marT="41545" marB="4154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191">
                <a:tc>
                  <a:txBody>
                    <a:bodyPr/>
                    <a:lstStyle/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21</a:t>
                      </a:r>
                    </a:p>
                  </a:txBody>
                  <a:tcPr marL="41477" marR="82954" marT="207724" marB="207724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from math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Point: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__init__(self, x, y):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x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y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distance_from_origin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sqrt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distance(self, other):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-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other.x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-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other.y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sqrt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translate(self,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+=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+=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__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__(self):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 "(" +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+ ", " +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self.y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+ ")"</a:t>
                      </a:r>
                    </a:p>
                  </a:txBody>
                  <a:tcPr marL="41477" marR="165909" marT="207724" marB="207724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3AC1A666-FF50-7C66-10BD-BA2FDC52B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Overloading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6EAB906-2825-B3C7-03C0-CED436038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operator overloading</a:t>
            </a:r>
            <a:r>
              <a:rPr lang="en-US" altLang="en-US"/>
              <a:t>: You can define functions so that Python's built-in operators can be used with your class.</a:t>
            </a:r>
          </a:p>
          <a:p>
            <a:pPr lvl="2"/>
            <a:r>
              <a:rPr lang="en-US" altLang="en-US"/>
              <a:t>See also: </a:t>
            </a:r>
            <a:r>
              <a:rPr lang="en-US" altLang="en-US">
                <a:hlinkClick r:id="rId2"/>
              </a:rPr>
              <a:t>http://docs.python.org/ref/customization.html</a:t>
            </a:r>
            <a:endParaRPr lang="en-US" altLang="en-US"/>
          </a:p>
          <a:p>
            <a:pPr lvl="2"/>
            <a:endParaRPr lang="en-US" altLang="en-US" sz="800"/>
          </a:p>
        </p:txBody>
      </p:sp>
      <p:graphicFrame>
        <p:nvGraphicFramePr>
          <p:cNvPr id="141390" name="Group 78">
            <a:extLst>
              <a:ext uri="{FF2B5EF4-FFF2-40B4-BE49-F238E27FC236}">
                <a16:creationId xmlns:a16="http://schemas.microsoft.com/office/drawing/2014/main" id="{9FA8DA25-A3D2-D643-302B-3F252527D29A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755900"/>
          <a:ext cx="4191000" cy="170497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0830801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534809034"/>
                    </a:ext>
                  </a:extLst>
                </a:gridCol>
              </a:tblGrid>
              <a:tr h="2333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Operator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Class Method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652473"/>
                  </a:ext>
                </a:extLst>
              </a:tr>
              <a:tr h="2397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-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__neg__(self,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90960"/>
                  </a:ext>
                </a:extLst>
              </a:tr>
              <a:tr h="23812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+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__pos__(self,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323716"/>
                  </a:ext>
                </a:extLst>
              </a:tr>
              <a:tr h="2397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*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__mul__(self,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12211"/>
                  </a:ext>
                </a:extLst>
              </a:tr>
              <a:tr h="2397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/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__truediv__(self,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195217"/>
                  </a:ext>
                </a:extLst>
              </a:tr>
            </a:tbl>
          </a:graphicData>
        </a:graphic>
      </p:graphicFrame>
      <p:sp>
        <p:nvSpPr>
          <p:cNvPr id="141338" name="TextBox 11">
            <a:extLst>
              <a:ext uri="{FF2B5EF4-FFF2-40B4-BE49-F238E27FC236}">
                <a16:creationId xmlns:a16="http://schemas.microsoft.com/office/drawing/2014/main" id="{73283253-97C8-C762-48B7-2F9A991F9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451350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>
                <a:ea typeface="ヒラギノ角ゴ Pro W3" pitchFamily="-106" charset="-128"/>
              </a:rPr>
              <a:t>Unary Operators</a:t>
            </a:r>
          </a:p>
        </p:txBody>
      </p:sp>
      <p:graphicFrame>
        <p:nvGraphicFramePr>
          <p:cNvPr id="141392" name="Group 80">
            <a:extLst>
              <a:ext uri="{FF2B5EF4-FFF2-40B4-BE49-F238E27FC236}">
                <a16:creationId xmlns:a16="http://schemas.microsoft.com/office/drawing/2014/main" id="{9E2DC912-D9A6-FDFA-CC91-01AF87F7889F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4794250"/>
          <a:ext cx="4191000" cy="69215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60216462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632454523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-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__neg__(self)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60"/>
                  </a:ext>
                </a:extLst>
              </a:tr>
              <a:tr h="2524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+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__pos__(self)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299324"/>
                  </a:ext>
                </a:extLst>
              </a:tr>
            </a:tbl>
          </a:graphicData>
        </a:graphic>
      </p:graphicFrame>
      <p:graphicFrame>
        <p:nvGraphicFramePr>
          <p:cNvPr id="141391" name="Group 79">
            <a:extLst>
              <a:ext uri="{FF2B5EF4-FFF2-40B4-BE49-F238E27FC236}">
                <a16:creationId xmlns:a16="http://schemas.microsoft.com/office/drawing/2014/main" id="{8BF2D0A4-8902-B5A5-B3F6-F3FD71799424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2755900"/>
          <a:ext cx="4191000" cy="239712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565618166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245751102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Operator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Class Method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540741"/>
                  </a:ext>
                </a:extLst>
              </a:tr>
              <a:tr h="2587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==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__eq__(self,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536023"/>
                  </a:ext>
                </a:extLst>
              </a:tr>
              <a:tr h="25717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!=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430807"/>
                  </a:ext>
                </a:extLst>
              </a:tr>
              <a:tr h="2587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&lt;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__lt__(self,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441090"/>
                  </a:ext>
                </a:extLst>
              </a:tr>
              <a:tr h="2587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&gt;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__gt__(self,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847515"/>
                  </a:ext>
                </a:extLst>
              </a:tr>
              <a:tr h="25717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&lt;=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__le__(self,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485943"/>
                  </a:ext>
                </a:extLst>
              </a:tr>
              <a:tr h="2587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&gt;=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__ge__(self,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0419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FD3AE180-5CE4-1250-A034-34C5C52AC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59AEEFFB-E08E-F5F7-931A-B60A4E6FC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Exercise: </a:t>
            </a:r>
            <a:r>
              <a:rPr lang="en-US" altLang="en-US" b="1"/>
              <a:t>Write a </a:t>
            </a:r>
            <a:r>
              <a:rPr lang="en-US" altLang="en-US" b="1">
                <a:latin typeface="Courier New" panose="02070309020205020404" pitchFamily="49" charset="0"/>
              </a:rPr>
              <a:t>Fraction</a:t>
            </a:r>
            <a:r>
              <a:rPr lang="en-US" altLang="en-US" b="1"/>
              <a:t> class</a:t>
            </a:r>
            <a:r>
              <a:rPr lang="en-US" altLang="en-US"/>
              <a:t> to represent rational numbers like 1/2 and -3/8.</a:t>
            </a:r>
          </a:p>
          <a:p>
            <a:pPr lvl="1"/>
            <a:endParaRPr lang="en-US" altLang="en-US" sz="1200"/>
          </a:p>
          <a:p>
            <a:r>
              <a:rPr lang="en-US" altLang="en-US"/>
              <a:t>Fractions should always be stored in reduced form; for example, store 4/12 as 1/3 and 6/-9 as -2/3.</a:t>
            </a:r>
          </a:p>
          <a:p>
            <a:pPr lvl="1"/>
            <a:r>
              <a:rPr lang="en-US" altLang="en-US"/>
              <a:t>Hint: A GCD (greatest common divisor) function may help.</a:t>
            </a:r>
          </a:p>
          <a:p>
            <a:pPr lvl="1"/>
            <a:endParaRPr lang="en-US" altLang="en-US" sz="1200"/>
          </a:p>
          <a:p>
            <a:pPr lvl="1"/>
            <a:endParaRPr lang="en-US" altLang="en-US" sz="1200"/>
          </a:p>
          <a:p>
            <a:r>
              <a:rPr lang="en-US" altLang="en-US"/>
              <a:t>Define </a:t>
            </a:r>
            <a:r>
              <a:rPr lang="en-US" altLang="en-US">
                <a:latin typeface="Courier New" panose="02070309020205020404" pitchFamily="49" charset="0"/>
              </a:rPr>
              <a:t>add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multiply</a:t>
            </a:r>
            <a:r>
              <a:rPr lang="en-US" altLang="en-US"/>
              <a:t> methods that accept another </a:t>
            </a:r>
            <a:r>
              <a:rPr lang="en-US" altLang="en-US">
                <a:latin typeface="Courier New" panose="02070309020205020404" pitchFamily="49" charset="0"/>
              </a:rPr>
              <a:t>Fraction</a:t>
            </a:r>
            <a:r>
              <a:rPr lang="en-US" altLang="en-US"/>
              <a:t> as a parameter and modify the existing </a:t>
            </a:r>
            <a:r>
              <a:rPr lang="en-US" altLang="en-US">
                <a:latin typeface="Courier New" panose="02070309020205020404" pitchFamily="49" charset="0"/>
              </a:rPr>
              <a:t>Fraction</a:t>
            </a:r>
            <a:r>
              <a:rPr lang="en-US" altLang="en-US"/>
              <a:t> by adding/multiplying it by that parameter.</a:t>
            </a:r>
          </a:p>
          <a:p>
            <a:pPr lvl="1"/>
            <a:endParaRPr lang="en-US" altLang="en-US" sz="1200"/>
          </a:p>
          <a:p>
            <a:r>
              <a:rPr lang="en-US" altLang="en-US"/>
              <a:t>Define </a:t>
            </a:r>
            <a:r>
              <a:rPr lang="en-US" altLang="en-US">
                <a:latin typeface="Courier New" panose="02070309020205020404" pitchFamily="49" charset="0"/>
              </a:rPr>
              <a:t>+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==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&lt;</a:t>
            </a:r>
            <a:r>
              <a:rPr lang="en-US" altLang="en-US"/>
              <a:t> operators.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EAB3EBBB-B52C-8D1C-DC93-4ADC56164F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Exceptions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E3672F35-A67E-EE88-4DA0-1ACFD9A930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raise </a:t>
            </a:r>
            <a:r>
              <a:rPr lang="en-US" altLang="en-US" b="1"/>
              <a:t>ExceptionType</a:t>
            </a:r>
            <a:r>
              <a:rPr lang="en-US" altLang="en-US">
                <a:latin typeface="Courier New" panose="02070309020205020404" pitchFamily="49" charset="0"/>
              </a:rPr>
              <a:t>("</a:t>
            </a:r>
            <a:r>
              <a:rPr lang="en-US" altLang="en-US" b="1"/>
              <a:t>message</a:t>
            </a:r>
            <a:r>
              <a:rPr lang="en-US" altLang="en-US">
                <a:latin typeface="Courier New" panose="02070309020205020404" pitchFamily="49" charset="0"/>
              </a:rPr>
              <a:t>")</a:t>
            </a:r>
          </a:p>
          <a:p>
            <a:pPr lvl="1">
              <a:lnSpc>
                <a:spcPct val="80000"/>
              </a:lnSpc>
            </a:pPr>
            <a:endParaRPr lang="en-US" altLang="en-US" b="1"/>
          </a:p>
          <a:p>
            <a:pPr lvl="1">
              <a:lnSpc>
                <a:spcPct val="90000"/>
              </a:lnSpc>
            </a:pPr>
            <a:r>
              <a:rPr lang="en-US" altLang="en-US"/>
              <a:t>useful when the client uses your object improperly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types: </a:t>
            </a:r>
            <a:r>
              <a:rPr lang="en-US" altLang="en-US" sz="2000">
                <a:latin typeface="Courier New" panose="02070309020205020404" pitchFamily="49" charset="0"/>
              </a:rPr>
              <a:t>ArithmeticError</a:t>
            </a:r>
            <a:r>
              <a:rPr lang="en-US" altLang="en-US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AssertionError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IndexError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NameError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SyntaxError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TypeError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ValueError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/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BankAccount: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	    def deposit(self, amount):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if amount &lt; 0: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              </a:t>
            </a:r>
            <a:r>
              <a:rPr lang="en-US" altLang="en-US" sz="2100" b="1">
                <a:solidFill>
                  <a:schemeClr val="accent2"/>
                </a:solidFill>
                <a:latin typeface="Courier New" panose="02070309020205020404" pitchFamily="49" charset="0"/>
              </a:rPr>
              <a:t>raise ValueError("negative amount")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...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81B7DBD-E97D-0FB1-F821-7E4A4B8BA6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Inheritance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E3C30C06-24D4-374F-C7C6-95B8BE4261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class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superclass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/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Point3D(</a:t>
            </a:r>
            <a:r>
              <a:rPr lang="en-US" altLang="en-US" sz="2100" b="1">
                <a:latin typeface="Courier New" panose="02070309020205020404" pitchFamily="49" charset="0"/>
              </a:rPr>
              <a:t>Point</a:t>
            </a:r>
            <a:r>
              <a:rPr lang="en-US" altLang="en-US" sz="2100">
                <a:latin typeface="Courier New" panose="02070309020205020404" pitchFamily="49" charset="0"/>
              </a:rPr>
              <a:t>):   </a:t>
            </a:r>
            <a:r>
              <a:rPr lang="en-US" altLang="en-US" sz="2100" b="1">
                <a:solidFill>
                  <a:srgbClr val="008000"/>
                </a:solidFill>
                <a:latin typeface="Courier New" panose="02070309020205020404" pitchFamily="49" charset="0"/>
              </a:rPr>
              <a:t># Point3D extends Point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z = 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/>
              <a:t>Python also supports </a:t>
            </a:r>
            <a:r>
              <a:rPr lang="en-US" altLang="en-US" i="1"/>
              <a:t>multiple inheritance</a:t>
            </a:r>
            <a:endParaRPr lang="en-US" altLang="en-US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80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class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superclass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...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superclass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b="1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i="1"/>
              <a:t>	</a:t>
            </a:r>
            <a:r>
              <a:rPr lang="en-US" altLang="en-US" sz="1400" i="1">
                <a:solidFill>
                  <a:schemeClr val="bg2"/>
                </a:solidFill>
              </a:rPr>
              <a:t>(if &gt; 1 superclass has the same field/method, conflicts are resolved in left-to-right order)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5A67A9E-6F34-1886-580C-731142D597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Calling Superclass Methods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861E730-FDC1-A4DC-AC80-CDE0933010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tabLst>
                <a:tab pos="2743200" algn="l"/>
              </a:tabLst>
            </a:pPr>
            <a:r>
              <a:rPr lang="en-US" altLang="en-US"/>
              <a:t>methods:	</a:t>
            </a:r>
            <a:r>
              <a:rPr lang="en-US" altLang="en-US" b="1"/>
              <a:t>class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method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object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endParaRPr lang="en-US" altLang="en-US" sz="800"/>
          </a:p>
          <a:p>
            <a:pPr>
              <a:lnSpc>
                <a:spcPct val="80000"/>
              </a:lnSpc>
              <a:tabLst>
                <a:tab pos="2743200" algn="l"/>
              </a:tabLst>
            </a:pPr>
            <a:r>
              <a:rPr lang="en-US" altLang="en-US"/>
              <a:t>constructors:	</a:t>
            </a:r>
            <a:r>
              <a:rPr lang="en-US" altLang="en-US" b="1"/>
              <a:t>class</a:t>
            </a:r>
            <a:r>
              <a:rPr lang="en-US" altLang="en-US">
                <a:latin typeface="Courier New" panose="02070309020205020404" pitchFamily="49" charset="0"/>
              </a:rPr>
              <a:t>.__init__(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  <a:tabLst>
                <a:tab pos="2743200" algn="l"/>
              </a:tabLst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100">
                <a:latin typeface="Courier New" panose="02070309020205020404" pitchFamily="49" charset="0"/>
              </a:rPr>
              <a:t>	class Point3D(Point):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100">
                <a:latin typeface="Courier New" panose="02070309020205020404" pitchFamily="49" charset="0"/>
              </a:rPr>
              <a:t>	    z = 0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100">
                <a:latin typeface="Courier New" panose="02070309020205020404" pitchFamily="49" charset="0"/>
              </a:rPr>
              <a:t>	    def __init__(self, x, y, z):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100" b="1">
                <a:latin typeface="Courier New" panose="02070309020205020404" pitchFamily="49" charset="0"/>
              </a:rPr>
              <a:t>	        Point.__init__(self, x, y)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100">
                <a:latin typeface="Courier New" panose="02070309020205020404" pitchFamily="49" charset="0"/>
              </a:rPr>
              <a:t>	        self.z = z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100">
                <a:latin typeface="Courier New" panose="02070309020205020404" pitchFamily="49" charset="0"/>
              </a:rPr>
              <a:t>	    def translate(self, dx, dy, dz):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100" b="1">
                <a:latin typeface="Courier New" panose="02070309020205020404" pitchFamily="49" charset="0"/>
              </a:rPr>
              <a:t>	        Point.translate(self, dx, dy)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100">
                <a:latin typeface="Courier New" panose="02070309020205020404" pitchFamily="49" charset="0"/>
              </a:rPr>
              <a:t>	        self.z += dz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24B7E92-2CF7-044A-928B-C8D80B2270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OOP, Defining a Class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4704BC7-B288-5B6E-AD31-6F49E073A5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Python was built as a procedural language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OOP exists and works fine, but feels a bit more "tacked on"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Java probably does classes better than Python (gasp)</a:t>
            </a:r>
          </a:p>
          <a:p>
            <a:pPr lvl="1">
              <a:lnSpc>
                <a:spcPct val="11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 sz="2300"/>
              <a:t>Declaring a class: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en-US" sz="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class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B994005-E50A-7B55-A915-CC044BE11A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Fields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46173A0-6F18-550E-E3BE-E920CDAC55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>
                <a:latin typeface="Verdana" panose="020B0604030504040204" pitchFamily="34" charset="0"/>
              </a:rPr>
              <a:t>value</a:t>
            </a:r>
          </a:p>
          <a:p>
            <a:pPr lvl="1">
              <a:lnSpc>
                <a:spcPct val="80000"/>
              </a:lnSpc>
            </a:pPr>
            <a:endParaRPr lang="en-US" altLang="en-US" b="1"/>
          </a:p>
          <a:p>
            <a:pPr lvl="1">
              <a:lnSpc>
                <a:spcPct val="8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altLang="en-US" sz="800"/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100"/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Point: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x = 0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y = 0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100" b="1">
                <a:solidFill>
                  <a:srgbClr val="008000"/>
                </a:solidFill>
                <a:latin typeface="Courier New" panose="02070309020205020404" pitchFamily="49" charset="0"/>
              </a:rPr>
              <a:t>	# main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p1 = Point()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p1.x = 2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p1.y = -5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can be declared directly inside class (as shown here)</a:t>
            </a:r>
            <a:br>
              <a:rPr lang="en-US" altLang="en-US"/>
            </a:br>
            <a:r>
              <a:rPr lang="en-US" altLang="en-US"/>
              <a:t>or in constructors (more common)</a:t>
            </a:r>
          </a:p>
          <a:p>
            <a:pPr lvl="1">
              <a:lnSpc>
                <a:spcPct val="80000"/>
              </a:lnSpc>
            </a:pPr>
            <a:endParaRPr lang="en-US" altLang="en-US" sz="800"/>
          </a:p>
          <a:p>
            <a:pPr lvl="1">
              <a:lnSpc>
                <a:spcPct val="80000"/>
              </a:lnSpc>
            </a:pPr>
            <a:r>
              <a:rPr lang="en-US" altLang="en-US"/>
              <a:t>Python does not really have encapsulation or private fields</a:t>
            </a:r>
            <a:endParaRPr lang="en-US" altLang="en-US" sz="2100"/>
          </a:p>
          <a:p>
            <a:pPr lvl="2">
              <a:lnSpc>
                <a:spcPct val="80000"/>
              </a:lnSpc>
            </a:pPr>
            <a:r>
              <a:rPr lang="en-US" altLang="en-US" sz="1900"/>
              <a:t>relies on caller to "be nice" and not mess with objects' contents</a:t>
            </a:r>
          </a:p>
        </p:txBody>
      </p:sp>
      <p:graphicFrame>
        <p:nvGraphicFramePr>
          <p:cNvPr id="71698" name="Group 18">
            <a:extLst>
              <a:ext uri="{FF2B5EF4-FFF2-40B4-BE49-F238E27FC236}">
                <a16:creationId xmlns:a16="http://schemas.microsoft.com/office/drawing/2014/main" id="{D2A97F28-34E3-B2D6-3781-F981EA6DD9CE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1905000"/>
          <a:ext cx="2716213" cy="1484313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62">
                <a:tc gridSpan="2"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point.py</a:t>
                      </a:r>
                    </a:p>
                  </a:txBody>
                  <a:tcPr marL="41477" marR="41477" marT="41614" marB="41614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051">
                <a:tc>
                  <a:txBody>
                    <a:bodyPr/>
                    <a:lstStyle/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1477" marR="82954" marT="208073" marB="208073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Point: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x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y = 0</a:t>
                      </a:r>
                    </a:p>
                  </a:txBody>
                  <a:tcPr marL="41477" marR="165909" marT="208073" marB="208073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E4639323-2002-2285-3751-0BBE0A8382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Using a Class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034206F-FFF5-932E-556E-DC67D3D25F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import </a:t>
            </a:r>
            <a:r>
              <a:rPr lang="en-US" altLang="en-US" b="1"/>
              <a:t>class</a:t>
            </a:r>
            <a:endParaRPr lang="en-US" altLang="en-US" b="1">
              <a:latin typeface="Verdana" panose="020B0604030504040204" pitchFamily="34" charset="0"/>
            </a:endParaRPr>
          </a:p>
          <a:p>
            <a:pPr lvl="1"/>
            <a:endParaRPr lang="en-US" altLang="en-US" sz="800" b="1"/>
          </a:p>
          <a:p>
            <a:pPr lvl="1"/>
            <a:r>
              <a:rPr lang="en-US" altLang="en-US"/>
              <a:t>client programs must import the classes they use</a:t>
            </a:r>
          </a:p>
        </p:txBody>
      </p:sp>
      <p:graphicFrame>
        <p:nvGraphicFramePr>
          <p:cNvPr id="109583" name="Group 15">
            <a:extLst>
              <a:ext uri="{FF2B5EF4-FFF2-40B4-BE49-F238E27FC236}">
                <a16:creationId xmlns:a16="http://schemas.microsoft.com/office/drawing/2014/main" id="{69089880-9F7D-804C-166D-15B8275D6E64}"/>
              </a:ext>
            </a:extLst>
          </p:cNvPr>
          <p:cNvGraphicFramePr>
            <a:graphicFrameLocks noGrp="1"/>
          </p:cNvGraphicFramePr>
          <p:nvPr/>
        </p:nvGraphicFramePr>
        <p:xfrm>
          <a:off x="331788" y="2667000"/>
          <a:ext cx="8431212" cy="3433763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3498253852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789454863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point_main.py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99566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Point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main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 = Point()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p1.x = 7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p1.y = -3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Python objects are dynamic (can add fields any time!)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p1.name = "Tyler Durden"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441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FEC7D02-08AB-2E1C-6318-A1675DBEB1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Object Methods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D56A3A72-CB66-D73F-CDE4-6C5B4DB2E3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def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(self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...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</a:p>
          <a:p>
            <a:pPr lvl="1">
              <a:lnSpc>
                <a:spcPct val="80000"/>
              </a:lnSpc>
            </a:pPr>
            <a:endParaRPr lang="en-US" altLang="en-US" b="1"/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self</a:t>
            </a:r>
            <a:r>
              <a:rPr lang="en-US" altLang="en-US"/>
              <a:t> </a:t>
            </a:r>
            <a:r>
              <a:rPr lang="en-US" altLang="en-US" i="1"/>
              <a:t>must</a:t>
            </a:r>
            <a:r>
              <a:rPr lang="en-US" altLang="en-US"/>
              <a:t> be the first parameter to any object method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represents the "implicit parameter" (</a:t>
            </a:r>
            <a:r>
              <a:rPr lang="en-US" altLang="en-US">
                <a:latin typeface="Courier New" panose="02070309020205020404" pitchFamily="49" charset="0"/>
              </a:rPr>
              <a:t>this</a:t>
            </a:r>
            <a:r>
              <a:rPr lang="en-US" altLang="en-US"/>
              <a:t> in Java)</a:t>
            </a:r>
          </a:p>
          <a:p>
            <a:pPr lvl="2">
              <a:lnSpc>
                <a:spcPct val="90000"/>
              </a:lnSpc>
            </a:pPr>
            <a:endParaRPr lang="en-US" altLang="en-US" sz="800"/>
          </a:p>
          <a:p>
            <a:pPr lvl="2">
              <a:lnSpc>
                <a:spcPct val="90000"/>
              </a:lnSpc>
            </a:pPr>
            <a:endParaRPr lang="en-US" altLang="en-US" sz="800"/>
          </a:p>
          <a:p>
            <a:pPr lvl="1">
              <a:lnSpc>
                <a:spcPct val="90000"/>
              </a:lnSpc>
            </a:pPr>
            <a:r>
              <a:rPr lang="en-US" altLang="en-US" i="1"/>
              <a:t>must </a:t>
            </a:r>
            <a:r>
              <a:rPr lang="en-US" altLang="en-US"/>
              <a:t>access the object's fields through the </a:t>
            </a:r>
            <a:r>
              <a:rPr lang="en-US" altLang="en-US">
                <a:latin typeface="Courier New" panose="02070309020205020404" pitchFamily="49" charset="0"/>
              </a:rPr>
              <a:t>self</a:t>
            </a:r>
            <a:r>
              <a:rPr lang="en-US" altLang="en-US"/>
              <a:t> reference</a:t>
            </a:r>
          </a:p>
          <a:p>
            <a:pPr lvl="1">
              <a:lnSpc>
                <a:spcPct val="80000"/>
              </a:lnSpc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class Point: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	    def translate(self, dx, dy):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</a:t>
            </a:r>
            <a:r>
              <a:rPr lang="en-US" altLang="en-US" sz="2100" b="1">
                <a:latin typeface="Courier New" panose="02070309020205020404" pitchFamily="49" charset="0"/>
              </a:rPr>
              <a:t>self</a:t>
            </a:r>
            <a:r>
              <a:rPr lang="en-US" altLang="en-US" sz="2100">
                <a:latin typeface="Courier New" panose="02070309020205020404" pitchFamily="49" charset="0"/>
              </a:rPr>
              <a:t>.x += dx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</a:t>
            </a:r>
            <a:r>
              <a:rPr lang="en-US" altLang="en-US" sz="2100" b="1">
                <a:latin typeface="Courier New" panose="02070309020205020404" pitchFamily="49" charset="0"/>
              </a:rPr>
              <a:t>self</a:t>
            </a:r>
            <a:r>
              <a:rPr lang="en-US" altLang="en-US" sz="2100">
                <a:latin typeface="Courier New" panose="02070309020205020404" pitchFamily="49" charset="0"/>
              </a:rPr>
              <a:t>.y += dy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...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563E6C52-63A7-25C7-6DBB-5966B2CA72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"Implicit" Parameter (</a:t>
            </a:r>
            <a:r>
              <a:rPr lang="en-US" altLang="en-US">
                <a:latin typeface="Courier New" panose="02070309020205020404" pitchFamily="49" charset="0"/>
              </a:rPr>
              <a:t>self</a:t>
            </a:r>
            <a:r>
              <a:rPr lang="en-US" altLang="en-US"/>
              <a:t>)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DCDF855-D656-BC49-641F-6B109BF841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Java: </a:t>
            </a:r>
            <a:r>
              <a:rPr lang="en-US" altLang="en-US">
                <a:latin typeface="Courier New" panose="02070309020205020404" pitchFamily="49" charset="0"/>
              </a:rPr>
              <a:t>this</a:t>
            </a:r>
            <a:r>
              <a:rPr lang="en-US" altLang="en-US"/>
              <a:t>, implicit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public void translate(int dx, int dy)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x += dx;      </a:t>
            </a:r>
            <a:r>
              <a:rPr lang="en-US" altLang="en-US" sz="2100" b="1">
                <a:solidFill>
                  <a:srgbClr val="008000"/>
                </a:solidFill>
                <a:latin typeface="Courier New" panose="02070309020205020404" pitchFamily="49" charset="0"/>
              </a:rPr>
              <a:t>// this.x += dx;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y += dy;      </a:t>
            </a:r>
            <a:r>
              <a:rPr lang="en-US" altLang="en-US" sz="2100" b="1">
                <a:solidFill>
                  <a:srgbClr val="008000"/>
                </a:solidFill>
                <a:latin typeface="Courier New" panose="02070309020205020404" pitchFamily="49" charset="0"/>
              </a:rPr>
              <a:t>// this.y += dy;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Python: </a:t>
            </a:r>
            <a:r>
              <a:rPr lang="en-US" altLang="en-US">
                <a:latin typeface="Courier New" panose="02070309020205020404" pitchFamily="49" charset="0"/>
              </a:rPr>
              <a:t>self</a:t>
            </a:r>
            <a:r>
              <a:rPr lang="en-US" altLang="en-US"/>
              <a:t>, explicit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def translate(</a:t>
            </a:r>
            <a:r>
              <a:rPr lang="en-US" altLang="en-US" sz="2100" b="1">
                <a:latin typeface="Courier New" panose="02070309020205020404" pitchFamily="49" charset="0"/>
              </a:rPr>
              <a:t>self</a:t>
            </a:r>
            <a:r>
              <a:rPr lang="en-US" altLang="en-US" sz="2100">
                <a:latin typeface="Courier New" panose="02070309020205020404" pitchFamily="49" charset="0"/>
              </a:rPr>
              <a:t>, dx, dy):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</a:t>
            </a:r>
            <a:r>
              <a:rPr lang="en-US" altLang="en-US" sz="2100" b="1">
                <a:latin typeface="Courier New" panose="02070309020205020404" pitchFamily="49" charset="0"/>
              </a:rPr>
              <a:t>self.x</a:t>
            </a:r>
            <a:r>
              <a:rPr lang="en-US" altLang="en-US" sz="2100">
                <a:latin typeface="Courier New" panose="02070309020205020404" pitchFamily="49" charset="0"/>
              </a:rPr>
              <a:t> += dx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</a:t>
            </a:r>
            <a:r>
              <a:rPr lang="en-US" altLang="en-US" sz="2100" b="1">
                <a:latin typeface="Courier New" panose="02070309020205020404" pitchFamily="49" charset="0"/>
              </a:rPr>
              <a:t>self.y</a:t>
            </a:r>
            <a:r>
              <a:rPr lang="en-US" altLang="en-US" sz="2100">
                <a:latin typeface="Courier New" panose="02070309020205020404" pitchFamily="49" charset="0"/>
              </a:rPr>
              <a:t> += dy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Exercise: Write </a:t>
            </a:r>
            <a:r>
              <a:rPr lang="en-US" altLang="en-US">
                <a:latin typeface="Courier New" panose="02070309020205020404" pitchFamily="49" charset="0"/>
              </a:rPr>
              <a:t>distance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set_location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distance_from_origin</a:t>
            </a:r>
            <a:r>
              <a:rPr lang="en-US" altLang="en-US"/>
              <a:t> methods.</a:t>
            </a:r>
            <a:endParaRPr lang="en-US" altLang="en-US" sz="21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A22C246-B61A-A108-2F72-2630933817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Exercise Answer</a:t>
            </a:r>
          </a:p>
        </p:txBody>
      </p:sp>
      <p:sp>
        <p:nvSpPr>
          <p:cNvPr id="114691" name="Rectangle 4">
            <a:extLst>
              <a:ext uri="{FF2B5EF4-FFF2-40B4-BE49-F238E27FC236}">
                <a16:creationId xmlns:a16="http://schemas.microsoft.com/office/drawing/2014/main" id="{D6E02D6C-C67F-37B0-5BA0-1FA39DD10D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114702" name="Group 14">
            <a:extLst>
              <a:ext uri="{FF2B5EF4-FFF2-40B4-BE49-F238E27FC236}">
                <a16:creationId xmlns:a16="http://schemas.microsoft.com/office/drawing/2014/main" id="{6FD8113E-098F-6762-B4CA-1368C74815E9}"/>
              </a:ext>
            </a:extLst>
          </p:cNvPr>
          <p:cNvGraphicFramePr>
            <a:graphicFrameLocks noGrp="1"/>
          </p:cNvGraphicFramePr>
          <p:nvPr/>
        </p:nvGraphicFramePr>
        <p:xfrm>
          <a:off x="331788" y="1371600"/>
          <a:ext cx="8431212" cy="4841875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3541327868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707696614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point.py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47652"/>
                  </a:ext>
                </a:extLst>
              </a:tr>
              <a:tr h="776288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math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Point: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x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y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def set_location(self, x, y):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self.x = x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self.y = y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def distance_from_origin(self):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 sqrt(self.x * self.x + self.y * self.y)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def distance(self, other):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dx = self.x - other.x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dy = self.y - other.y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 sqrt(dx * dx + dy * dy)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96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8A056489-7B6E-E19E-3861-CAF2DD32E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Methods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72ECB5B4-DB93-28DE-30B3-20C5786C7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client can call the methods of an object in two ways:</a:t>
            </a:r>
          </a:p>
          <a:p>
            <a:pPr lvl="1"/>
            <a:r>
              <a:rPr lang="en-US" altLang="en-US"/>
              <a:t>(the value of </a:t>
            </a:r>
            <a:r>
              <a:rPr lang="en-US" altLang="en-US">
                <a:latin typeface="Courier New" panose="02070309020205020404" pitchFamily="49" charset="0"/>
              </a:rPr>
              <a:t>self</a:t>
            </a:r>
            <a:r>
              <a:rPr lang="en-US" altLang="en-US"/>
              <a:t> can be an implicit or explicit parameter)</a:t>
            </a:r>
          </a:p>
          <a:p>
            <a:pPr lvl="1"/>
            <a:endParaRPr lang="en-US" altLang="en-US"/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/>
              <a:t>1)</a:t>
            </a: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object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method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/>
              <a:t>	 or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/>
              <a:t>2)</a:t>
            </a: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Class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method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object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 = Point(3, -4)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p.translate</a:t>
            </a:r>
            <a:r>
              <a:rPr lang="en-US" altLang="en-US">
                <a:latin typeface="Courier New" panose="02070309020205020404" pitchFamily="49" charset="0"/>
              </a:rPr>
              <a:t>(1, 5)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Point.translate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p</a:t>
            </a:r>
            <a:r>
              <a:rPr lang="en-US" altLang="en-US">
                <a:latin typeface="Courier New" panose="02070309020205020404" pitchFamily="49" charset="0"/>
              </a:rPr>
              <a:t>, 1, 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D5428B5D-EA1C-C353-DCCA-E6A1955A8D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Constructors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D647DB7-1592-B4EE-7053-55A5255380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def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__init__</a:t>
            </a:r>
            <a:r>
              <a:rPr lang="en-US" altLang="en-US">
                <a:latin typeface="Courier New" panose="02070309020205020404" pitchFamily="49" charset="0"/>
              </a:rPr>
              <a:t>(self</a:t>
            </a:r>
            <a:r>
              <a:rPr lang="en-US" altLang="en-US" b="1"/>
              <a:t>, parameter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...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</a:p>
          <a:p>
            <a:pPr lvl="1">
              <a:lnSpc>
                <a:spcPct val="80000"/>
              </a:lnSpc>
            </a:pPr>
            <a:endParaRPr lang="en-US" altLang="en-US" b="1"/>
          </a:p>
          <a:p>
            <a:pPr lvl="1">
              <a:lnSpc>
                <a:spcPct val="80000"/>
              </a:lnSpc>
            </a:pPr>
            <a:r>
              <a:rPr lang="en-US" altLang="en-US"/>
              <a:t>a constructor is a special method with the name </a:t>
            </a:r>
            <a:r>
              <a:rPr lang="en-US" altLang="en-US">
                <a:latin typeface="Courier New" panose="02070309020205020404" pitchFamily="49" charset="0"/>
              </a:rPr>
              <a:t>__init__</a:t>
            </a:r>
            <a:endParaRPr lang="en-US" altLang="en-US"/>
          </a:p>
          <a:p>
            <a:pPr lvl="2">
              <a:lnSpc>
                <a:spcPct val="80000"/>
              </a:lnSpc>
            </a:pP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/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Point: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def __init__(self, x, y):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self.x = 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self.y = 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 lvl="2"/>
            <a:r>
              <a:rPr lang="en-US" altLang="en-US"/>
              <a:t>How would we make it possible to construct a 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Point()</a:t>
            </a:r>
            <a:r>
              <a:rPr lang="en-US" altLang="en-US"/>
              <a:t> with no parameters to get (0, 0)?</a:t>
            </a:r>
            <a:endParaRPr lang="en-US" altLang="en-US" sz="19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1436</Words>
  <Application>Microsoft Office PowerPoint</Application>
  <PresentationFormat>On-screen Show (4:3)</PresentationFormat>
  <Paragraphs>310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Tahoma</vt:lpstr>
      <vt:lpstr>Andale Mono</vt:lpstr>
      <vt:lpstr>Verdana</vt:lpstr>
      <vt:lpstr>Courier New</vt:lpstr>
      <vt:lpstr>Tahoma Bold</vt:lpstr>
      <vt:lpstr>ヒラギノ角ゴ Pro W3</vt:lpstr>
      <vt:lpstr>Default Design</vt:lpstr>
      <vt:lpstr>PowerPoint Presentation</vt:lpstr>
      <vt:lpstr>OOP, Defining a Class</vt:lpstr>
      <vt:lpstr>Fields</vt:lpstr>
      <vt:lpstr>Using a Class</vt:lpstr>
      <vt:lpstr>Object Methods</vt:lpstr>
      <vt:lpstr>"Implicit" Parameter (self)</vt:lpstr>
      <vt:lpstr>Exercise Answer</vt:lpstr>
      <vt:lpstr>Calling Methods</vt:lpstr>
      <vt:lpstr>Constructors</vt:lpstr>
      <vt:lpstr>toString and __str__</vt:lpstr>
      <vt:lpstr>Complete Point Class</vt:lpstr>
      <vt:lpstr>Operator Overloading</vt:lpstr>
      <vt:lpstr>Exercise</vt:lpstr>
      <vt:lpstr>Generating Exceptions</vt:lpstr>
      <vt:lpstr>Inheritance</vt:lpstr>
      <vt:lpstr>Calling Superclass Methods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Huma Naz</cp:lastModifiedBy>
  <cp:revision>58</cp:revision>
  <dcterms:created xsi:type="dcterms:W3CDTF">2008-06-28T20:57:21Z</dcterms:created>
  <dcterms:modified xsi:type="dcterms:W3CDTF">2024-03-25T03:00:40Z</dcterms:modified>
</cp:coreProperties>
</file>