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, Wooyoung" userId="c51c88f1-9a9a-4ced-906e-d606efae7acc" providerId="ADAL" clId="{0B63F109-0F7F-4B51-9237-1A50E5D26E44}"/>
    <pc:docChg chg="custSel modSld">
      <pc:chgData name="Jung, Wooyoung" userId="c51c88f1-9a9a-4ced-906e-d606efae7acc" providerId="ADAL" clId="{0B63F109-0F7F-4B51-9237-1A50E5D26E44}" dt="2022-04-15T23:04:48.318" v="0" actId="478"/>
      <pc:docMkLst>
        <pc:docMk/>
      </pc:docMkLst>
      <pc:sldChg chg="delSp mod">
        <pc:chgData name="Jung, Wooyoung" userId="c51c88f1-9a9a-4ced-906e-d606efae7acc" providerId="ADAL" clId="{0B63F109-0F7F-4B51-9237-1A50E5D26E44}" dt="2022-04-15T23:04:48.318" v="0" actId="478"/>
        <pc:sldMkLst>
          <pc:docMk/>
          <pc:sldMk cId="3221689333" sldId="256"/>
        </pc:sldMkLst>
        <pc:spChg chg="del">
          <ac:chgData name="Jung, Wooyoung" userId="c51c88f1-9a9a-4ced-906e-d606efae7acc" providerId="ADAL" clId="{0B63F109-0F7F-4B51-9237-1A50E5D26E44}" dt="2022-04-15T23:04:48.318" v="0" actId="478"/>
          <ac:spMkLst>
            <pc:docMk/>
            <pc:sldMk cId="3221689333" sldId="256"/>
            <ac:spMk id="5" creationId="{FC1B6CB8-44A9-464C-9022-1A25E695BC3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connie-1\bigsim\comstd\Prototype_Enhancement\FY20\infrastr_load_schedule_by_space_type\task1_data_sources\SBEM-UK\Examples\exampleSchedu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r>
              <a:rPr lang="en-US" sz="1600" b="1" dirty="0"/>
              <a:t>Office Building - </a:t>
            </a:r>
            <a:r>
              <a:rPr lang="en-US" sz="1600" b="1" dirty="0" err="1"/>
              <a:t>Occupancy_Weekdays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Franklin Gothic Book" panose="020B0503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[exampleSchedules.xlsx]Office_Occ_Weekday!$A$3</c:f>
              <c:strCache>
                <c:ptCount val="1"/>
                <c:pt idx="0">
                  <c:v>Circulation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[exampleSchedules.xlsx]Office_Occ_Weekday!$B$3:$Y$3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0.75</c:v>
                </c:pt>
                <c:pt idx="13">
                  <c:v>0.75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0.5</c:v>
                </c:pt>
                <c:pt idx="18">
                  <c:v>0.25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DA-4894-B703-2161E2E6FD97}"/>
            </c:ext>
          </c:extLst>
        </c:ser>
        <c:ser>
          <c:idx val="1"/>
          <c:order val="1"/>
          <c:tx>
            <c:strRef>
              <c:f>[exampleSchedules.xlsx]Office_Occ_Weekday!$A$4</c:f>
              <c:strCache>
                <c:ptCount val="1"/>
                <c:pt idx="0">
                  <c:v>Store</c:v>
                </c:pt>
              </c:strCache>
            </c:strRef>
          </c:tx>
          <c:spPr>
            <a:ln w="5397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[exampleSchedules.xlsx]Office_Occ_Weekday!$B$4:$Y$4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DA-4894-B703-2161E2E6FD97}"/>
            </c:ext>
          </c:extLst>
        </c:ser>
        <c:ser>
          <c:idx val="2"/>
          <c:order val="2"/>
          <c:tx>
            <c:strRef>
              <c:f>[exampleSchedules.xlsx]Office_Occ_Weekday!$A$5</c:f>
              <c:strCache>
                <c:ptCount val="1"/>
                <c:pt idx="0">
                  <c:v>Toilet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[exampleSchedules.xlsx]Office_Occ_Weekday!$B$5:$Y$5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0.75</c:v>
                </c:pt>
                <c:pt idx="13">
                  <c:v>0.75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0.5</c:v>
                </c:pt>
                <c:pt idx="18">
                  <c:v>0.25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DA-4894-B703-2161E2E6FD97}"/>
            </c:ext>
          </c:extLst>
        </c:ser>
        <c:ser>
          <c:idx val="3"/>
          <c:order val="3"/>
          <c:tx>
            <c:strRef>
              <c:f>[exampleSchedules.xlsx]Office_Occ_Weekday!$A$6</c:f>
              <c:strCache>
                <c:ptCount val="1"/>
                <c:pt idx="0">
                  <c:v>Reception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[exampleSchedules.xlsx]Office_Occ_Weekday!$B$6:$Y$6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0.75</c:v>
                </c:pt>
                <c:pt idx="13">
                  <c:v>0.75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0.5</c:v>
                </c:pt>
                <c:pt idx="18">
                  <c:v>0.25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DA-4894-B703-2161E2E6FD97}"/>
            </c:ext>
          </c:extLst>
        </c:ser>
        <c:ser>
          <c:idx val="4"/>
          <c:order val="4"/>
          <c:tx>
            <c:strRef>
              <c:f>[exampleSchedules.xlsx]Office_Occ_Weekday!$A$7</c:f>
              <c:strCache>
                <c:ptCount val="1"/>
                <c:pt idx="0">
                  <c:v>Plan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[exampleSchedules.xlsx]Office_Occ_Weekday!$B$7:$Y$7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0.01</c:v>
                </c:pt>
                <c:pt idx="14">
                  <c:v>0.01</c:v>
                </c:pt>
                <c:pt idx="15">
                  <c:v>0.01</c:v>
                </c:pt>
                <c:pt idx="16">
                  <c:v>0.01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DA-4894-B703-2161E2E6FD97}"/>
            </c:ext>
          </c:extLst>
        </c:ser>
        <c:ser>
          <c:idx val="5"/>
          <c:order val="5"/>
          <c:tx>
            <c:strRef>
              <c:f>[exampleSchedules.xlsx]Office_Occ_Weekday!$A$8</c:f>
              <c:strCache>
                <c:ptCount val="1"/>
                <c:pt idx="0">
                  <c:v>OpenOff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[exampleSchedules.xlsx]Office_Occ_Weekday!$B$8:$Y$8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0.25</c:v>
                </c:pt>
                <c:pt idx="8">
                  <c:v>0.5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0.75</c:v>
                </c:pt>
                <c:pt idx="13">
                  <c:v>0.75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0.5</c:v>
                </c:pt>
                <c:pt idx="18">
                  <c:v>0.25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3DA-4894-B703-2161E2E6FD97}"/>
            </c:ext>
          </c:extLst>
        </c:ser>
        <c:ser>
          <c:idx val="6"/>
          <c:order val="6"/>
          <c:tx>
            <c:strRef>
              <c:f>[exampleSchedules.xlsx]Office_Occ_Weekday!$A$9</c:f>
              <c:strCache>
                <c:ptCount val="1"/>
                <c:pt idx="0">
                  <c:v>Changing</c:v>
                </c:pt>
              </c:strCache>
            </c:strRef>
          </c:tx>
          <c:spPr>
            <a:ln w="15875" cap="rnd">
              <a:solidFill>
                <a:schemeClr val="accent1">
                  <a:lumMod val="60000"/>
                </a:schemeClr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[exampleSchedules.xlsx]Office_Occ_Weekday!$B$9:$Y$9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0.25</c:v>
                </c:pt>
                <c:pt idx="7">
                  <c:v>1</c:v>
                </c:pt>
                <c:pt idx="8">
                  <c:v>1</c:v>
                </c:pt>
                <c:pt idx="9">
                  <c:v>0.25</c:v>
                </c:pt>
                <c:pt idx="10">
                  <c:v>0</c:v>
                </c:pt>
                <c:pt idx="11">
                  <c:v>0.25</c:v>
                </c:pt>
                <c:pt idx="12">
                  <c:v>1</c:v>
                </c:pt>
                <c:pt idx="13">
                  <c:v>1</c:v>
                </c:pt>
                <c:pt idx="14">
                  <c:v>0.5</c:v>
                </c:pt>
                <c:pt idx="15">
                  <c:v>0</c:v>
                </c:pt>
                <c:pt idx="16">
                  <c:v>0</c:v>
                </c:pt>
                <c:pt idx="17">
                  <c:v>0.5</c:v>
                </c:pt>
                <c:pt idx="18">
                  <c:v>1</c:v>
                </c:pt>
                <c:pt idx="19">
                  <c:v>1</c:v>
                </c:pt>
                <c:pt idx="20">
                  <c:v>0.5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3DA-4894-B703-2161E2E6FD97}"/>
            </c:ext>
          </c:extLst>
        </c:ser>
        <c:ser>
          <c:idx val="7"/>
          <c:order val="7"/>
          <c:tx>
            <c:strRef>
              <c:f>[exampleSchedules.xlsx]Office_Occ_Weekday!$A$10</c:f>
              <c:strCache>
                <c:ptCount val="1"/>
                <c:pt idx="0">
                  <c:v>FoodPrep</c:v>
                </c:pt>
              </c:strCache>
            </c:strRef>
          </c:tx>
          <c:spPr>
            <a:ln w="12700" cap="rnd">
              <a:solidFill>
                <a:schemeClr val="accent2">
                  <a:lumMod val="60000"/>
                </a:schemeClr>
              </a:solidFill>
              <a:prstDash val="lgDashDotDot"/>
              <a:round/>
            </a:ln>
            <a:effectLst/>
          </c:spPr>
          <c:marker>
            <c:symbol val="none"/>
          </c:marker>
          <c:val>
            <c:numRef>
              <c:f>[exampleSchedules.xlsx]Office_Occ_Weekday!$B$10:$Y$10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0.25</c:v>
                </c:pt>
                <c:pt idx="7">
                  <c:v>0.75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0.75</c:v>
                </c:pt>
                <c:pt idx="15">
                  <c:v>0.25</c:v>
                </c:pt>
                <c:pt idx="16">
                  <c:v>0.25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3DA-4894-B703-2161E2E6FD97}"/>
            </c:ext>
          </c:extLst>
        </c:ser>
        <c:ser>
          <c:idx val="8"/>
          <c:order val="8"/>
          <c:tx>
            <c:strRef>
              <c:f>[exampleSchedules.xlsx]Office_Occ_Weekday!$A$11</c:f>
              <c:strCache>
                <c:ptCount val="1"/>
                <c:pt idx="0">
                  <c:v>EatDrink</c:v>
                </c:pt>
              </c:strCache>
            </c:strRef>
          </c:tx>
          <c:spPr>
            <a:ln w="5080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[exampleSchedules.xlsx]Office_Occ_Weekday!$B$11:$Y$11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0.25</c:v>
                </c:pt>
                <c:pt idx="12">
                  <c:v>1</c:v>
                </c:pt>
                <c:pt idx="13">
                  <c:v>1</c:v>
                </c:pt>
                <c:pt idx="14">
                  <c:v>0.75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3DA-4894-B703-2161E2E6F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2693904"/>
        <c:axId val="624331312"/>
      </c:lineChart>
      <c:catAx>
        <c:axId val="802693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r>
                  <a:rPr lang="en-US" sz="1200" b="1"/>
                  <a:t>Hour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624331312"/>
        <c:crosses val="autoZero"/>
        <c:auto val="1"/>
        <c:lblAlgn val="ctr"/>
        <c:lblOffset val="100"/>
        <c:noMultiLvlLbl val="0"/>
      </c:catAx>
      <c:valAx>
        <c:axId val="6243313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r>
                  <a:rPr lang="en-US" sz="1200" b="1"/>
                  <a:t>Occupancy Diversity Factor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80269390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12268991376077991"/>
          <c:y val="0.14856481481481484"/>
          <c:w val="0.19279185612361835"/>
          <c:h val="0.5457225138524350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Franklin Gothic Book" panose="020B05030201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E8ED-3C2A-4F4D-AFD0-FCDEF9AF3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2162-F984-438D-814C-B4E98FBD8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3B58-16A7-4576-9C35-80DC3787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C-5CD1-4649-8597-182EDA8DEAC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F56D8-D412-4310-8474-99A7F1A8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672C-6D32-4C50-9D75-6A6AE249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32C-1A21-4BB5-9FFD-EBACE461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7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2C10-0098-45E5-A886-1CBE820B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14A66-C3E0-4321-99AC-D7BFF6E98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2C86-142A-47AB-8BB9-2674F154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C-5CD1-4649-8597-182EDA8DEAC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9D1D3-F3E1-4826-AA11-68D46E36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CB40-3583-47CD-8757-6B9A67FC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32C-1A21-4BB5-9FFD-EBACE461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6D809-1922-48A0-9CB4-0E921A5E1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6973-010E-4B70-BFA6-C847DEC53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4B2E-0E61-41F6-836C-A5A3DEAE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C-5CD1-4649-8597-182EDA8DEAC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35A5-D383-49F4-A6FD-03C112B0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A3CD6-9AB5-4396-919F-56BCAEBF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32C-1A21-4BB5-9FFD-EBACE461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8D89-6740-420B-AF6E-C16273A6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45001-E14B-44D4-854F-6C3FB35D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13D27-F04A-4A83-9784-831A36BF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C-5CD1-4649-8597-182EDA8DEAC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B74C3-8DA4-4389-B871-D323343E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92D1-E92B-4B4F-BC0C-EB87F858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32C-1A21-4BB5-9FFD-EBACE461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657B-0DAC-4BBE-8896-C090FE3C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6CD15-BD88-4D96-B38E-8D65B034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14FD-2ACB-43F0-BCAB-3315AA89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C-5CD1-4649-8597-182EDA8DEAC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440E-AFB2-4E08-8DF9-476BC88B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753CD-C464-4BFC-AA94-6FDF2F45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32C-1A21-4BB5-9FFD-EBACE461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7B27-B9ED-406B-B342-19149DD4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E0533-C512-42D0-9299-475622FC1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D9E8E-761F-4A0E-9BBB-711C290EA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3856C-42B8-4787-8A9F-01D4029F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C-5CD1-4649-8597-182EDA8DEAC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EF412-575F-4BAB-808B-43025A84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93668-3428-411E-9261-08958C6A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32C-1A21-4BB5-9FFD-EBACE461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4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C26A-51FF-4A84-9D72-0D5A3053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40C13-2A23-43DA-8AF2-49ADB0181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F5273-CA94-4449-947E-F20C23BA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C13F-6641-442D-B106-C398810F5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05B0B-27CD-4BD5-B08B-F8881536D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0F227-6060-481B-A899-8751672E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C-5CD1-4649-8597-182EDA8DEAC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A14F3-5062-48A3-90D6-88D25ECA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F56A0-88F4-4408-B5BC-BB3A09AD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32C-1A21-4BB5-9FFD-EBACE461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5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32D4-3C79-4E67-A866-B7423350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ACC68-5407-4BEB-81CD-09EC6930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C-5CD1-4649-8597-182EDA8DEAC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82B98-D423-4EA9-8347-D8B2B5E3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306F4-0D05-49C5-A984-3262788E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32C-1A21-4BB5-9FFD-EBACE461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8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56AC2-4AEA-4277-8390-203E0793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C-5CD1-4649-8597-182EDA8DEAC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7E526-4524-4CD7-8734-AD2742E3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052B0-5EAE-4D87-9273-F610B2D7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32C-1A21-4BB5-9FFD-EBACE461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4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B541-A380-46C6-A519-B7DA8305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68E4-7C3A-4476-BA02-6E7C2972D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638B1-A9F9-4E3E-9009-24C90C27E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B5367-FAC3-4C39-A92C-3A1DB7B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C-5CD1-4649-8597-182EDA8DEAC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11A72-1047-45C7-9FC3-69E018AE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9B54F-8787-4A0A-905D-789A66D2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32C-1A21-4BB5-9FFD-EBACE461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BAB1-19D7-4BA3-9AFC-FB373D71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922DD-A859-4D47-AA7E-77B515164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E86E8-104C-4EC7-B1C6-7A052E6DA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CD7D2-EF2F-484E-942A-CD558940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13C-5CD1-4649-8597-182EDA8DEAC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66BC5-71E4-4633-A76E-229F15A7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16072-EA30-4CFF-9CDF-1F5CB347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432C-1A21-4BB5-9FFD-EBACE461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8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71DE3-EACB-4C42-B66F-6D25FED8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C2BCB-53C1-408D-B2FA-098BD8C34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CB19-5549-4EC0-AA2D-F1BC50B68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0413C-5CD1-4649-8597-182EDA8DEAC2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F9B0-96F0-4945-AF2B-0A50C02B7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D1205-ADDA-49E4-8E5F-25CC68A34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C432C-1A21-4BB5-9FFD-EBACE461F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5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F3C5987-BF66-4E9E-9F06-332AF730A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652843"/>
              </p:ext>
            </p:extLst>
          </p:nvPr>
        </p:nvGraphicFramePr>
        <p:xfrm>
          <a:off x="0" y="0"/>
          <a:ext cx="703326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168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Book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Wooyoung</dc:creator>
  <cp:lastModifiedBy>Jung, Wooyoung</cp:lastModifiedBy>
  <cp:revision>1</cp:revision>
  <dcterms:created xsi:type="dcterms:W3CDTF">2022-04-15T23:01:56Z</dcterms:created>
  <dcterms:modified xsi:type="dcterms:W3CDTF">2022-04-15T23:04:49Z</dcterms:modified>
</cp:coreProperties>
</file>